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9" r:id="rId3"/>
    <p:sldId id="269" r:id="rId4"/>
    <p:sldId id="262" r:id="rId5"/>
    <p:sldId id="263" r:id="rId6"/>
    <p:sldId id="264" r:id="rId7"/>
    <p:sldId id="270" r:id="rId8"/>
    <p:sldId id="271" r:id="rId9"/>
    <p:sldId id="267" r:id="rId10"/>
    <p:sldId id="268" r:id="rId11"/>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636"/>
    <a:srgbClr val="CAD2DB"/>
    <a:srgbClr val="DEE5F0"/>
    <a:srgbClr val="B1FEC1"/>
    <a:srgbClr val="E2ECFD"/>
    <a:srgbClr val="1264A7"/>
    <a:srgbClr val="192D52"/>
    <a:srgbClr val="418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18" autoAdjust="0"/>
    <p:restoredTop sz="93916"/>
  </p:normalViewPr>
  <p:slideViewPr>
    <p:cSldViewPr snapToGrid="0">
      <p:cViewPr varScale="1">
        <p:scale>
          <a:sx n="63" d="100"/>
          <a:sy n="63" d="100"/>
        </p:scale>
        <p:origin x="64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D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622F1-511B-4D4F-93A5-71603C8C94BE}" type="datetimeFigureOut">
              <a:rPr lang="es-DO" smtClean="0"/>
              <a:t>21/8/2023</a:t>
            </a:fld>
            <a:endParaRPr lang="es-D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D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D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88958-346B-4993-AAA7-AA2823E04BAD}" type="slidenum">
              <a:rPr lang="es-DO" smtClean="0"/>
              <a:t>‹Nº›</a:t>
            </a:fld>
            <a:endParaRPr lang="es-DO"/>
          </a:p>
        </p:txBody>
      </p:sp>
    </p:spTree>
    <p:extLst>
      <p:ext uri="{BB962C8B-B14F-4D97-AF65-F5344CB8AC3E}">
        <p14:creationId xmlns:p14="http://schemas.microsoft.com/office/powerpoint/2010/main" val="2128755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https://</a:t>
            </a:r>
            <a:r>
              <a:rPr lang="pt-BR" dirty="0" err="1"/>
              <a:t>www.marketsandmarkets.com</a:t>
            </a:r>
            <a:r>
              <a:rPr lang="pt-BR" dirty="0"/>
              <a:t>/Market-</a:t>
            </a:r>
            <a:r>
              <a:rPr lang="pt-BR" dirty="0" err="1"/>
              <a:t>Reports</a:t>
            </a:r>
            <a:r>
              <a:rPr lang="pt-BR" dirty="0"/>
              <a:t>/cyber-security-market-505.html?gclid=CjwKCAjw8ZKmBhArEiwAspcJ7h_487S4973K25v1XX6z_VkCMksebf_Zrh1hRgPreKdnWgjs30TZ8RoC5XsQAvD_BwE</a:t>
            </a:r>
          </a:p>
          <a:p>
            <a:endParaRPr lang="pt-BR" dirty="0"/>
          </a:p>
          <a:p>
            <a:r>
              <a:rPr lang="pt-BR" dirty="0"/>
              <a:t>https://</a:t>
            </a:r>
            <a:r>
              <a:rPr lang="pt-BR" dirty="0" err="1"/>
              <a:t>cybersecurityventures.com</a:t>
            </a:r>
            <a:r>
              <a:rPr lang="pt-BR" dirty="0"/>
              <a:t>/hackerpocalypse-cybercrime-report-2016/</a:t>
            </a:r>
          </a:p>
        </p:txBody>
      </p:sp>
      <p:sp>
        <p:nvSpPr>
          <p:cNvPr id="4" name="Espaço Reservado para Número de Slide 3"/>
          <p:cNvSpPr>
            <a:spLocks noGrp="1"/>
          </p:cNvSpPr>
          <p:nvPr>
            <p:ph type="sldNum" sz="quarter" idx="5"/>
          </p:nvPr>
        </p:nvSpPr>
        <p:spPr/>
        <p:txBody>
          <a:bodyPr/>
          <a:lstStyle/>
          <a:p>
            <a:fld id="{0E688958-346B-4993-AAA7-AA2823E04BAD}" type="slidenum">
              <a:rPr lang="es-DO" smtClean="0"/>
              <a:t>2</a:t>
            </a:fld>
            <a:endParaRPr lang="es-DO"/>
          </a:p>
        </p:txBody>
      </p:sp>
    </p:spTree>
    <p:extLst>
      <p:ext uri="{BB962C8B-B14F-4D97-AF65-F5344CB8AC3E}">
        <p14:creationId xmlns:p14="http://schemas.microsoft.com/office/powerpoint/2010/main" val="226191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1) Stuxnet: designed to destroy the centrifuges Iran was using to enrich uranium as part of its nuclear program </a:t>
            </a:r>
            <a:r>
              <a:rPr lang="en-US" dirty="0" err="1"/>
              <a:t>nd</a:t>
            </a:r>
            <a:r>
              <a:rPr lang="en-US" dirty="0"/>
              <a:t> has since mutated and spread to other industrial and energy-producing (2010)</a:t>
            </a:r>
          </a:p>
          <a:p>
            <a:r>
              <a:rPr lang="en-US" dirty="0"/>
              <a:t>2) Wanna Cry / Petya / Not </a:t>
            </a:r>
            <a:r>
              <a:rPr lang="en-US" dirty="0" err="1"/>
              <a:t>Pettya</a:t>
            </a:r>
            <a:r>
              <a:rPr lang="en-US" dirty="0"/>
              <a:t>: Global endemic ransomware outbreak that took place in May/Jun 2017, the attack spread through computers operating Microsoft Windows.</a:t>
            </a:r>
          </a:p>
          <a:p>
            <a:r>
              <a:rPr lang="en-US" dirty="0"/>
              <a:t>3) Florida Water: A Hacker tried to poison a Florida City's Water Supply, the attacker upped sodium hydroxide to extremely dangerous levels. Feb 2021</a:t>
            </a:r>
          </a:p>
          <a:p>
            <a:r>
              <a:rPr lang="en-US" dirty="0"/>
              <a:t>4) Colonial Pipeline: one of the largest and most vital oil pipelines in the U.S suffered a Ransomware attack in May 2021. It infected some of the pipeline's digital systems, shutting it down for several days.</a:t>
            </a:r>
          </a:p>
          <a:p>
            <a:r>
              <a:rPr lang="en-US" dirty="0"/>
              <a:t>5) JBS: Computer networks at were hacked in June 2021, temporarily shutting down some operations in Australia, Canada and the US. the world's largest meat processing company has paid the equivalent of US $11MM ransom to put an end to a major cyber-attack.</a:t>
            </a:r>
          </a:p>
          <a:p>
            <a:r>
              <a:rPr lang="en-US" dirty="0"/>
              <a:t>6) Ukraine: A hack of the Defense Ministry, army and state banks was the largest of its kind in Ukraine’s history,  the primary targets were Ukrainian government websites, energy and telecom service providers, financial institutions, and media outlets, but the cyberattacks encompassed most critical sectors. Feb 2022</a:t>
            </a:r>
          </a:p>
          <a:p>
            <a:pPr marL="0" marR="0" lvl="0" indent="0" algn="l" defTabSz="914400" rtl="0" eaLnBrk="1" fontAlgn="auto" latinLnBrk="0" hangingPunct="1">
              <a:lnSpc>
                <a:spcPct val="100000"/>
              </a:lnSpc>
              <a:spcBef>
                <a:spcPts val="0"/>
              </a:spcBef>
              <a:spcAft>
                <a:spcPts val="0"/>
              </a:spcAft>
              <a:buClrTx/>
              <a:buSzTx/>
              <a:buFontTx/>
              <a:buNone/>
              <a:tabLst/>
              <a:defRPr/>
            </a:pPr>
            <a:r>
              <a:rPr lang="pt-BR" dirty="0"/>
              <a:t>7) </a:t>
            </a:r>
            <a:r>
              <a:rPr lang="en-US" dirty="0"/>
              <a:t>Costa Rica Government: an extensive cyberattack disrupted the Costa Rican government, cybercriminals started by attacking eight Costa Rican institutions, taking down internal systems and kidnapping their data in exchange for a ransom of $10 million. June 22</a:t>
            </a:r>
          </a:p>
          <a:p>
            <a:endParaRPr lang="pt-BR" dirty="0"/>
          </a:p>
        </p:txBody>
      </p:sp>
      <p:sp>
        <p:nvSpPr>
          <p:cNvPr id="4" name="Espaço Reservado para Número de Slide 3"/>
          <p:cNvSpPr>
            <a:spLocks noGrp="1"/>
          </p:cNvSpPr>
          <p:nvPr>
            <p:ph type="sldNum" sz="quarter" idx="5"/>
          </p:nvPr>
        </p:nvSpPr>
        <p:spPr/>
        <p:txBody>
          <a:bodyPr/>
          <a:lstStyle/>
          <a:p>
            <a:fld id="{0E688958-346B-4993-AAA7-AA2823E04BAD}" type="slidenum">
              <a:rPr lang="es-DO" smtClean="0"/>
              <a:t>4</a:t>
            </a:fld>
            <a:endParaRPr lang="es-DO"/>
          </a:p>
        </p:txBody>
      </p:sp>
    </p:spTree>
    <p:extLst>
      <p:ext uri="{BB962C8B-B14F-4D97-AF65-F5344CB8AC3E}">
        <p14:creationId xmlns:p14="http://schemas.microsoft.com/office/powerpoint/2010/main" val="2422296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0E688958-346B-4993-AAA7-AA2823E04BAD}" type="slidenum">
              <a:rPr lang="es-DO" smtClean="0"/>
              <a:t>7</a:t>
            </a:fld>
            <a:endParaRPr lang="es-DO"/>
          </a:p>
        </p:txBody>
      </p:sp>
    </p:spTree>
    <p:extLst>
      <p:ext uri="{BB962C8B-B14F-4D97-AF65-F5344CB8AC3E}">
        <p14:creationId xmlns:p14="http://schemas.microsoft.com/office/powerpoint/2010/main" val="669537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E367E92-8A59-4846-AC93-230034E6CFD1}" type="datetimeFigureOut">
              <a:rPr lang="es-DO" smtClean="0"/>
              <a:t>21/8/2023</a:t>
            </a:fld>
            <a:endParaRPr lang="es-DO"/>
          </a:p>
        </p:txBody>
      </p:sp>
      <p:sp>
        <p:nvSpPr>
          <p:cNvPr id="3" name="Marcador de pie de página 2"/>
          <p:cNvSpPr>
            <a:spLocks noGrp="1"/>
          </p:cNvSpPr>
          <p:nvPr>
            <p:ph type="ftr" sz="quarter" idx="11"/>
          </p:nvPr>
        </p:nvSpPr>
        <p:spPr/>
        <p:txBody>
          <a:bodyPr/>
          <a:lstStyle/>
          <a:p>
            <a:endParaRPr lang="es-DO"/>
          </a:p>
        </p:txBody>
      </p:sp>
      <p:sp>
        <p:nvSpPr>
          <p:cNvPr id="4" name="Marcador de número de diapositiva 3"/>
          <p:cNvSpPr>
            <a:spLocks noGrp="1"/>
          </p:cNvSpPr>
          <p:nvPr>
            <p:ph type="sldNum" sz="quarter" idx="12"/>
          </p:nvPr>
        </p:nvSpPr>
        <p:spPr/>
        <p:txBody>
          <a:bodyPr/>
          <a:lstStyle/>
          <a:p>
            <a:fld id="{08A9E164-F805-4C5D-8469-A54DFF41B659}" type="slidenum">
              <a:rPr lang="es-DO" smtClean="0"/>
              <a:t>‹Nº›</a:t>
            </a:fld>
            <a:endParaRPr lang="es-DO"/>
          </a:p>
        </p:txBody>
      </p:sp>
      <p:pic>
        <p:nvPicPr>
          <p:cNvPr id="5" name="Imagen 3">
            <a:extLst>
              <a:ext uri="{FF2B5EF4-FFF2-40B4-BE49-F238E27FC236}">
                <a16:creationId xmlns:a16="http://schemas.microsoft.com/office/drawing/2014/main" id="{75B286BF-9823-4D50-A09B-32678494F67D}"/>
              </a:ext>
            </a:extLst>
          </p:cNvPr>
          <p:cNvPicPr>
            <a:picLocks noChangeAspect="1"/>
          </p:cNvPicPr>
          <p:nvPr userDrawn="1"/>
        </p:nvPicPr>
        <p:blipFill>
          <a:blip r:embed="rId2"/>
          <a:stretch>
            <a:fillRect/>
          </a:stretch>
        </p:blipFill>
        <p:spPr>
          <a:xfrm>
            <a:off x="181782" y="304067"/>
            <a:ext cx="7480371" cy="2185915"/>
          </a:xfrm>
          <a:prstGeom prst="rect">
            <a:avLst/>
          </a:prstGeom>
        </p:spPr>
      </p:pic>
      <p:pic>
        <p:nvPicPr>
          <p:cNvPr id="6" name="Imagen 2" descr="image002">
            <a:extLst>
              <a:ext uri="{FF2B5EF4-FFF2-40B4-BE49-F238E27FC236}">
                <a16:creationId xmlns:a16="http://schemas.microsoft.com/office/drawing/2014/main" id="{3244EB1D-66F2-44B0-9B09-0347EAD26BD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84242" y="5262291"/>
            <a:ext cx="2188535" cy="100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870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DO"/>
          </a:p>
        </p:txBody>
      </p:sp>
      <p:sp>
        <p:nvSpPr>
          <p:cNvPr id="3" name="Marcador de texto vertical 2"/>
          <p:cNvSpPr>
            <a:spLocks noGrp="1"/>
          </p:cNvSpPr>
          <p:nvPr>
            <p:ph type="body" orient="vert" idx="1"/>
          </p:nvPr>
        </p:nvSpPr>
        <p:spPr>
          <a:xfrm>
            <a:off x="838200" y="1825625"/>
            <a:ext cx="10515600" cy="43513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p:cNvSpPr>
            <a:spLocks noGrp="1"/>
          </p:cNvSpPr>
          <p:nvPr>
            <p:ph type="dt" sz="half" idx="10"/>
          </p:nvPr>
        </p:nvSpPr>
        <p:spPr/>
        <p:txBody>
          <a:bodyPr/>
          <a:lstStyle/>
          <a:p>
            <a:fld id="{BE367E92-8A59-4846-AC93-230034E6CFD1}" type="datetimeFigureOut">
              <a:rPr lang="es-DO" smtClean="0"/>
              <a:t>21/8/2023</a:t>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08A9E164-F805-4C5D-8469-A54DFF41B659}" type="slidenum">
              <a:rPr lang="es-DO" smtClean="0"/>
              <a:t>‹Nº›</a:t>
            </a:fld>
            <a:endParaRPr lang="es-DO"/>
          </a:p>
        </p:txBody>
      </p:sp>
    </p:spTree>
    <p:extLst>
      <p:ext uri="{BB962C8B-B14F-4D97-AF65-F5344CB8AC3E}">
        <p14:creationId xmlns:p14="http://schemas.microsoft.com/office/powerpoint/2010/main" val="3111460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prstGeom prst="rect">
            <a:avLst/>
          </a:prstGeom>
        </p:spPr>
        <p:txBody>
          <a:bodyPr vert="eaVert"/>
          <a:lstStyle/>
          <a:p>
            <a:r>
              <a:rPr lang="es-ES"/>
              <a:t>Haga clic para modificar el estilo de título del patrón</a:t>
            </a:r>
            <a:endParaRPr lang="es-DO"/>
          </a:p>
        </p:txBody>
      </p:sp>
      <p:sp>
        <p:nvSpPr>
          <p:cNvPr id="3" name="Marcador de texto vertical 2"/>
          <p:cNvSpPr>
            <a:spLocks noGrp="1"/>
          </p:cNvSpPr>
          <p:nvPr>
            <p:ph type="body" orient="vert" idx="1"/>
          </p:nvPr>
        </p:nvSpPr>
        <p:spPr>
          <a:xfrm>
            <a:off x="838200" y="365125"/>
            <a:ext cx="7734300" cy="58118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p:cNvSpPr>
            <a:spLocks noGrp="1"/>
          </p:cNvSpPr>
          <p:nvPr>
            <p:ph type="dt" sz="half" idx="10"/>
          </p:nvPr>
        </p:nvSpPr>
        <p:spPr/>
        <p:txBody>
          <a:bodyPr/>
          <a:lstStyle/>
          <a:p>
            <a:fld id="{BE367E92-8A59-4846-AC93-230034E6CFD1}" type="datetimeFigureOut">
              <a:rPr lang="es-DO" smtClean="0"/>
              <a:t>21/8/2023</a:t>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08A9E164-F805-4C5D-8469-A54DFF41B659}" type="slidenum">
              <a:rPr lang="es-DO" smtClean="0"/>
              <a:t>‹Nº›</a:t>
            </a:fld>
            <a:endParaRPr lang="es-DO"/>
          </a:p>
        </p:txBody>
      </p:sp>
    </p:spTree>
    <p:extLst>
      <p:ext uri="{BB962C8B-B14F-4D97-AF65-F5344CB8AC3E}">
        <p14:creationId xmlns:p14="http://schemas.microsoft.com/office/powerpoint/2010/main" val="171533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DO"/>
          </a:p>
        </p:txBody>
      </p:sp>
      <p:sp>
        <p:nvSpPr>
          <p:cNvPr id="3" name="Subtítulo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DO"/>
          </a:p>
        </p:txBody>
      </p:sp>
      <p:sp>
        <p:nvSpPr>
          <p:cNvPr id="4" name="Marcador de fecha 3"/>
          <p:cNvSpPr>
            <a:spLocks noGrp="1"/>
          </p:cNvSpPr>
          <p:nvPr>
            <p:ph type="dt" sz="half" idx="10"/>
          </p:nvPr>
        </p:nvSpPr>
        <p:spPr/>
        <p:txBody>
          <a:bodyPr/>
          <a:lstStyle/>
          <a:p>
            <a:fld id="{BE367E92-8A59-4846-AC93-230034E6CFD1}" type="datetimeFigureOut">
              <a:rPr lang="es-DO" smtClean="0"/>
              <a:t>21/8/2023</a:t>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08A9E164-F805-4C5D-8469-A54DFF41B659}" type="slidenum">
              <a:rPr lang="es-DO" smtClean="0"/>
              <a:t>‹Nº›</a:t>
            </a:fld>
            <a:endParaRPr lang="es-DO"/>
          </a:p>
        </p:txBody>
      </p:sp>
      <p:pic>
        <p:nvPicPr>
          <p:cNvPr id="7" name="Imagen 2" descr="image002">
            <a:extLst>
              <a:ext uri="{FF2B5EF4-FFF2-40B4-BE49-F238E27FC236}">
                <a16:creationId xmlns:a16="http://schemas.microsoft.com/office/drawing/2014/main" id="{8BEC078E-0E8F-49E6-A1A6-A62CDF510BE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59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DO"/>
          </a:p>
        </p:txBody>
      </p:sp>
      <p:sp>
        <p:nvSpPr>
          <p:cNvPr id="3" name="Marcador de contenido 2"/>
          <p:cNvSpPr>
            <a:spLocks noGrp="1"/>
          </p:cNvSpPr>
          <p:nvPr>
            <p:ph idx="1"/>
          </p:nvPr>
        </p:nvSpPr>
        <p:spPr>
          <a:xfrm>
            <a:off x="838200" y="1825625"/>
            <a:ext cx="10515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p:cNvSpPr>
            <a:spLocks noGrp="1"/>
          </p:cNvSpPr>
          <p:nvPr>
            <p:ph type="dt" sz="half" idx="10"/>
          </p:nvPr>
        </p:nvSpPr>
        <p:spPr/>
        <p:txBody>
          <a:bodyPr/>
          <a:lstStyle/>
          <a:p>
            <a:fld id="{BE367E92-8A59-4846-AC93-230034E6CFD1}" type="datetimeFigureOut">
              <a:rPr lang="es-DO" smtClean="0"/>
              <a:t>21/8/2023</a:t>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08A9E164-F805-4C5D-8469-A54DFF41B659}" type="slidenum">
              <a:rPr lang="es-DO" smtClean="0"/>
              <a:t>‹Nº›</a:t>
            </a:fld>
            <a:endParaRPr lang="es-DO"/>
          </a:p>
        </p:txBody>
      </p:sp>
      <p:pic>
        <p:nvPicPr>
          <p:cNvPr id="8" name="Imagen 2" descr="image002">
            <a:extLst>
              <a:ext uri="{FF2B5EF4-FFF2-40B4-BE49-F238E27FC236}">
                <a16:creationId xmlns:a16="http://schemas.microsoft.com/office/drawing/2014/main" id="{40EBEA85-1B89-49A0-B45B-C4FDFD3852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49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a:prstGeom prst="rect">
            <a:avLst/>
          </a:prstGeom>
        </p:spPr>
        <p:txBody>
          <a:bodyPr anchor="b"/>
          <a:lstStyle>
            <a:lvl1pPr>
              <a:defRPr sz="6000"/>
            </a:lvl1pPr>
          </a:lstStyle>
          <a:p>
            <a:r>
              <a:rPr lang="es-ES"/>
              <a:t>Haga clic para modificar el estilo de título del patrón</a:t>
            </a:r>
            <a:endParaRPr lang="es-DO"/>
          </a:p>
        </p:txBody>
      </p:sp>
      <p:sp>
        <p:nvSpPr>
          <p:cNvPr id="3" name="Marcador de texto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BE367E92-8A59-4846-AC93-230034E6CFD1}" type="datetimeFigureOut">
              <a:rPr lang="es-DO" smtClean="0"/>
              <a:t>21/8/2023</a:t>
            </a:fld>
            <a:endParaRPr lang="es-DO"/>
          </a:p>
        </p:txBody>
      </p:sp>
      <p:sp>
        <p:nvSpPr>
          <p:cNvPr id="5" name="Marcador de pie de página 4"/>
          <p:cNvSpPr>
            <a:spLocks noGrp="1"/>
          </p:cNvSpPr>
          <p:nvPr>
            <p:ph type="ftr" sz="quarter" idx="11"/>
          </p:nvPr>
        </p:nvSpPr>
        <p:spPr/>
        <p:txBody>
          <a:bodyPr/>
          <a:lstStyle/>
          <a:p>
            <a:endParaRPr lang="es-DO"/>
          </a:p>
        </p:txBody>
      </p:sp>
      <p:sp>
        <p:nvSpPr>
          <p:cNvPr id="6" name="Marcador de número de diapositiva 5"/>
          <p:cNvSpPr>
            <a:spLocks noGrp="1"/>
          </p:cNvSpPr>
          <p:nvPr>
            <p:ph type="sldNum" sz="quarter" idx="12"/>
          </p:nvPr>
        </p:nvSpPr>
        <p:spPr/>
        <p:txBody>
          <a:bodyPr/>
          <a:lstStyle/>
          <a:p>
            <a:fld id="{08A9E164-F805-4C5D-8469-A54DFF41B659}" type="slidenum">
              <a:rPr lang="es-DO" smtClean="0"/>
              <a:t>‹Nº›</a:t>
            </a:fld>
            <a:endParaRPr lang="es-DO"/>
          </a:p>
        </p:txBody>
      </p:sp>
      <p:pic>
        <p:nvPicPr>
          <p:cNvPr id="8" name="Imagen 2" descr="image002">
            <a:extLst>
              <a:ext uri="{FF2B5EF4-FFF2-40B4-BE49-F238E27FC236}">
                <a16:creationId xmlns:a16="http://schemas.microsoft.com/office/drawing/2014/main" id="{0B421127-0E63-432E-AF75-905F37F6EEA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74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DO"/>
          </a:p>
        </p:txBody>
      </p:sp>
      <p:sp>
        <p:nvSpPr>
          <p:cNvPr id="3" name="Marcador de contenido 2"/>
          <p:cNvSpPr>
            <a:spLocks noGrp="1"/>
          </p:cNvSpPr>
          <p:nvPr>
            <p:ph sz="half" idx="1"/>
          </p:nvPr>
        </p:nvSpPr>
        <p:spPr>
          <a:xfrm>
            <a:off x="838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p:cNvSpPr>
            <a:spLocks noGrp="1"/>
          </p:cNvSpPr>
          <p:nvPr>
            <p:ph sz="half" idx="2"/>
          </p:nvPr>
        </p:nvSpPr>
        <p:spPr>
          <a:xfrm>
            <a:off x="6172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p:cNvSpPr>
            <a:spLocks noGrp="1"/>
          </p:cNvSpPr>
          <p:nvPr>
            <p:ph type="dt" sz="half" idx="10"/>
          </p:nvPr>
        </p:nvSpPr>
        <p:spPr/>
        <p:txBody>
          <a:bodyPr/>
          <a:lstStyle/>
          <a:p>
            <a:fld id="{BE367E92-8A59-4846-AC93-230034E6CFD1}" type="datetimeFigureOut">
              <a:rPr lang="es-DO" smtClean="0"/>
              <a:t>21/8/2023</a:t>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08A9E164-F805-4C5D-8469-A54DFF41B659}" type="slidenum">
              <a:rPr lang="es-DO" smtClean="0"/>
              <a:t>‹Nº›</a:t>
            </a:fld>
            <a:endParaRPr lang="es-DO"/>
          </a:p>
        </p:txBody>
      </p:sp>
      <p:pic>
        <p:nvPicPr>
          <p:cNvPr id="9" name="Imagen 2" descr="image002">
            <a:extLst>
              <a:ext uri="{FF2B5EF4-FFF2-40B4-BE49-F238E27FC236}">
                <a16:creationId xmlns:a16="http://schemas.microsoft.com/office/drawing/2014/main" id="{B38F40BC-0898-449F-B263-6A91BE090A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492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DO"/>
          </a:p>
        </p:txBody>
      </p:sp>
      <p:sp>
        <p:nvSpPr>
          <p:cNvPr id="3" name="Marcador de texto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p:cNvSpPr>
            <a:spLocks noGrp="1"/>
          </p:cNvSpPr>
          <p:nvPr>
            <p:ph type="dt" sz="half" idx="10"/>
          </p:nvPr>
        </p:nvSpPr>
        <p:spPr/>
        <p:txBody>
          <a:bodyPr/>
          <a:lstStyle/>
          <a:p>
            <a:fld id="{BE367E92-8A59-4846-AC93-230034E6CFD1}" type="datetimeFigureOut">
              <a:rPr lang="es-DO" smtClean="0"/>
              <a:t>21/8/2023</a:t>
            </a:fld>
            <a:endParaRPr lang="es-DO"/>
          </a:p>
        </p:txBody>
      </p:sp>
      <p:sp>
        <p:nvSpPr>
          <p:cNvPr id="8" name="Marcador de pie de página 7"/>
          <p:cNvSpPr>
            <a:spLocks noGrp="1"/>
          </p:cNvSpPr>
          <p:nvPr>
            <p:ph type="ftr" sz="quarter" idx="11"/>
          </p:nvPr>
        </p:nvSpPr>
        <p:spPr/>
        <p:txBody>
          <a:bodyPr/>
          <a:lstStyle/>
          <a:p>
            <a:endParaRPr lang="es-DO"/>
          </a:p>
        </p:txBody>
      </p:sp>
      <p:sp>
        <p:nvSpPr>
          <p:cNvPr id="9" name="Marcador de número de diapositiva 8"/>
          <p:cNvSpPr>
            <a:spLocks noGrp="1"/>
          </p:cNvSpPr>
          <p:nvPr>
            <p:ph type="sldNum" sz="quarter" idx="12"/>
          </p:nvPr>
        </p:nvSpPr>
        <p:spPr/>
        <p:txBody>
          <a:bodyPr/>
          <a:lstStyle/>
          <a:p>
            <a:fld id="{08A9E164-F805-4C5D-8469-A54DFF41B659}" type="slidenum">
              <a:rPr lang="es-DO" smtClean="0"/>
              <a:t>‹Nº›</a:t>
            </a:fld>
            <a:endParaRPr lang="es-DO"/>
          </a:p>
        </p:txBody>
      </p:sp>
      <p:pic>
        <p:nvPicPr>
          <p:cNvPr id="11" name="Imagen 2" descr="image002">
            <a:extLst>
              <a:ext uri="{FF2B5EF4-FFF2-40B4-BE49-F238E27FC236}">
                <a16:creationId xmlns:a16="http://schemas.microsoft.com/office/drawing/2014/main" id="{48A9A6E1-94EF-408A-910D-D4A6FBB0A4C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54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DO"/>
          </a:p>
        </p:txBody>
      </p:sp>
      <p:sp>
        <p:nvSpPr>
          <p:cNvPr id="3" name="Marcador de fecha 2"/>
          <p:cNvSpPr>
            <a:spLocks noGrp="1"/>
          </p:cNvSpPr>
          <p:nvPr>
            <p:ph type="dt" sz="half" idx="10"/>
          </p:nvPr>
        </p:nvSpPr>
        <p:spPr/>
        <p:txBody>
          <a:bodyPr/>
          <a:lstStyle/>
          <a:p>
            <a:fld id="{BE367E92-8A59-4846-AC93-230034E6CFD1}" type="datetimeFigureOut">
              <a:rPr lang="es-DO" smtClean="0"/>
              <a:t>21/8/2023</a:t>
            </a:fld>
            <a:endParaRPr lang="es-DO"/>
          </a:p>
        </p:txBody>
      </p:sp>
      <p:sp>
        <p:nvSpPr>
          <p:cNvPr id="4" name="Marcador de pie de página 3"/>
          <p:cNvSpPr>
            <a:spLocks noGrp="1"/>
          </p:cNvSpPr>
          <p:nvPr>
            <p:ph type="ftr" sz="quarter" idx="11"/>
          </p:nvPr>
        </p:nvSpPr>
        <p:spPr/>
        <p:txBody>
          <a:bodyPr/>
          <a:lstStyle/>
          <a:p>
            <a:endParaRPr lang="es-DO"/>
          </a:p>
        </p:txBody>
      </p:sp>
      <p:sp>
        <p:nvSpPr>
          <p:cNvPr id="5" name="Marcador de número de diapositiva 4"/>
          <p:cNvSpPr>
            <a:spLocks noGrp="1"/>
          </p:cNvSpPr>
          <p:nvPr>
            <p:ph type="sldNum" sz="quarter" idx="12"/>
          </p:nvPr>
        </p:nvSpPr>
        <p:spPr/>
        <p:txBody>
          <a:bodyPr/>
          <a:lstStyle/>
          <a:p>
            <a:fld id="{08A9E164-F805-4C5D-8469-A54DFF41B659}" type="slidenum">
              <a:rPr lang="es-DO" smtClean="0"/>
              <a:t>‹Nº›</a:t>
            </a:fld>
            <a:endParaRPr lang="es-DO"/>
          </a:p>
        </p:txBody>
      </p:sp>
      <p:pic>
        <p:nvPicPr>
          <p:cNvPr id="7" name="Imagen 2" descr="image002">
            <a:extLst>
              <a:ext uri="{FF2B5EF4-FFF2-40B4-BE49-F238E27FC236}">
                <a16:creationId xmlns:a16="http://schemas.microsoft.com/office/drawing/2014/main" id="{D7A13393-E369-47B5-A655-85FFFCAE20C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219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DO"/>
          </a:p>
        </p:txBody>
      </p:sp>
      <p:sp>
        <p:nvSpPr>
          <p:cNvPr id="3" name="Marcador de contenido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E367E92-8A59-4846-AC93-230034E6CFD1}" type="datetimeFigureOut">
              <a:rPr lang="es-DO" smtClean="0"/>
              <a:t>21/8/2023</a:t>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08A9E164-F805-4C5D-8469-A54DFF41B659}" type="slidenum">
              <a:rPr lang="es-DO" smtClean="0"/>
              <a:t>‹Nº›</a:t>
            </a:fld>
            <a:endParaRPr lang="es-DO"/>
          </a:p>
        </p:txBody>
      </p:sp>
      <p:pic>
        <p:nvPicPr>
          <p:cNvPr id="9" name="Imagen 2" descr="image002">
            <a:extLst>
              <a:ext uri="{FF2B5EF4-FFF2-40B4-BE49-F238E27FC236}">
                <a16:creationId xmlns:a16="http://schemas.microsoft.com/office/drawing/2014/main" id="{A5DD2ED1-4296-4236-AABA-C4D5660B48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97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DO"/>
          </a:p>
        </p:txBody>
      </p:sp>
      <p:sp>
        <p:nvSpPr>
          <p:cNvPr id="3" name="Marcador de posición de imagen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E367E92-8A59-4846-AC93-230034E6CFD1}" type="datetimeFigureOut">
              <a:rPr lang="es-DO" smtClean="0"/>
              <a:t>21/8/2023</a:t>
            </a:fld>
            <a:endParaRPr lang="es-DO"/>
          </a:p>
        </p:txBody>
      </p:sp>
      <p:sp>
        <p:nvSpPr>
          <p:cNvPr id="6" name="Marcador de pie de página 5"/>
          <p:cNvSpPr>
            <a:spLocks noGrp="1"/>
          </p:cNvSpPr>
          <p:nvPr>
            <p:ph type="ftr" sz="quarter" idx="11"/>
          </p:nvPr>
        </p:nvSpPr>
        <p:spPr/>
        <p:txBody>
          <a:bodyPr/>
          <a:lstStyle/>
          <a:p>
            <a:endParaRPr lang="es-DO"/>
          </a:p>
        </p:txBody>
      </p:sp>
      <p:sp>
        <p:nvSpPr>
          <p:cNvPr id="7" name="Marcador de número de diapositiva 6"/>
          <p:cNvSpPr>
            <a:spLocks noGrp="1"/>
          </p:cNvSpPr>
          <p:nvPr>
            <p:ph type="sldNum" sz="quarter" idx="12"/>
          </p:nvPr>
        </p:nvSpPr>
        <p:spPr/>
        <p:txBody>
          <a:bodyPr/>
          <a:lstStyle/>
          <a:p>
            <a:fld id="{08A9E164-F805-4C5D-8469-A54DFF41B659}" type="slidenum">
              <a:rPr lang="es-DO" smtClean="0"/>
              <a:t>‹Nº›</a:t>
            </a:fld>
            <a:endParaRPr lang="es-DO"/>
          </a:p>
        </p:txBody>
      </p:sp>
      <p:pic>
        <p:nvPicPr>
          <p:cNvPr id="9" name="Imagen 2" descr="image002">
            <a:extLst>
              <a:ext uri="{FF2B5EF4-FFF2-40B4-BE49-F238E27FC236}">
                <a16:creationId xmlns:a16="http://schemas.microsoft.com/office/drawing/2014/main" id="{08683F47-9E4A-4732-A132-1CD52F8E8A1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87865" y="5879462"/>
            <a:ext cx="1223135" cy="56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77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DO" dirty="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67E92-8A59-4846-AC93-230034E6CFD1}" type="datetimeFigureOut">
              <a:rPr lang="es-DO" smtClean="0"/>
              <a:t>21/8/2023</a:t>
            </a:fld>
            <a:endParaRPr lang="es-D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9E164-F805-4C5D-8469-A54DFF41B659}" type="slidenum">
              <a:rPr lang="es-DO" smtClean="0"/>
              <a:t>‹Nº›</a:t>
            </a:fld>
            <a:endParaRPr lang="es-DO"/>
          </a:p>
        </p:txBody>
      </p:sp>
      <p:sp>
        <p:nvSpPr>
          <p:cNvPr id="8" name="TextBox 7">
            <a:extLst>
              <a:ext uri="{FF2B5EF4-FFF2-40B4-BE49-F238E27FC236}">
                <a16:creationId xmlns:a16="http://schemas.microsoft.com/office/drawing/2014/main" id="{4E61A1EC-9F7E-0B15-00DF-08431BEC3801}"/>
              </a:ext>
            </a:extLst>
          </p:cNvPr>
          <p:cNvSpPr txBox="1"/>
          <p:nvPr userDrawn="1">
            <p:extLst>
              <p:ext uri="{1162E1C5-73C7-4A58-AE30-91384D911F3F}">
                <p184:classification xmlns:p184="http://schemas.microsoft.com/office/powerpoint/2018/4/main" val="hdr"/>
              </p:ext>
            </p:extLst>
          </p:nvPr>
        </p:nvSpPr>
        <p:spPr>
          <a:xfrm>
            <a:off x="0" y="0"/>
            <a:ext cx="654050"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Confidential</a:t>
            </a:r>
          </a:p>
        </p:txBody>
      </p:sp>
    </p:spTree>
    <p:extLst>
      <p:ext uri="{BB962C8B-B14F-4D97-AF65-F5344CB8AC3E}">
        <p14:creationId xmlns:p14="http://schemas.microsoft.com/office/powerpoint/2010/main" val="36102539"/>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7.png"/><Relationship Id="rId17" Type="http://schemas.openxmlformats.org/officeDocument/2006/relationships/image" Target="../media/image22.sv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5" Type="http://schemas.openxmlformats.org/officeDocument/2006/relationships/image" Target="../media/image2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image" Target="../media/image28.svg"/><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8.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svg"/><Relationship Id="rId4" Type="http://schemas.openxmlformats.org/officeDocument/2006/relationships/image" Target="../media/image33.png"/></Relationships>
</file>

<file path=ppt/slides/_rels/slide9.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svg"/><Relationship Id="rId7" Type="http://schemas.openxmlformats.org/officeDocument/2006/relationships/image" Target="../media/image40.sv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11" Type="http://schemas.openxmlformats.org/officeDocument/2006/relationships/image" Target="../media/image44.svg"/><Relationship Id="rId5" Type="http://schemas.openxmlformats.org/officeDocument/2006/relationships/image" Target="../media/image38.sv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AC063892-C193-9682-8719-2E311F554532}"/>
              </a:ext>
            </a:extLst>
          </p:cNvPr>
          <p:cNvSpPr>
            <a:spLocks noGrp="1"/>
          </p:cNvSpPr>
          <p:nvPr>
            <p:ph type="subTitle" idx="1"/>
          </p:nvPr>
        </p:nvSpPr>
        <p:spPr>
          <a:xfrm>
            <a:off x="1262741" y="3037650"/>
            <a:ext cx="10069287" cy="2334450"/>
          </a:xfrm>
        </p:spPr>
        <p:txBody>
          <a:bodyPr>
            <a:normAutofit/>
          </a:bodyPr>
          <a:lstStyle/>
          <a:p>
            <a:r>
              <a:rPr lang="en-US" sz="3200" b="1" dirty="0">
                <a:solidFill>
                  <a:srgbClr val="0A1636"/>
                </a:solidFill>
                <a:effectLst>
                  <a:outerShdw blurRad="50800" dist="38100" dir="2700000" algn="tl" rotWithShape="0">
                    <a:prstClr val="black">
                      <a:alpha val="40000"/>
                    </a:prstClr>
                  </a:outerShdw>
                </a:effectLst>
              </a:rPr>
              <a:t>Cybersecurity Challenges to Critical Infrastructure Systems</a:t>
            </a:r>
          </a:p>
          <a:p>
            <a:endParaRPr lang="en-US" sz="2000" b="1" dirty="0">
              <a:solidFill>
                <a:schemeClr val="tx2">
                  <a:lumMod val="50000"/>
                </a:schemeClr>
              </a:solidFill>
            </a:endParaRPr>
          </a:p>
          <a:p>
            <a:r>
              <a:rPr lang="en-US" b="1" dirty="0">
                <a:solidFill>
                  <a:schemeClr val="tx2">
                    <a:lumMod val="50000"/>
                  </a:schemeClr>
                </a:solidFill>
              </a:rPr>
              <a:t>Andre Salgado</a:t>
            </a:r>
          </a:p>
          <a:p>
            <a:r>
              <a:rPr lang="en-US" sz="1800" dirty="0">
                <a:solidFill>
                  <a:schemeClr val="tx2">
                    <a:lumMod val="50000"/>
                  </a:schemeClr>
                </a:solidFill>
              </a:rPr>
              <a:t>CISO</a:t>
            </a:r>
            <a:endParaRPr lang="en-US" sz="1800" dirty="0"/>
          </a:p>
          <a:p>
            <a:endParaRPr lang="en-US" sz="1600" dirty="0"/>
          </a:p>
        </p:txBody>
      </p:sp>
      <p:pic>
        <p:nvPicPr>
          <p:cNvPr id="1026" name="Imagen 2">
            <a:extLst>
              <a:ext uri="{FF2B5EF4-FFF2-40B4-BE49-F238E27FC236}">
                <a16:creationId xmlns:a16="http://schemas.microsoft.com/office/drawing/2014/main" id="{B4CCC190-7227-0FF6-08B9-0AE9979F4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4"/>
            <a:ext cx="4312670" cy="15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8335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6E7FF5-C721-ED73-34CA-BE616C09EC12}"/>
              </a:ext>
            </a:extLst>
          </p:cNvPr>
          <p:cNvSpPr>
            <a:spLocks noGrp="1"/>
          </p:cNvSpPr>
          <p:nvPr>
            <p:ph type="ctrTitle"/>
          </p:nvPr>
        </p:nvSpPr>
        <p:spPr>
          <a:xfrm>
            <a:off x="1524000" y="1420586"/>
            <a:ext cx="9144000" cy="3395663"/>
          </a:xfrm>
        </p:spPr>
        <p:txBody>
          <a:bodyPr>
            <a:normAutofit fontScale="90000"/>
          </a:bodyPr>
          <a:lstStyle/>
          <a:p>
            <a:pPr>
              <a:lnSpc>
                <a:spcPct val="150000"/>
              </a:lnSpc>
            </a:pPr>
            <a:r>
              <a:rPr lang="pt-BR" b="1" dirty="0" err="1">
                <a:solidFill>
                  <a:srgbClr val="0A1636"/>
                </a:solidFill>
                <a:effectLst>
                  <a:outerShdw blurRad="50800" dist="38100" algn="l" rotWithShape="0">
                    <a:prstClr val="black">
                      <a:alpha val="40000"/>
                    </a:prstClr>
                  </a:outerShdw>
                </a:effectLst>
              </a:rPr>
              <a:t>Thank</a:t>
            </a:r>
            <a:r>
              <a:rPr lang="pt-BR" b="1" dirty="0">
                <a:solidFill>
                  <a:srgbClr val="0A1636"/>
                </a:solidFill>
                <a:effectLst>
                  <a:outerShdw blurRad="50800" dist="38100" algn="l" rotWithShape="0">
                    <a:prstClr val="black">
                      <a:alpha val="40000"/>
                    </a:prstClr>
                  </a:outerShdw>
                </a:effectLst>
              </a:rPr>
              <a:t> </a:t>
            </a:r>
            <a:r>
              <a:rPr lang="pt-BR" b="1" dirty="0" err="1">
                <a:solidFill>
                  <a:srgbClr val="0A1636"/>
                </a:solidFill>
                <a:effectLst>
                  <a:outerShdw blurRad="50800" dist="38100" algn="l" rotWithShape="0">
                    <a:prstClr val="black">
                      <a:alpha val="40000"/>
                    </a:prstClr>
                  </a:outerShdw>
                </a:effectLst>
              </a:rPr>
              <a:t>you</a:t>
            </a:r>
            <a:r>
              <a:rPr lang="pt-BR" b="1" dirty="0">
                <a:solidFill>
                  <a:srgbClr val="0A1636"/>
                </a:solidFill>
                <a:effectLst>
                  <a:outerShdw blurRad="50800" dist="38100" algn="l" rotWithShape="0">
                    <a:prstClr val="black">
                      <a:alpha val="40000"/>
                    </a:prstClr>
                  </a:outerShdw>
                </a:effectLst>
              </a:rPr>
              <a:t>!</a:t>
            </a:r>
            <a:br>
              <a:rPr lang="pt-BR" b="1" dirty="0">
                <a:solidFill>
                  <a:srgbClr val="0A1636"/>
                </a:solidFill>
                <a:effectLst>
                  <a:outerShdw blurRad="50800" dist="38100" algn="l" rotWithShape="0">
                    <a:prstClr val="black">
                      <a:alpha val="40000"/>
                    </a:prstClr>
                  </a:outerShdw>
                </a:effectLst>
              </a:rPr>
            </a:br>
            <a:r>
              <a:rPr lang="pt-BR" b="1" dirty="0" err="1">
                <a:solidFill>
                  <a:srgbClr val="0A1636"/>
                </a:solidFill>
                <a:effectLst>
                  <a:outerShdw blurRad="50800" dist="38100" algn="l" rotWithShape="0">
                    <a:prstClr val="black">
                      <a:alpha val="40000"/>
                    </a:prstClr>
                  </a:outerShdw>
                </a:effectLst>
              </a:rPr>
              <a:t>Gracias</a:t>
            </a:r>
            <a:r>
              <a:rPr lang="pt-BR" b="1" dirty="0">
                <a:solidFill>
                  <a:srgbClr val="0A1636"/>
                </a:solidFill>
                <a:effectLst>
                  <a:outerShdw blurRad="50800" dist="38100" algn="l" rotWithShape="0">
                    <a:prstClr val="black">
                      <a:alpha val="40000"/>
                    </a:prstClr>
                  </a:outerShdw>
                </a:effectLst>
              </a:rPr>
              <a:t>!</a:t>
            </a:r>
            <a:br>
              <a:rPr lang="pt-BR" b="1" dirty="0">
                <a:solidFill>
                  <a:srgbClr val="0A1636"/>
                </a:solidFill>
                <a:effectLst>
                  <a:outerShdw blurRad="50800" dist="38100" algn="l" rotWithShape="0">
                    <a:prstClr val="black">
                      <a:alpha val="40000"/>
                    </a:prstClr>
                  </a:outerShdw>
                </a:effectLst>
              </a:rPr>
            </a:br>
            <a:r>
              <a:rPr lang="pt-BR" b="1" dirty="0">
                <a:solidFill>
                  <a:srgbClr val="0A1636"/>
                </a:solidFill>
                <a:effectLst>
                  <a:outerShdw blurRad="50800" dist="38100" algn="l" rotWithShape="0">
                    <a:prstClr val="black">
                      <a:alpha val="40000"/>
                    </a:prstClr>
                  </a:outerShdw>
                </a:effectLst>
              </a:rPr>
              <a:t>Obrigado!</a:t>
            </a:r>
          </a:p>
        </p:txBody>
      </p:sp>
    </p:spTree>
    <p:extLst>
      <p:ext uri="{BB962C8B-B14F-4D97-AF65-F5344CB8AC3E}">
        <p14:creationId xmlns:p14="http://schemas.microsoft.com/office/powerpoint/2010/main" val="114914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ey world map | Free Download">
            <a:extLst>
              <a:ext uri="{FF2B5EF4-FFF2-40B4-BE49-F238E27FC236}">
                <a16:creationId xmlns:a16="http://schemas.microsoft.com/office/drawing/2014/main" id="{9D5FD424-142C-2225-2B88-A1495401FE77}"/>
              </a:ext>
            </a:extLst>
          </p:cNvPr>
          <p:cNvPicPr>
            <a:picLocks noChangeAspect="1" noChangeArrowheads="1"/>
          </p:cNvPicPr>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2254696" y="0"/>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F4B4652-7B6E-41A0-91A2-1AB06A0DF546}"/>
              </a:ext>
            </a:extLst>
          </p:cNvPr>
          <p:cNvSpPr>
            <a:spLocks noGrp="1"/>
          </p:cNvSpPr>
          <p:nvPr>
            <p:ph type="ctrTitle"/>
          </p:nvPr>
        </p:nvSpPr>
        <p:spPr>
          <a:xfrm>
            <a:off x="180830" y="232405"/>
            <a:ext cx="9144000" cy="946280"/>
          </a:xfrm>
        </p:spPr>
        <p:txBody>
          <a:bodyPr anchor="ctr">
            <a:normAutofit/>
          </a:bodyPr>
          <a:lstStyle/>
          <a:p>
            <a:pPr algn="l"/>
            <a:r>
              <a:rPr lang="en-US" sz="3200" b="1" dirty="0">
                <a:solidFill>
                  <a:srgbClr val="0A1636"/>
                </a:solidFill>
                <a:latin typeface="+mn-lt"/>
              </a:rPr>
              <a:t>Why Discuss Cyber?</a:t>
            </a:r>
          </a:p>
        </p:txBody>
      </p:sp>
      <p:sp>
        <p:nvSpPr>
          <p:cNvPr id="6" name="CaixaDeTexto 5">
            <a:extLst>
              <a:ext uri="{FF2B5EF4-FFF2-40B4-BE49-F238E27FC236}">
                <a16:creationId xmlns:a16="http://schemas.microsoft.com/office/drawing/2014/main" id="{1A62BADB-6C4E-FABC-1D8B-520F5067A591}"/>
              </a:ext>
            </a:extLst>
          </p:cNvPr>
          <p:cNvSpPr txBox="1"/>
          <p:nvPr/>
        </p:nvSpPr>
        <p:spPr>
          <a:xfrm>
            <a:off x="7896358" y="1318727"/>
            <a:ext cx="2065565" cy="369332"/>
          </a:xfrm>
          <a:prstGeom prst="rect">
            <a:avLst/>
          </a:prstGeom>
          <a:noFill/>
        </p:spPr>
        <p:txBody>
          <a:bodyPr wrap="none" rtlCol="0">
            <a:spAutoFit/>
          </a:bodyPr>
          <a:lstStyle/>
          <a:p>
            <a:pPr algn="ctr"/>
            <a:r>
              <a:rPr lang="en-US" b="1" dirty="0">
                <a:solidFill>
                  <a:schemeClr val="tx2">
                    <a:lumMod val="50000"/>
                  </a:schemeClr>
                </a:solidFill>
              </a:rPr>
              <a:t>Cost of Cybercrime</a:t>
            </a:r>
            <a:r>
              <a:rPr lang="en-US" b="1" baseline="30000" dirty="0">
                <a:solidFill>
                  <a:schemeClr val="tx2">
                    <a:lumMod val="50000"/>
                  </a:schemeClr>
                </a:solidFill>
              </a:rPr>
              <a:t>2</a:t>
            </a:r>
          </a:p>
        </p:txBody>
      </p:sp>
      <p:sp>
        <p:nvSpPr>
          <p:cNvPr id="7" name="CaixaDeTexto 6">
            <a:extLst>
              <a:ext uri="{FF2B5EF4-FFF2-40B4-BE49-F238E27FC236}">
                <a16:creationId xmlns:a16="http://schemas.microsoft.com/office/drawing/2014/main" id="{38B2DEEC-81FD-2FE7-B8D4-FA90A08FF388}"/>
              </a:ext>
            </a:extLst>
          </p:cNvPr>
          <p:cNvSpPr txBox="1"/>
          <p:nvPr/>
        </p:nvSpPr>
        <p:spPr>
          <a:xfrm>
            <a:off x="5591331" y="2338466"/>
            <a:ext cx="184731" cy="369332"/>
          </a:xfrm>
          <a:prstGeom prst="rect">
            <a:avLst/>
          </a:prstGeom>
          <a:noFill/>
        </p:spPr>
        <p:txBody>
          <a:bodyPr wrap="none" rtlCol="0">
            <a:spAutoFit/>
          </a:bodyPr>
          <a:lstStyle/>
          <a:p>
            <a:endParaRPr lang="en-US" dirty="0"/>
          </a:p>
        </p:txBody>
      </p:sp>
      <p:sp>
        <p:nvSpPr>
          <p:cNvPr id="8" name="CaixaDeTexto 7">
            <a:extLst>
              <a:ext uri="{FF2B5EF4-FFF2-40B4-BE49-F238E27FC236}">
                <a16:creationId xmlns:a16="http://schemas.microsoft.com/office/drawing/2014/main" id="{41F9FBAF-08D5-3218-F4EB-FA26B4457BD5}"/>
              </a:ext>
            </a:extLst>
          </p:cNvPr>
          <p:cNvSpPr txBox="1"/>
          <p:nvPr/>
        </p:nvSpPr>
        <p:spPr>
          <a:xfrm>
            <a:off x="6678066" y="5080000"/>
            <a:ext cx="2467150" cy="276999"/>
          </a:xfrm>
          <a:prstGeom prst="rect">
            <a:avLst/>
          </a:prstGeom>
          <a:noFill/>
        </p:spPr>
        <p:txBody>
          <a:bodyPr wrap="none" rtlCol="0">
            <a:spAutoFit/>
          </a:bodyPr>
          <a:lstStyle/>
          <a:p>
            <a:r>
              <a:rPr lang="en-US" sz="1200" dirty="0"/>
              <a:t>Global cybercrime to grow 15%/Year</a:t>
            </a:r>
            <a:endParaRPr lang="en-US" sz="1200" baseline="30000" dirty="0"/>
          </a:p>
        </p:txBody>
      </p:sp>
      <p:sp>
        <p:nvSpPr>
          <p:cNvPr id="9" name="CaixaDeTexto 8">
            <a:extLst>
              <a:ext uri="{FF2B5EF4-FFF2-40B4-BE49-F238E27FC236}">
                <a16:creationId xmlns:a16="http://schemas.microsoft.com/office/drawing/2014/main" id="{EE013642-1886-2E9A-BB7C-19A865DF8BF7}"/>
              </a:ext>
            </a:extLst>
          </p:cNvPr>
          <p:cNvSpPr txBox="1"/>
          <p:nvPr/>
        </p:nvSpPr>
        <p:spPr>
          <a:xfrm>
            <a:off x="369705" y="6221750"/>
            <a:ext cx="2098651" cy="415498"/>
          </a:xfrm>
          <a:prstGeom prst="rect">
            <a:avLst/>
          </a:prstGeom>
          <a:noFill/>
        </p:spPr>
        <p:txBody>
          <a:bodyPr wrap="none" rtlCol="0">
            <a:spAutoFit/>
          </a:bodyPr>
          <a:lstStyle/>
          <a:p>
            <a:r>
              <a:rPr lang="en-US" sz="1050" dirty="0"/>
              <a:t>1 – Source: Markets and Markets  </a:t>
            </a:r>
          </a:p>
          <a:p>
            <a:r>
              <a:rPr lang="en-US" sz="1050" dirty="0"/>
              <a:t>2 – Source: Cybersecurity Ventures</a:t>
            </a:r>
            <a:endParaRPr lang="en-US" sz="1050" baseline="30000" dirty="0"/>
          </a:p>
        </p:txBody>
      </p:sp>
      <p:sp>
        <p:nvSpPr>
          <p:cNvPr id="12" name="CaixaDeTexto 11">
            <a:extLst>
              <a:ext uri="{FF2B5EF4-FFF2-40B4-BE49-F238E27FC236}">
                <a16:creationId xmlns:a16="http://schemas.microsoft.com/office/drawing/2014/main" id="{1315AA99-004E-F923-6899-C9AF87844C38}"/>
              </a:ext>
            </a:extLst>
          </p:cNvPr>
          <p:cNvSpPr txBox="1"/>
          <p:nvPr/>
        </p:nvSpPr>
        <p:spPr>
          <a:xfrm>
            <a:off x="951823" y="1357868"/>
            <a:ext cx="4356100" cy="369332"/>
          </a:xfrm>
          <a:prstGeom prst="rect">
            <a:avLst/>
          </a:prstGeom>
          <a:noFill/>
        </p:spPr>
        <p:txBody>
          <a:bodyPr wrap="square" rtlCol="0">
            <a:spAutoFit/>
          </a:bodyPr>
          <a:lstStyle/>
          <a:p>
            <a:pPr algn="ctr"/>
            <a:r>
              <a:rPr lang="en-US" b="1" dirty="0">
                <a:solidFill>
                  <a:schemeClr val="tx2">
                    <a:lumMod val="50000"/>
                  </a:schemeClr>
                </a:solidFill>
              </a:rPr>
              <a:t>Cybersecurity Market</a:t>
            </a:r>
            <a:r>
              <a:rPr lang="en-US" b="1" baseline="30000" dirty="0">
                <a:solidFill>
                  <a:schemeClr val="tx2">
                    <a:lumMod val="50000"/>
                  </a:schemeClr>
                </a:solidFill>
              </a:rPr>
              <a:t>1</a:t>
            </a:r>
          </a:p>
        </p:txBody>
      </p:sp>
      <p:sp>
        <p:nvSpPr>
          <p:cNvPr id="13" name="CaixaDeTexto 12">
            <a:extLst>
              <a:ext uri="{FF2B5EF4-FFF2-40B4-BE49-F238E27FC236}">
                <a16:creationId xmlns:a16="http://schemas.microsoft.com/office/drawing/2014/main" id="{96273484-FCBD-D20C-B66F-3AAD9F292CD4}"/>
              </a:ext>
            </a:extLst>
          </p:cNvPr>
          <p:cNvSpPr txBox="1"/>
          <p:nvPr/>
        </p:nvSpPr>
        <p:spPr>
          <a:xfrm>
            <a:off x="951823" y="5194300"/>
            <a:ext cx="4639508" cy="461665"/>
          </a:xfrm>
          <a:prstGeom prst="rect">
            <a:avLst/>
          </a:prstGeom>
          <a:noFill/>
        </p:spPr>
        <p:txBody>
          <a:bodyPr wrap="square" rtlCol="0">
            <a:spAutoFit/>
          </a:bodyPr>
          <a:lstStyle/>
          <a:p>
            <a:r>
              <a:rPr lang="en-US" sz="1200" dirty="0"/>
              <a:t>Cybersecurity Market components: Software, Hardware, and Services</a:t>
            </a:r>
          </a:p>
          <a:p>
            <a:r>
              <a:rPr lang="en-US" sz="1200" dirty="0"/>
              <a:t>Growth Rate 8.9%/Year</a:t>
            </a:r>
          </a:p>
        </p:txBody>
      </p:sp>
      <p:pic>
        <p:nvPicPr>
          <p:cNvPr id="11" name="Imagem 10">
            <a:extLst>
              <a:ext uri="{FF2B5EF4-FFF2-40B4-BE49-F238E27FC236}">
                <a16:creationId xmlns:a16="http://schemas.microsoft.com/office/drawing/2014/main" id="{18CE756E-9D70-1D12-4615-02118D58DC32}"/>
              </a:ext>
            </a:extLst>
          </p:cNvPr>
          <p:cNvPicPr>
            <a:picLocks noChangeAspect="1"/>
          </p:cNvPicPr>
          <p:nvPr/>
        </p:nvPicPr>
        <p:blipFill>
          <a:blip r:embed="rId4"/>
          <a:stretch>
            <a:fillRect/>
          </a:stretch>
        </p:blipFill>
        <p:spPr>
          <a:xfrm>
            <a:off x="6674890" y="1778000"/>
            <a:ext cx="4508500" cy="3314700"/>
          </a:xfrm>
          <a:prstGeom prst="rect">
            <a:avLst/>
          </a:prstGeom>
        </p:spPr>
      </p:pic>
      <p:pic>
        <p:nvPicPr>
          <p:cNvPr id="16" name="Imagem 15">
            <a:extLst>
              <a:ext uri="{FF2B5EF4-FFF2-40B4-BE49-F238E27FC236}">
                <a16:creationId xmlns:a16="http://schemas.microsoft.com/office/drawing/2014/main" id="{DF24C64F-713C-F6D3-F09A-420A957C82A7}"/>
              </a:ext>
            </a:extLst>
          </p:cNvPr>
          <p:cNvPicPr>
            <a:picLocks noChangeAspect="1"/>
          </p:cNvPicPr>
          <p:nvPr/>
        </p:nvPicPr>
        <p:blipFill>
          <a:blip r:embed="rId5"/>
          <a:stretch>
            <a:fillRect/>
          </a:stretch>
        </p:blipFill>
        <p:spPr>
          <a:xfrm>
            <a:off x="1008610" y="1778000"/>
            <a:ext cx="4381500" cy="3429000"/>
          </a:xfrm>
          <a:prstGeom prst="rect">
            <a:avLst/>
          </a:prstGeom>
        </p:spPr>
      </p:pic>
      <p:cxnSp>
        <p:nvCxnSpPr>
          <p:cNvPr id="18" name="Conector Reto 17">
            <a:extLst>
              <a:ext uri="{FF2B5EF4-FFF2-40B4-BE49-F238E27FC236}">
                <a16:creationId xmlns:a16="http://schemas.microsoft.com/office/drawing/2014/main" id="{455603A5-E168-0453-23B8-077F57BC6A09}"/>
              </a:ext>
            </a:extLst>
          </p:cNvPr>
          <p:cNvCxnSpPr/>
          <p:nvPr/>
        </p:nvCxnSpPr>
        <p:spPr>
          <a:xfrm>
            <a:off x="268432" y="1039533"/>
            <a:ext cx="1860372"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6603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val 54">
            <a:extLst>
              <a:ext uri="{FF2B5EF4-FFF2-40B4-BE49-F238E27FC236}">
                <a16:creationId xmlns:a16="http://schemas.microsoft.com/office/drawing/2014/main" id="{00EF94EB-BE6F-C61C-2890-F8CAFB75EBBC}"/>
              </a:ext>
            </a:extLst>
          </p:cNvPr>
          <p:cNvSpPr/>
          <p:nvPr/>
        </p:nvSpPr>
        <p:spPr>
          <a:xfrm>
            <a:off x="2621845" y="1490257"/>
            <a:ext cx="6323523" cy="4525747"/>
          </a:xfrm>
          <a:prstGeom prst="ellipse">
            <a:avLst/>
          </a:prstGeom>
          <a:solidFill>
            <a:schemeClr val="tx2">
              <a:lumMod val="20000"/>
              <a:lumOff val="80000"/>
            </a:schemeClr>
          </a:solidFill>
          <a:ln w="44450">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38B2DEEC-81FD-2FE7-B8D4-FA90A08FF388}"/>
              </a:ext>
            </a:extLst>
          </p:cNvPr>
          <p:cNvSpPr txBox="1"/>
          <p:nvPr/>
        </p:nvSpPr>
        <p:spPr>
          <a:xfrm>
            <a:off x="5591331" y="2338466"/>
            <a:ext cx="184731" cy="369332"/>
          </a:xfrm>
          <a:prstGeom prst="rect">
            <a:avLst/>
          </a:prstGeom>
          <a:noFill/>
        </p:spPr>
        <p:txBody>
          <a:bodyPr wrap="none" rtlCol="0">
            <a:spAutoFit/>
          </a:bodyPr>
          <a:lstStyle/>
          <a:p>
            <a:endParaRPr lang="pt-BR" dirty="0"/>
          </a:p>
        </p:txBody>
      </p:sp>
      <p:sp>
        <p:nvSpPr>
          <p:cNvPr id="3" name="Losango 2">
            <a:extLst>
              <a:ext uri="{FF2B5EF4-FFF2-40B4-BE49-F238E27FC236}">
                <a16:creationId xmlns:a16="http://schemas.microsoft.com/office/drawing/2014/main" id="{1F63A3F7-E4AF-7EB4-3F4B-C826BC87C0A5}"/>
              </a:ext>
            </a:extLst>
          </p:cNvPr>
          <p:cNvSpPr/>
          <p:nvPr/>
        </p:nvSpPr>
        <p:spPr>
          <a:xfrm>
            <a:off x="4219730" y="2436507"/>
            <a:ext cx="3123011" cy="2633249"/>
          </a:xfrm>
          <a:prstGeom prst="diamond">
            <a:avLst/>
          </a:prstGeom>
          <a:solidFill>
            <a:srgbClr val="0A16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effectLst>
                <a:outerShdw blurRad="50800" dist="38100" dir="2700000" algn="tl" rotWithShape="0">
                  <a:prstClr val="black">
                    <a:alpha val="40000"/>
                  </a:prstClr>
                </a:outerShdw>
              </a:effectLst>
            </a:endParaRPr>
          </a:p>
          <a:p>
            <a:pPr algn="ctr"/>
            <a:r>
              <a:rPr lang="pt-BR" dirty="0">
                <a:effectLst>
                  <a:outerShdw blurRad="50800" dist="38100" dir="2700000" algn="tl" rotWithShape="0">
                    <a:prstClr val="black">
                      <a:alpha val="40000"/>
                    </a:prstClr>
                  </a:outerShdw>
                </a:effectLst>
              </a:rPr>
              <a:t>GOVERNMENT / STATE</a:t>
            </a:r>
          </a:p>
        </p:txBody>
      </p:sp>
      <p:sp>
        <p:nvSpPr>
          <p:cNvPr id="5" name="Retângulo 4">
            <a:extLst>
              <a:ext uri="{FF2B5EF4-FFF2-40B4-BE49-F238E27FC236}">
                <a16:creationId xmlns:a16="http://schemas.microsoft.com/office/drawing/2014/main" id="{F991B7D8-3DB8-DDDF-1464-AEE0D2EC11F3}"/>
              </a:ext>
            </a:extLst>
          </p:cNvPr>
          <p:cNvSpPr/>
          <p:nvPr/>
        </p:nvSpPr>
        <p:spPr>
          <a:xfrm>
            <a:off x="8154620" y="3279602"/>
            <a:ext cx="2106386" cy="947058"/>
          </a:xfrm>
          <a:prstGeom prst="rect">
            <a:avLst/>
          </a:prstGeom>
          <a:solidFill>
            <a:srgbClr val="0A16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a:t>
            </a:r>
            <a:r>
              <a:rPr lang="pt-BR" dirty="0">
                <a:effectLst>
                  <a:outerShdw blurRad="50800" dist="38100" dir="2700000" algn="tl" rotWithShape="0">
                    <a:prstClr val="black">
                      <a:alpha val="40000"/>
                    </a:prstClr>
                  </a:outerShdw>
                </a:effectLst>
              </a:rPr>
              <a:t>MILITARY</a:t>
            </a:r>
          </a:p>
        </p:txBody>
      </p:sp>
      <p:sp>
        <p:nvSpPr>
          <p:cNvPr id="14" name="Retângulo Arredondado 13">
            <a:extLst>
              <a:ext uri="{FF2B5EF4-FFF2-40B4-BE49-F238E27FC236}">
                <a16:creationId xmlns:a16="http://schemas.microsoft.com/office/drawing/2014/main" id="{1C5E28AE-6B4D-6F6E-9E4C-A1674434A225}"/>
              </a:ext>
            </a:extLst>
          </p:cNvPr>
          <p:cNvSpPr/>
          <p:nvPr/>
        </p:nvSpPr>
        <p:spPr>
          <a:xfrm>
            <a:off x="1215044" y="2089240"/>
            <a:ext cx="2052000" cy="756000"/>
          </a:xfrm>
          <a:prstGeom prst="roundRect">
            <a:avLst/>
          </a:prstGeom>
          <a:no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chemeClr val="tx2">
                    <a:lumMod val="50000"/>
                  </a:schemeClr>
                </a:solidFill>
                <a:effectLst>
                  <a:outerShdw blurRad="50800" dist="38100" dir="2700000" algn="tl" rotWithShape="0">
                    <a:prstClr val="black">
                      <a:alpha val="40000"/>
                    </a:prstClr>
                  </a:outerShdw>
                </a:effectLst>
              </a:rPr>
              <a:t>TELECOM</a:t>
            </a:r>
          </a:p>
        </p:txBody>
      </p:sp>
      <p:sp>
        <p:nvSpPr>
          <p:cNvPr id="17" name="Retângulo Arredondado 16">
            <a:extLst>
              <a:ext uri="{FF2B5EF4-FFF2-40B4-BE49-F238E27FC236}">
                <a16:creationId xmlns:a16="http://schemas.microsoft.com/office/drawing/2014/main" id="{77A8E711-932B-DE6C-51C9-2DB5373CEE18}"/>
              </a:ext>
            </a:extLst>
          </p:cNvPr>
          <p:cNvSpPr/>
          <p:nvPr/>
        </p:nvSpPr>
        <p:spPr>
          <a:xfrm>
            <a:off x="4684155" y="860396"/>
            <a:ext cx="2052000" cy="756000"/>
          </a:xfrm>
          <a:prstGeom prst="roundRect">
            <a:avLst/>
          </a:prstGeom>
          <a:no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chemeClr val="tx2">
                    <a:lumMod val="50000"/>
                  </a:schemeClr>
                </a:solidFill>
                <a:effectLst>
                  <a:outerShdw blurRad="50800" dist="38100" dir="2700000" algn="tl" rotWithShape="0">
                    <a:prstClr val="black">
                      <a:alpha val="40000"/>
                    </a:prstClr>
                  </a:outerShdw>
                </a:effectLst>
              </a:rPr>
              <a:t>  FINANCE</a:t>
            </a:r>
          </a:p>
        </p:txBody>
      </p:sp>
      <p:sp>
        <p:nvSpPr>
          <p:cNvPr id="18" name="Retângulo Arredondado 17">
            <a:extLst>
              <a:ext uri="{FF2B5EF4-FFF2-40B4-BE49-F238E27FC236}">
                <a16:creationId xmlns:a16="http://schemas.microsoft.com/office/drawing/2014/main" id="{983F43A8-E945-EE47-1494-E8BEEA83B8A1}"/>
              </a:ext>
            </a:extLst>
          </p:cNvPr>
          <p:cNvSpPr/>
          <p:nvPr/>
        </p:nvSpPr>
        <p:spPr>
          <a:xfrm>
            <a:off x="8248211" y="2101055"/>
            <a:ext cx="2052000" cy="756000"/>
          </a:xfrm>
          <a:prstGeom prst="roundRect">
            <a:avLst/>
          </a:prstGeom>
          <a:no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chemeClr val="tx2">
                    <a:lumMod val="50000"/>
                  </a:schemeClr>
                </a:solidFill>
                <a:effectLst>
                  <a:outerShdw blurRad="50800" dist="38100" dir="2700000" algn="tl" rotWithShape="0">
                    <a:prstClr val="black">
                      <a:alpha val="40000"/>
                    </a:prstClr>
                  </a:outerShdw>
                </a:effectLst>
              </a:rPr>
              <a:t>UTILITIES</a:t>
            </a:r>
          </a:p>
        </p:txBody>
      </p:sp>
      <p:sp>
        <p:nvSpPr>
          <p:cNvPr id="19" name="Retângulo Arredondado 18">
            <a:extLst>
              <a:ext uri="{FF2B5EF4-FFF2-40B4-BE49-F238E27FC236}">
                <a16:creationId xmlns:a16="http://schemas.microsoft.com/office/drawing/2014/main" id="{DA296398-18E7-F9BB-31C0-DFE9DC0D3333}"/>
              </a:ext>
            </a:extLst>
          </p:cNvPr>
          <p:cNvSpPr/>
          <p:nvPr/>
        </p:nvSpPr>
        <p:spPr>
          <a:xfrm>
            <a:off x="1213036" y="4776400"/>
            <a:ext cx="2052000" cy="756000"/>
          </a:xfrm>
          <a:prstGeom prst="roundRect">
            <a:avLst/>
          </a:prstGeom>
          <a:no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chemeClr val="tx2">
                    <a:lumMod val="50000"/>
                  </a:schemeClr>
                </a:solidFill>
                <a:effectLst>
                  <a:outerShdw blurRad="50800" dist="38100" dir="2700000" algn="tl" rotWithShape="0">
                    <a:prstClr val="black">
                      <a:alpha val="40000"/>
                    </a:prstClr>
                  </a:outerShdw>
                </a:effectLst>
              </a:rPr>
              <a:t>AIR TRAFFIC</a:t>
            </a:r>
          </a:p>
        </p:txBody>
      </p:sp>
      <p:sp>
        <p:nvSpPr>
          <p:cNvPr id="20" name="Retângulo Arredondado 19">
            <a:extLst>
              <a:ext uri="{FF2B5EF4-FFF2-40B4-BE49-F238E27FC236}">
                <a16:creationId xmlns:a16="http://schemas.microsoft.com/office/drawing/2014/main" id="{627B7404-E375-A9E5-1828-99E0019AA785}"/>
              </a:ext>
            </a:extLst>
          </p:cNvPr>
          <p:cNvSpPr/>
          <p:nvPr/>
        </p:nvSpPr>
        <p:spPr>
          <a:xfrm>
            <a:off x="4745821" y="5949576"/>
            <a:ext cx="2052000" cy="756000"/>
          </a:xfrm>
          <a:prstGeom prst="roundRect">
            <a:avLst/>
          </a:prstGeom>
          <a:no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chemeClr val="tx2">
                    <a:lumMod val="50000"/>
                  </a:schemeClr>
                </a:solidFill>
                <a:effectLst>
                  <a:outerShdw blurRad="50800" dist="38100" dir="2700000" algn="tl" rotWithShape="0">
                    <a:prstClr val="black">
                      <a:alpha val="40000"/>
                    </a:prstClr>
                  </a:outerShdw>
                </a:effectLst>
              </a:rPr>
              <a:t>OIL REFINERY</a:t>
            </a:r>
          </a:p>
        </p:txBody>
      </p:sp>
      <p:sp>
        <p:nvSpPr>
          <p:cNvPr id="21" name="Retângulo Arredondado 20">
            <a:extLst>
              <a:ext uri="{FF2B5EF4-FFF2-40B4-BE49-F238E27FC236}">
                <a16:creationId xmlns:a16="http://schemas.microsoft.com/office/drawing/2014/main" id="{EDC38B9F-6AAF-C4D5-48E1-1ED1D9B84C91}"/>
              </a:ext>
            </a:extLst>
          </p:cNvPr>
          <p:cNvSpPr/>
          <p:nvPr/>
        </p:nvSpPr>
        <p:spPr>
          <a:xfrm>
            <a:off x="8236650" y="4776400"/>
            <a:ext cx="2052000" cy="756000"/>
          </a:xfrm>
          <a:prstGeom prst="roundRect">
            <a:avLst/>
          </a:prstGeom>
          <a:no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chemeClr val="tx2">
                    <a:lumMod val="50000"/>
                  </a:schemeClr>
                </a:solidFill>
                <a:effectLst>
                  <a:outerShdw blurRad="50800" dist="38100" dir="2700000" algn="tl" rotWithShape="0">
                    <a:prstClr val="black">
                      <a:alpha val="40000"/>
                    </a:prstClr>
                  </a:outerShdw>
                </a:effectLst>
              </a:rPr>
              <a:t>AGRICULTURE</a:t>
            </a:r>
          </a:p>
        </p:txBody>
      </p:sp>
      <p:pic>
        <p:nvPicPr>
          <p:cNvPr id="25" name="Gráfico 24" descr="Avião estrutura de tópicos">
            <a:extLst>
              <a:ext uri="{FF2B5EF4-FFF2-40B4-BE49-F238E27FC236}">
                <a16:creationId xmlns:a16="http://schemas.microsoft.com/office/drawing/2014/main" id="{E36A6009-2704-3547-FBCB-7756EEC194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15149" y="4404646"/>
            <a:ext cx="777240" cy="777240"/>
          </a:xfrm>
          <a:prstGeom prst="rect">
            <a:avLst/>
          </a:prstGeom>
        </p:spPr>
      </p:pic>
      <p:pic>
        <p:nvPicPr>
          <p:cNvPr id="27" name="Gráfico 26" descr="Seta circular estrutura de tópicos">
            <a:extLst>
              <a:ext uri="{FF2B5EF4-FFF2-40B4-BE49-F238E27FC236}">
                <a16:creationId xmlns:a16="http://schemas.microsoft.com/office/drawing/2014/main" id="{BEBE52C5-A2CD-F3B0-FD34-13941BFEF5E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29536" y="2078620"/>
            <a:ext cx="777240" cy="777240"/>
          </a:xfrm>
          <a:prstGeom prst="rect">
            <a:avLst/>
          </a:prstGeom>
        </p:spPr>
      </p:pic>
      <p:pic>
        <p:nvPicPr>
          <p:cNvPr id="31" name="Gráfico 30" descr="Torre de Celular estrutura de tópicos">
            <a:extLst>
              <a:ext uri="{FF2B5EF4-FFF2-40B4-BE49-F238E27FC236}">
                <a16:creationId xmlns:a16="http://schemas.microsoft.com/office/drawing/2014/main" id="{4B2E5033-FD01-0C50-3E4B-E216B4B69F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15149" y="2105981"/>
            <a:ext cx="777240" cy="777240"/>
          </a:xfrm>
          <a:prstGeom prst="rect">
            <a:avLst/>
          </a:prstGeom>
        </p:spPr>
      </p:pic>
      <p:pic>
        <p:nvPicPr>
          <p:cNvPr id="37" name="Gráfico 36" descr="Guindaste estrutura de tópicos">
            <a:extLst>
              <a:ext uri="{FF2B5EF4-FFF2-40B4-BE49-F238E27FC236}">
                <a16:creationId xmlns:a16="http://schemas.microsoft.com/office/drawing/2014/main" id="{5D767C00-5AD5-8A72-4BCD-2D1C437E39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392615" y="5181886"/>
            <a:ext cx="777240" cy="777240"/>
          </a:xfrm>
          <a:prstGeom prst="rect">
            <a:avLst/>
          </a:prstGeom>
        </p:spPr>
      </p:pic>
      <p:pic>
        <p:nvPicPr>
          <p:cNvPr id="41" name="Gráfico 40" descr="Imposto estrutura de tópicos">
            <a:extLst>
              <a:ext uri="{FF2B5EF4-FFF2-40B4-BE49-F238E27FC236}">
                <a16:creationId xmlns:a16="http://schemas.microsoft.com/office/drawing/2014/main" id="{5C4B0233-13AE-9073-A0FA-F25BFE3B3BB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83201" y="1557636"/>
            <a:ext cx="777240" cy="777240"/>
          </a:xfrm>
          <a:prstGeom prst="rect">
            <a:avLst/>
          </a:prstGeom>
        </p:spPr>
      </p:pic>
      <p:pic>
        <p:nvPicPr>
          <p:cNvPr id="43" name="Gráfico 42" descr="Colheitas estrutura de tópicos">
            <a:extLst>
              <a:ext uri="{FF2B5EF4-FFF2-40B4-BE49-F238E27FC236}">
                <a16:creationId xmlns:a16="http://schemas.microsoft.com/office/drawing/2014/main" id="{0C582444-683E-5DBB-8DD9-17312E2DA22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36139" y="4404646"/>
            <a:ext cx="777240" cy="777240"/>
          </a:xfrm>
          <a:prstGeom prst="rect">
            <a:avLst/>
          </a:prstGeom>
        </p:spPr>
      </p:pic>
      <p:pic>
        <p:nvPicPr>
          <p:cNvPr id="47" name="Gráfico 46" descr="Soldado masculino estrutura de tópicos">
            <a:extLst>
              <a:ext uri="{FF2B5EF4-FFF2-40B4-BE49-F238E27FC236}">
                <a16:creationId xmlns:a16="http://schemas.microsoft.com/office/drawing/2014/main" id="{B6A83475-6E13-DC38-8102-1220BD39BF9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328279" y="3497479"/>
            <a:ext cx="548640" cy="548640"/>
          </a:xfrm>
          <a:prstGeom prst="rect">
            <a:avLst/>
          </a:prstGeom>
        </p:spPr>
      </p:pic>
      <p:cxnSp>
        <p:nvCxnSpPr>
          <p:cNvPr id="51" name="Conector Reto 50">
            <a:extLst>
              <a:ext uri="{FF2B5EF4-FFF2-40B4-BE49-F238E27FC236}">
                <a16:creationId xmlns:a16="http://schemas.microsoft.com/office/drawing/2014/main" id="{A200DD3C-76F1-8856-9304-2D91B4510E12}"/>
              </a:ext>
            </a:extLst>
          </p:cNvPr>
          <p:cNvCxnSpPr>
            <a:cxnSpLocks/>
            <a:stCxn id="3" idx="3"/>
            <a:endCxn id="5" idx="1"/>
          </p:cNvCxnSpPr>
          <p:nvPr/>
        </p:nvCxnSpPr>
        <p:spPr>
          <a:xfrm flipV="1">
            <a:off x="7342741" y="3753131"/>
            <a:ext cx="811879" cy="1"/>
          </a:xfrm>
          <a:prstGeom prst="line">
            <a:avLst/>
          </a:prstGeom>
        </p:spPr>
        <p:style>
          <a:lnRef idx="3">
            <a:schemeClr val="accent3"/>
          </a:lnRef>
          <a:fillRef idx="0">
            <a:schemeClr val="accent3"/>
          </a:fillRef>
          <a:effectRef idx="2">
            <a:schemeClr val="accent3"/>
          </a:effectRef>
          <a:fontRef idx="minor">
            <a:schemeClr val="tx1"/>
          </a:fontRef>
        </p:style>
      </p:cxnSp>
      <p:pic>
        <p:nvPicPr>
          <p:cNvPr id="54" name="Gráfico 53" descr="Banco estrutura de tópicos">
            <a:extLst>
              <a:ext uri="{FF2B5EF4-FFF2-40B4-BE49-F238E27FC236}">
                <a16:creationId xmlns:a16="http://schemas.microsoft.com/office/drawing/2014/main" id="{A955865D-0669-86F8-5B37-48D56923F10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501742" y="2883221"/>
            <a:ext cx="548640" cy="548640"/>
          </a:xfrm>
          <a:prstGeom prst="rect">
            <a:avLst/>
          </a:prstGeom>
        </p:spPr>
      </p:pic>
      <p:sp>
        <p:nvSpPr>
          <p:cNvPr id="56" name="Title 1">
            <a:extLst>
              <a:ext uri="{FF2B5EF4-FFF2-40B4-BE49-F238E27FC236}">
                <a16:creationId xmlns:a16="http://schemas.microsoft.com/office/drawing/2014/main" id="{6A22871F-5051-E757-9304-043744BE7B33}"/>
              </a:ext>
            </a:extLst>
          </p:cNvPr>
          <p:cNvSpPr txBox="1">
            <a:spLocks/>
          </p:cNvSpPr>
          <p:nvPr/>
        </p:nvSpPr>
        <p:spPr>
          <a:xfrm>
            <a:off x="180830" y="232405"/>
            <a:ext cx="9144000" cy="94628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0A1636"/>
                </a:solidFill>
                <a:latin typeface="+mn-lt"/>
              </a:rPr>
              <a:t>What is Critical Infrastructure?</a:t>
            </a:r>
          </a:p>
        </p:txBody>
      </p:sp>
      <p:cxnSp>
        <p:nvCxnSpPr>
          <p:cNvPr id="57" name="Conector Reto 56">
            <a:extLst>
              <a:ext uri="{FF2B5EF4-FFF2-40B4-BE49-F238E27FC236}">
                <a16:creationId xmlns:a16="http://schemas.microsoft.com/office/drawing/2014/main" id="{5C260E41-8F75-37C9-872C-103327413153}"/>
              </a:ext>
            </a:extLst>
          </p:cNvPr>
          <p:cNvCxnSpPr/>
          <p:nvPr/>
        </p:nvCxnSpPr>
        <p:spPr>
          <a:xfrm>
            <a:off x="268432" y="1039533"/>
            <a:ext cx="1860372"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228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7"/>
                                        </p:tgtEl>
                                        <p:attrNameLst>
                                          <p:attrName>fillcolor</p:attrName>
                                        </p:attrNameLst>
                                      </p:cBhvr>
                                      <p:to>
                                        <a:srgbClr val="ED2D2F"/>
                                      </p:to>
                                    </p:animClr>
                                    <p:set>
                                      <p:cBhvr>
                                        <p:cTn id="7" dur="2000" fill="hold"/>
                                        <p:tgtEl>
                                          <p:spTgt spid="17"/>
                                        </p:tgtEl>
                                        <p:attrNameLst>
                                          <p:attrName>fill.type</p:attrName>
                                        </p:attrNameLst>
                                      </p:cBhvr>
                                      <p:to>
                                        <p:strVal val="solid"/>
                                      </p:to>
                                    </p:set>
                                    <p:set>
                                      <p:cBhvr>
                                        <p:cTn id="8" dur="2000" fill="hold"/>
                                        <p:tgtEl>
                                          <p:spTgt spid="17"/>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8"/>
                                        </p:tgtEl>
                                        <p:attrNameLst>
                                          <p:attrName>fillcolor</p:attrName>
                                        </p:attrNameLst>
                                      </p:cBhvr>
                                      <p:to>
                                        <a:srgbClr val="ED2D2F"/>
                                      </p:to>
                                    </p:animClr>
                                    <p:set>
                                      <p:cBhvr>
                                        <p:cTn id="11" dur="2000" fill="hold"/>
                                        <p:tgtEl>
                                          <p:spTgt spid="18"/>
                                        </p:tgtEl>
                                        <p:attrNameLst>
                                          <p:attrName>fill.type</p:attrName>
                                        </p:attrNameLst>
                                      </p:cBhvr>
                                      <p:to>
                                        <p:strVal val="solid"/>
                                      </p:to>
                                    </p:set>
                                    <p:set>
                                      <p:cBhvr>
                                        <p:cTn id="12" dur="2000" fill="hold"/>
                                        <p:tgtEl>
                                          <p:spTgt spid="18"/>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21"/>
                                        </p:tgtEl>
                                        <p:attrNameLst>
                                          <p:attrName>fillcolor</p:attrName>
                                        </p:attrNameLst>
                                      </p:cBhvr>
                                      <p:to>
                                        <a:srgbClr val="ED2D2F"/>
                                      </p:to>
                                    </p:animClr>
                                    <p:set>
                                      <p:cBhvr>
                                        <p:cTn id="15" dur="2000" fill="hold"/>
                                        <p:tgtEl>
                                          <p:spTgt spid="21"/>
                                        </p:tgtEl>
                                        <p:attrNameLst>
                                          <p:attrName>fill.type</p:attrName>
                                        </p:attrNameLst>
                                      </p:cBhvr>
                                      <p:to>
                                        <p:strVal val="solid"/>
                                      </p:to>
                                    </p:set>
                                    <p:set>
                                      <p:cBhvr>
                                        <p:cTn id="16" dur="2000" fill="hold"/>
                                        <p:tgtEl>
                                          <p:spTgt spid="21"/>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20"/>
                                        </p:tgtEl>
                                        <p:attrNameLst>
                                          <p:attrName>fillcolor</p:attrName>
                                        </p:attrNameLst>
                                      </p:cBhvr>
                                      <p:to>
                                        <a:srgbClr val="ED2D2F"/>
                                      </p:to>
                                    </p:animClr>
                                    <p:set>
                                      <p:cBhvr>
                                        <p:cTn id="19" dur="2000" fill="hold"/>
                                        <p:tgtEl>
                                          <p:spTgt spid="20"/>
                                        </p:tgtEl>
                                        <p:attrNameLst>
                                          <p:attrName>fill.type</p:attrName>
                                        </p:attrNameLst>
                                      </p:cBhvr>
                                      <p:to>
                                        <p:strVal val="solid"/>
                                      </p:to>
                                    </p:set>
                                    <p:set>
                                      <p:cBhvr>
                                        <p:cTn id="20" dur="2000" fill="hold"/>
                                        <p:tgtEl>
                                          <p:spTgt spid="20"/>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2000" fill="hold"/>
                                        <p:tgtEl>
                                          <p:spTgt spid="19"/>
                                        </p:tgtEl>
                                        <p:attrNameLst>
                                          <p:attrName>fillcolor</p:attrName>
                                        </p:attrNameLst>
                                      </p:cBhvr>
                                      <p:to>
                                        <a:srgbClr val="ED2D2F"/>
                                      </p:to>
                                    </p:animClr>
                                    <p:set>
                                      <p:cBhvr>
                                        <p:cTn id="23" dur="2000" fill="hold"/>
                                        <p:tgtEl>
                                          <p:spTgt spid="19"/>
                                        </p:tgtEl>
                                        <p:attrNameLst>
                                          <p:attrName>fill.type</p:attrName>
                                        </p:attrNameLst>
                                      </p:cBhvr>
                                      <p:to>
                                        <p:strVal val="solid"/>
                                      </p:to>
                                    </p:set>
                                    <p:set>
                                      <p:cBhvr>
                                        <p:cTn id="24" dur="2000" fill="hold"/>
                                        <p:tgtEl>
                                          <p:spTgt spid="19"/>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2000" fill="hold"/>
                                        <p:tgtEl>
                                          <p:spTgt spid="14"/>
                                        </p:tgtEl>
                                        <p:attrNameLst>
                                          <p:attrName>fillcolor</p:attrName>
                                        </p:attrNameLst>
                                      </p:cBhvr>
                                      <p:to>
                                        <a:srgbClr val="ED2D2F"/>
                                      </p:to>
                                    </p:animClr>
                                    <p:set>
                                      <p:cBhvr>
                                        <p:cTn id="27" dur="2000" fill="hold"/>
                                        <p:tgtEl>
                                          <p:spTgt spid="14"/>
                                        </p:tgtEl>
                                        <p:attrNameLst>
                                          <p:attrName>fill.type</p:attrName>
                                        </p:attrNameLst>
                                      </p:cBhvr>
                                      <p:to>
                                        <p:strVal val="solid"/>
                                      </p:to>
                                    </p:set>
                                    <p:set>
                                      <p:cBhvr>
                                        <p:cTn id="28"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entágono 75">
            <a:extLst>
              <a:ext uri="{FF2B5EF4-FFF2-40B4-BE49-F238E27FC236}">
                <a16:creationId xmlns:a16="http://schemas.microsoft.com/office/drawing/2014/main" id="{0C3B4F3D-D587-F7CD-A59A-36EC353A575E}"/>
              </a:ext>
            </a:extLst>
          </p:cNvPr>
          <p:cNvSpPr/>
          <p:nvPr/>
        </p:nvSpPr>
        <p:spPr>
          <a:xfrm>
            <a:off x="395591" y="3713813"/>
            <a:ext cx="11477322" cy="167402"/>
          </a:xfrm>
          <a:prstGeom prst="homePlate">
            <a:avLst/>
          </a:prstGeom>
          <a:solidFill>
            <a:schemeClr val="bg1">
              <a:lumMod val="85000"/>
            </a:schemeClr>
          </a:solidFill>
          <a:ln>
            <a:solidFill>
              <a:schemeClr val="bg1">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Title 1">
            <a:extLst>
              <a:ext uri="{FF2B5EF4-FFF2-40B4-BE49-F238E27FC236}">
                <a16:creationId xmlns:a16="http://schemas.microsoft.com/office/drawing/2014/main" id="{951DE430-A5C5-3833-B1FC-050590BEDC67}"/>
              </a:ext>
            </a:extLst>
          </p:cNvPr>
          <p:cNvSpPr txBox="1">
            <a:spLocks/>
          </p:cNvSpPr>
          <p:nvPr/>
        </p:nvSpPr>
        <p:spPr>
          <a:xfrm>
            <a:off x="180830" y="232405"/>
            <a:ext cx="9144000" cy="94628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0A1636"/>
                </a:solidFill>
                <a:latin typeface="+mn-lt"/>
              </a:rPr>
              <a:t>Examples</a:t>
            </a:r>
          </a:p>
        </p:txBody>
      </p:sp>
      <p:cxnSp>
        <p:nvCxnSpPr>
          <p:cNvPr id="4" name="Conector Reto 3">
            <a:extLst>
              <a:ext uri="{FF2B5EF4-FFF2-40B4-BE49-F238E27FC236}">
                <a16:creationId xmlns:a16="http://schemas.microsoft.com/office/drawing/2014/main" id="{335BB558-27AA-67DD-FE84-BA387A75F38E}"/>
              </a:ext>
            </a:extLst>
          </p:cNvPr>
          <p:cNvCxnSpPr/>
          <p:nvPr/>
        </p:nvCxnSpPr>
        <p:spPr>
          <a:xfrm>
            <a:off x="268432" y="1039533"/>
            <a:ext cx="1860372"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grpSp>
        <p:nvGrpSpPr>
          <p:cNvPr id="25" name="Agrupar 24">
            <a:extLst>
              <a:ext uri="{FF2B5EF4-FFF2-40B4-BE49-F238E27FC236}">
                <a16:creationId xmlns:a16="http://schemas.microsoft.com/office/drawing/2014/main" id="{96FB606F-46E2-E801-4958-1DBFE5FEED5E}"/>
              </a:ext>
            </a:extLst>
          </p:cNvPr>
          <p:cNvGrpSpPr/>
          <p:nvPr/>
        </p:nvGrpSpPr>
        <p:grpSpPr>
          <a:xfrm>
            <a:off x="395592" y="3494525"/>
            <a:ext cx="585000" cy="585000"/>
            <a:chOff x="395591" y="3180852"/>
            <a:chExt cx="749213" cy="749213"/>
          </a:xfrm>
          <a:solidFill>
            <a:schemeClr val="accent5">
              <a:lumMod val="40000"/>
              <a:lumOff val="60000"/>
            </a:schemeClr>
          </a:solidFill>
          <a:effectLst>
            <a:outerShdw blurRad="50800" dist="38100" dir="5400000" algn="t" rotWithShape="0">
              <a:prstClr val="black">
                <a:alpha val="40000"/>
              </a:prstClr>
            </a:outerShdw>
          </a:effectLst>
        </p:grpSpPr>
        <p:sp>
          <p:nvSpPr>
            <p:cNvPr id="13" name="Semicírculos 12">
              <a:extLst>
                <a:ext uri="{FF2B5EF4-FFF2-40B4-BE49-F238E27FC236}">
                  <a16:creationId xmlns:a16="http://schemas.microsoft.com/office/drawing/2014/main" id="{730B2F91-06AA-24CE-09BE-4DC64C0EAFEE}"/>
                </a:ext>
              </a:extLst>
            </p:cNvPr>
            <p:cNvSpPr/>
            <p:nvPr/>
          </p:nvSpPr>
          <p:spPr>
            <a:xfrm rot="5400000">
              <a:off x="395591" y="3180852"/>
              <a:ext cx="749213" cy="749213"/>
            </a:xfrm>
            <a:prstGeom prst="blockArc">
              <a:avLst>
                <a:gd name="adj1" fmla="val 10800000"/>
                <a:gd name="adj2" fmla="val 3509766"/>
                <a:gd name="adj3" fmla="val 2158"/>
              </a:avLst>
            </a:prstGeom>
            <a:grp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5" name="Oval 14">
              <a:extLst>
                <a:ext uri="{FF2B5EF4-FFF2-40B4-BE49-F238E27FC236}">
                  <a16:creationId xmlns:a16="http://schemas.microsoft.com/office/drawing/2014/main" id="{A00F43EF-3CB9-1F70-8701-50EDB7277FB7}"/>
                </a:ext>
              </a:extLst>
            </p:cNvPr>
            <p:cNvSpPr/>
            <p:nvPr/>
          </p:nvSpPr>
          <p:spPr>
            <a:xfrm>
              <a:off x="539951" y="3324368"/>
              <a:ext cx="467999" cy="467999"/>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17" name="Conector Reto 16">
            <a:extLst>
              <a:ext uri="{FF2B5EF4-FFF2-40B4-BE49-F238E27FC236}">
                <a16:creationId xmlns:a16="http://schemas.microsoft.com/office/drawing/2014/main" id="{DB7AC32C-EA84-9D13-3D7E-21143D7BD88A}"/>
              </a:ext>
            </a:extLst>
          </p:cNvPr>
          <p:cNvCxnSpPr>
            <a:cxnSpLocks/>
          </p:cNvCxnSpPr>
          <p:nvPr/>
        </p:nvCxnSpPr>
        <p:spPr>
          <a:xfrm flipH="1" flipV="1">
            <a:off x="673804" y="1612238"/>
            <a:ext cx="18307" cy="1880475"/>
          </a:xfrm>
          <a:prstGeom prst="line">
            <a:avLst/>
          </a:prstGeom>
          <a:ln w="25400">
            <a:solidFill>
              <a:schemeClr val="accent5">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3FE32722-4176-AE66-9EB7-3D7FD220679E}"/>
              </a:ext>
            </a:extLst>
          </p:cNvPr>
          <p:cNvSpPr txBox="1"/>
          <p:nvPr/>
        </p:nvSpPr>
        <p:spPr>
          <a:xfrm>
            <a:off x="770196" y="1715565"/>
            <a:ext cx="1817357" cy="1569660"/>
          </a:xfrm>
          <a:prstGeom prst="rect">
            <a:avLst/>
          </a:prstGeom>
          <a:noFill/>
        </p:spPr>
        <p:txBody>
          <a:bodyPr wrap="square" rtlCol="0">
            <a:spAutoFit/>
          </a:bodyPr>
          <a:lstStyle/>
          <a:p>
            <a:pPr>
              <a:spcBef>
                <a:spcPts val="600"/>
              </a:spcBef>
            </a:pPr>
            <a:r>
              <a:rPr lang="en-US" sz="1400" b="1" dirty="0"/>
              <a:t>Stuxnet</a:t>
            </a:r>
          </a:p>
          <a:p>
            <a:pPr>
              <a:spcBef>
                <a:spcPts val="600"/>
              </a:spcBef>
            </a:pPr>
            <a:r>
              <a:rPr lang="en-US" sz="1100" dirty="0"/>
              <a:t>Designed to destroy the centrifuges Iran was using to enrich uranium as part of its nuclear program and has since mutated and spread to other industrial and energy-producing  companies.</a:t>
            </a:r>
          </a:p>
        </p:txBody>
      </p:sp>
      <p:sp>
        <p:nvSpPr>
          <p:cNvPr id="21" name="CaixaDeTexto 20">
            <a:extLst>
              <a:ext uri="{FF2B5EF4-FFF2-40B4-BE49-F238E27FC236}">
                <a16:creationId xmlns:a16="http://schemas.microsoft.com/office/drawing/2014/main" id="{453F8CAF-FF94-E463-B06A-899BA69F7733}"/>
              </a:ext>
            </a:extLst>
          </p:cNvPr>
          <p:cNvSpPr txBox="1"/>
          <p:nvPr/>
        </p:nvSpPr>
        <p:spPr>
          <a:xfrm>
            <a:off x="313485" y="1242906"/>
            <a:ext cx="749213"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pt-BR" b="1" dirty="0">
                <a:solidFill>
                  <a:srgbClr val="0A1636"/>
                </a:solidFill>
              </a:rPr>
              <a:t>2010</a:t>
            </a:r>
          </a:p>
        </p:txBody>
      </p:sp>
      <p:grpSp>
        <p:nvGrpSpPr>
          <p:cNvPr id="28" name="Agrupar 27">
            <a:extLst>
              <a:ext uri="{FF2B5EF4-FFF2-40B4-BE49-F238E27FC236}">
                <a16:creationId xmlns:a16="http://schemas.microsoft.com/office/drawing/2014/main" id="{A2813D9A-3629-951A-EE1D-0C0CF4C319D3}"/>
              </a:ext>
            </a:extLst>
          </p:cNvPr>
          <p:cNvGrpSpPr/>
          <p:nvPr/>
        </p:nvGrpSpPr>
        <p:grpSpPr>
          <a:xfrm rot="11699895">
            <a:off x="2891142" y="3532962"/>
            <a:ext cx="585000" cy="585000"/>
            <a:chOff x="395591" y="3180852"/>
            <a:chExt cx="749213" cy="749213"/>
          </a:xfrm>
          <a:solidFill>
            <a:schemeClr val="tx2">
              <a:lumMod val="60000"/>
              <a:lumOff val="40000"/>
            </a:schemeClr>
          </a:solidFill>
          <a:effectLst>
            <a:outerShdw blurRad="50800" dist="38100" dir="5400000" algn="t" rotWithShape="0">
              <a:prstClr val="black">
                <a:alpha val="40000"/>
              </a:prstClr>
            </a:outerShdw>
          </a:effectLst>
        </p:grpSpPr>
        <p:sp>
          <p:nvSpPr>
            <p:cNvPr id="29" name="Semicírculos 28">
              <a:extLst>
                <a:ext uri="{FF2B5EF4-FFF2-40B4-BE49-F238E27FC236}">
                  <a16:creationId xmlns:a16="http://schemas.microsoft.com/office/drawing/2014/main" id="{5E2DFDFE-91D2-F5A4-C77C-D6C710B9D507}"/>
                </a:ext>
              </a:extLst>
            </p:cNvPr>
            <p:cNvSpPr/>
            <p:nvPr/>
          </p:nvSpPr>
          <p:spPr>
            <a:xfrm rot="5400000">
              <a:off x="395591" y="3180852"/>
              <a:ext cx="749213" cy="749213"/>
            </a:xfrm>
            <a:prstGeom prst="blockArc">
              <a:avLst>
                <a:gd name="adj1" fmla="val 10800000"/>
                <a:gd name="adj2" fmla="val 3509766"/>
                <a:gd name="adj3" fmla="val 2158"/>
              </a:avLst>
            </a:prstGeom>
            <a:grp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30" name="Oval 29">
              <a:extLst>
                <a:ext uri="{FF2B5EF4-FFF2-40B4-BE49-F238E27FC236}">
                  <a16:creationId xmlns:a16="http://schemas.microsoft.com/office/drawing/2014/main" id="{FD9850AE-0E6A-E015-703C-A1B65DD5BD96}"/>
                </a:ext>
              </a:extLst>
            </p:cNvPr>
            <p:cNvSpPr/>
            <p:nvPr/>
          </p:nvSpPr>
          <p:spPr>
            <a:xfrm>
              <a:off x="539951" y="3324368"/>
              <a:ext cx="467999" cy="467999"/>
            </a:xfrm>
            <a:prstGeom prst="ellipse">
              <a:avLst/>
            </a:prstGeom>
            <a:grp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31" name="Conector Reto 30">
            <a:extLst>
              <a:ext uri="{FF2B5EF4-FFF2-40B4-BE49-F238E27FC236}">
                <a16:creationId xmlns:a16="http://schemas.microsoft.com/office/drawing/2014/main" id="{338FD50F-4972-2798-8006-BDA35E967C32}"/>
              </a:ext>
            </a:extLst>
          </p:cNvPr>
          <p:cNvCxnSpPr>
            <a:cxnSpLocks/>
          </p:cNvCxnSpPr>
          <p:nvPr/>
        </p:nvCxnSpPr>
        <p:spPr>
          <a:xfrm flipH="1">
            <a:off x="3115437" y="4087896"/>
            <a:ext cx="1" cy="2095918"/>
          </a:xfrm>
          <a:prstGeom prst="line">
            <a:avLst/>
          </a:prstGeom>
          <a:ln w="25400">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3" name="CaixaDeTexto 32">
            <a:extLst>
              <a:ext uri="{FF2B5EF4-FFF2-40B4-BE49-F238E27FC236}">
                <a16:creationId xmlns:a16="http://schemas.microsoft.com/office/drawing/2014/main" id="{CEB058C3-ABCE-EC5D-070B-F46C36C15AE0}"/>
              </a:ext>
            </a:extLst>
          </p:cNvPr>
          <p:cNvSpPr txBox="1"/>
          <p:nvPr/>
        </p:nvSpPr>
        <p:spPr>
          <a:xfrm>
            <a:off x="2755118" y="6183814"/>
            <a:ext cx="749213"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pt-BR" b="1" dirty="0">
                <a:solidFill>
                  <a:srgbClr val="0A1636"/>
                </a:solidFill>
              </a:rPr>
              <a:t>2017</a:t>
            </a:r>
          </a:p>
        </p:txBody>
      </p:sp>
      <p:sp>
        <p:nvSpPr>
          <p:cNvPr id="34" name="CaixaDeTexto 33">
            <a:extLst>
              <a:ext uri="{FF2B5EF4-FFF2-40B4-BE49-F238E27FC236}">
                <a16:creationId xmlns:a16="http://schemas.microsoft.com/office/drawing/2014/main" id="{02160DB6-2823-6F29-5835-F26D240FADBA}"/>
              </a:ext>
            </a:extLst>
          </p:cNvPr>
          <p:cNvSpPr txBox="1"/>
          <p:nvPr/>
        </p:nvSpPr>
        <p:spPr>
          <a:xfrm>
            <a:off x="3125256" y="4360689"/>
            <a:ext cx="2248132" cy="1231106"/>
          </a:xfrm>
          <a:prstGeom prst="rect">
            <a:avLst/>
          </a:prstGeom>
          <a:noFill/>
        </p:spPr>
        <p:txBody>
          <a:bodyPr wrap="square" rtlCol="0">
            <a:spAutoFit/>
          </a:bodyPr>
          <a:lstStyle/>
          <a:p>
            <a:pPr>
              <a:spcBef>
                <a:spcPts val="600"/>
              </a:spcBef>
            </a:pPr>
            <a:r>
              <a:rPr lang="en-US" sz="1400" b="1" dirty="0" err="1"/>
              <a:t>Wannacry</a:t>
            </a:r>
            <a:r>
              <a:rPr lang="en-US" sz="1400" b="1" dirty="0"/>
              <a:t>/Petya/Not Petya</a:t>
            </a:r>
          </a:p>
          <a:p>
            <a:pPr>
              <a:spcBef>
                <a:spcPts val="600"/>
              </a:spcBef>
            </a:pPr>
            <a:r>
              <a:rPr lang="en-US" sz="1100" dirty="0"/>
              <a:t>Global endemic ransomware outbreak that took place in May/Jun 2017, the attack spread through computers operating Microsoft Windows.</a:t>
            </a:r>
          </a:p>
        </p:txBody>
      </p:sp>
      <p:grpSp>
        <p:nvGrpSpPr>
          <p:cNvPr id="36" name="Agrupar 35">
            <a:extLst>
              <a:ext uri="{FF2B5EF4-FFF2-40B4-BE49-F238E27FC236}">
                <a16:creationId xmlns:a16="http://schemas.microsoft.com/office/drawing/2014/main" id="{B9EE5469-9979-E3E5-1F19-3933573FC94F}"/>
              </a:ext>
            </a:extLst>
          </p:cNvPr>
          <p:cNvGrpSpPr/>
          <p:nvPr/>
        </p:nvGrpSpPr>
        <p:grpSpPr>
          <a:xfrm>
            <a:off x="5033204" y="3494525"/>
            <a:ext cx="585000" cy="585000"/>
            <a:chOff x="395591" y="3180852"/>
            <a:chExt cx="749213" cy="749213"/>
          </a:xfrm>
          <a:solidFill>
            <a:schemeClr val="accent5">
              <a:lumMod val="75000"/>
            </a:schemeClr>
          </a:solidFill>
          <a:effectLst>
            <a:outerShdw blurRad="50800" dist="38100" dir="5400000" algn="t" rotWithShape="0">
              <a:prstClr val="black">
                <a:alpha val="40000"/>
              </a:prstClr>
            </a:outerShdw>
          </a:effectLst>
        </p:grpSpPr>
        <p:sp>
          <p:nvSpPr>
            <p:cNvPr id="37" name="Semicírculos 36">
              <a:extLst>
                <a:ext uri="{FF2B5EF4-FFF2-40B4-BE49-F238E27FC236}">
                  <a16:creationId xmlns:a16="http://schemas.microsoft.com/office/drawing/2014/main" id="{5020A29D-35BE-5EDB-F4DB-F38480A85524}"/>
                </a:ext>
              </a:extLst>
            </p:cNvPr>
            <p:cNvSpPr/>
            <p:nvPr/>
          </p:nvSpPr>
          <p:spPr>
            <a:xfrm rot="5400000">
              <a:off x="395591" y="3180852"/>
              <a:ext cx="749213" cy="749213"/>
            </a:xfrm>
            <a:prstGeom prst="blockArc">
              <a:avLst>
                <a:gd name="adj1" fmla="val 10800000"/>
                <a:gd name="adj2" fmla="val 3509766"/>
                <a:gd name="adj3" fmla="val 2158"/>
              </a:avLst>
            </a:prstGeom>
            <a:grp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38" name="Oval 37">
              <a:extLst>
                <a:ext uri="{FF2B5EF4-FFF2-40B4-BE49-F238E27FC236}">
                  <a16:creationId xmlns:a16="http://schemas.microsoft.com/office/drawing/2014/main" id="{E1FB017A-BC78-CBAD-2A5C-8D8972333726}"/>
                </a:ext>
              </a:extLst>
            </p:cNvPr>
            <p:cNvSpPr/>
            <p:nvPr/>
          </p:nvSpPr>
          <p:spPr>
            <a:xfrm>
              <a:off x="539951" y="3324368"/>
              <a:ext cx="467999" cy="467999"/>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39" name="Conector Reto 38">
            <a:extLst>
              <a:ext uri="{FF2B5EF4-FFF2-40B4-BE49-F238E27FC236}">
                <a16:creationId xmlns:a16="http://schemas.microsoft.com/office/drawing/2014/main" id="{36FE7C94-3247-F05F-C1F2-5E8206935068}"/>
              </a:ext>
            </a:extLst>
          </p:cNvPr>
          <p:cNvCxnSpPr>
            <a:cxnSpLocks/>
            <a:endCxn id="41" idx="2"/>
          </p:cNvCxnSpPr>
          <p:nvPr/>
        </p:nvCxnSpPr>
        <p:spPr>
          <a:xfrm flipH="1" flipV="1">
            <a:off x="5325704" y="1594731"/>
            <a:ext cx="4019" cy="1897982"/>
          </a:xfrm>
          <a:prstGeom prst="line">
            <a:avLst/>
          </a:prstGeom>
          <a:ln w="25400">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40" name="CaixaDeTexto 39">
            <a:extLst>
              <a:ext uri="{FF2B5EF4-FFF2-40B4-BE49-F238E27FC236}">
                <a16:creationId xmlns:a16="http://schemas.microsoft.com/office/drawing/2014/main" id="{D01F30CC-B68B-66AB-1A78-4CCB75AF6561}"/>
              </a:ext>
            </a:extLst>
          </p:cNvPr>
          <p:cNvSpPr txBox="1"/>
          <p:nvPr/>
        </p:nvSpPr>
        <p:spPr>
          <a:xfrm>
            <a:off x="3536136" y="1715565"/>
            <a:ext cx="1838413" cy="1231106"/>
          </a:xfrm>
          <a:prstGeom prst="rect">
            <a:avLst/>
          </a:prstGeom>
          <a:noFill/>
        </p:spPr>
        <p:txBody>
          <a:bodyPr wrap="square" rtlCol="0">
            <a:spAutoFit/>
          </a:bodyPr>
          <a:lstStyle/>
          <a:p>
            <a:pPr algn="just">
              <a:spcBef>
                <a:spcPts val="600"/>
              </a:spcBef>
            </a:pPr>
            <a:r>
              <a:rPr lang="en-US" sz="1400" b="1" dirty="0"/>
              <a:t>Florida Water Supply</a:t>
            </a:r>
          </a:p>
          <a:p>
            <a:pPr>
              <a:spcBef>
                <a:spcPts val="600"/>
              </a:spcBef>
            </a:pPr>
            <a:r>
              <a:rPr lang="en-US" sz="1100" dirty="0"/>
              <a:t>A Hacker tried to poison a Florida City's Water Supply, the attacker upped sodium hydroxide to extremely dangerous levels.</a:t>
            </a:r>
          </a:p>
        </p:txBody>
      </p:sp>
      <p:sp>
        <p:nvSpPr>
          <p:cNvPr id="41" name="CaixaDeTexto 40">
            <a:extLst>
              <a:ext uri="{FF2B5EF4-FFF2-40B4-BE49-F238E27FC236}">
                <a16:creationId xmlns:a16="http://schemas.microsoft.com/office/drawing/2014/main" id="{261D3DA2-0EB1-00A3-E7DC-A238F7285378}"/>
              </a:ext>
            </a:extLst>
          </p:cNvPr>
          <p:cNvSpPr txBox="1"/>
          <p:nvPr/>
        </p:nvSpPr>
        <p:spPr>
          <a:xfrm>
            <a:off x="4638120" y="1225399"/>
            <a:ext cx="1375168"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pt-BR" b="1" dirty="0">
                <a:solidFill>
                  <a:srgbClr val="0A1636"/>
                </a:solidFill>
              </a:rPr>
              <a:t>FEB 2021</a:t>
            </a:r>
          </a:p>
        </p:txBody>
      </p:sp>
      <p:grpSp>
        <p:nvGrpSpPr>
          <p:cNvPr id="42" name="Agrupar 41">
            <a:extLst>
              <a:ext uri="{FF2B5EF4-FFF2-40B4-BE49-F238E27FC236}">
                <a16:creationId xmlns:a16="http://schemas.microsoft.com/office/drawing/2014/main" id="{5A571F0D-C5A5-02FD-D559-542C84785ECD}"/>
              </a:ext>
            </a:extLst>
          </p:cNvPr>
          <p:cNvGrpSpPr/>
          <p:nvPr/>
        </p:nvGrpSpPr>
        <p:grpSpPr>
          <a:xfrm rot="11699895">
            <a:off x="5901062" y="3513906"/>
            <a:ext cx="585000" cy="585000"/>
            <a:chOff x="395591" y="3180852"/>
            <a:chExt cx="749213" cy="749213"/>
          </a:xfrm>
          <a:solidFill>
            <a:schemeClr val="accent5">
              <a:lumMod val="75000"/>
            </a:schemeClr>
          </a:solidFill>
          <a:effectLst>
            <a:outerShdw blurRad="50800" dist="38100" dir="5400000" algn="t" rotWithShape="0">
              <a:prstClr val="black">
                <a:alpha val="40000"/>
              </a:prstClr>
            </a:outerShdw>
          </a:effectLst>
        </p:grpSpPr>
        <p:sp>
          <p:nvSpPr>
            <p:cNvPr id="43" name="Semicírculos 42">
              <a:extLst>
                <a:ext uri="{FF2B5EF4-FFF2-40B4-BE49-F238E27FC236}">
                  <a16:creationId xmlns:a16="http://schemas.microsoft.com/office/drawing/2014/main" id="{9E7B6052-0BCA-51A6-4638-25BF2A377FC9}"/>
                </a:ext>
              </a:extLst>
            </p:cNvPr>
            <p:cNvSpPr/>
            <p:nvPr/>
          </p:nvSpPr>
          <p:spPr>
            <a:xfrm rot="5400000">
              <a:off x="395591" y="3180852"/>
              <a:ext cx="749213" cy="749213"/>
            </a:xfrm>
            <a:prstGeom prst="blockArc">
              <a:avLst>
                <a:gd name="adj1" fmla="val 10800000"/>
                <a:gd name="adj2" fmla="val 3509766"/>
                <a:gd name="adj3" fmla="val 2158"/>
              </a:avLst>
            </a:prstGeom>
            <a:grp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44" name="Oval 43">
              <a:extLst>
                <a:ext uri="{FF2B5EF4-FFF2-40B4-BE49-F238E27FC236}">
                  <a16:creationId xmlns:a16="http://schemas.microsoft.com/office/drawing/2014/main" id="{581FF76D-D9AF-ADF9-AE30-257EE0B965FE}"/>
                </a:ext>
              </a:extLst>
            </p:cNvPr>
            <p:cNvSpPr/>
            <p:nvPr/>
          </p:nvSpPr>
          <p:spPr>
            <a:xfrm>
              <a:off x="539951" y="3324368"/>
              <a:ext cx="467999" cy="467999"/>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45" name="Conector Reto 44">
            <a:extLst>
              <a:ext uri="{FF2B5EF4-FFF2-40B4-BE49-F238E27FC236}">
                <a16:creationId xmlns:a16="http://schemas.microsoft.com/office/drawing/2014/main" id="{0F966B70-5493-0BAB-F8F8-CD3AC8706D14}"/>
              </a:ext>
            </a:extLst>
          </p:cNvPr>
          <p:cNvCxnSpPr>
            <a:cxnSpLocks/>
            <a:endCxn id="46" idx="0"/>
          </p:cNvCxnSpPr>
          <p:nvPr/>
        </p:nvCxnSpPr>
        <p:spPr>
          <a:xfrm flipH="1">
            <a:off x="6124197" y="4068840"/>
            <a:ext cx="1161" cy="2070296"/>
          </a:xfrm>
          <a:prstGeom prst="line">
            <a:avLst/>
          </a:prstGeom>
          <a:ln w="25400">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46" name="CaixaDeTexto 45">
            <a:extLst>
              <a:ext uri="{FF2B5EF4-FFF2-40B4-BE49-F238E27FC236}">
                <a16:creationId xmlns:a16="http://schemas.microsoft.com/office/drawing/2014/main" id="{7E8EF991-6A93-1C25-CA09-0F4039898218}"/>
              </a:ext>
            </a:extLst>
          </p:cNvPr>
          <p:cNvSpPr txBox="1"/>
          <p:nvPr/>
        </p:nvSpPr>
        <p:spPr>
          <a:xfrm>
            <a:off x="5547408" y="6139136"/>
            <a:ext cx="1153578"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pt-BR" b="1" dirty="0">
                <a:solidFill>
                  <a:srgbClr val="0A1636"/>
                </a:solidFill>
              </a:rPr>
              <a:t>MAY 2021</a:t>
            </a:r>
          </a:p>
        </p:txBody>
      </p:sp>
      <p:sp>
        <p:nvSpPr>
          <p:cNvPr id="47" name="CaixaDeTexto 46">
            <a:extLst>
              <a:ext uri="{FF2B5EF4-FFF2-40B4-BE49-F238E27FC236}">
                <a16:creationId xmlns:a16="http://schemas.microsoft.com/office/drawing/2014/main" id="{D578F741-48DA-B10D-4A4F-7837132D83A7}"/>
              </a:ext>
            </a:extLst>
          </p:cNvPr>
          <p:cNvSpPr txBox="1"/>
          <p:nvPr/>
        </p:nvSpPr>
        <p:spPr>
          <a:xfrm>
            <a:off x="6154864" y="4355084"/>
            <a:ext cx="2081357" cy="1569660"/>
          </a:xfrm>
          <a:prstGeom prst="rect">
            <a:avLst/>
          </a:prstGeom>
          <a:noFill/>
        </p:spPr>
        <p:txBody>
          <a:bodyPr wrap="square" rtlCol="0">
            <a:spAutoFit/>
          </a:bodyPr>
          <a:lstStyle/>
          <a:p>
            <a:pPr algn="just"/>
            <a:r>
              <a:rPr lang="en-US" sz="1400" b="1" dirty="0"/>
              <a:t>Colonial Pipeline</a:t>
            </a:r>
          </a:p>
          <a:p>
            <a:pPr>
              <a:spcBef>
                <a:spcPts val="600"/>
              </a:spcBef>
            </a:pPr>
            <a:r>
              <a:rPr lang="en-US" sz="1100" dirty="0"/>
              <a:t>One of the largest and most vital oil pipelines in the U.S suffered a Ransomware attack in May 2021. It infected some of the pipeline's digital systems, shutting it down for several days.</a:t>
            </a:r>
          </a:p>
          <a:p>
            <a:endParaRPr lang="en-US" sz="1100" dirty="0"/>
          </a:p>
        </p:txBody>
      </p:sp>
      <p:grpSp>
        <p:nvGrpSpPr>
          <p:cNvPr id="48" name="Agrupar 47">
            <a:extLst>
              <a:ext uri="{FF2B5EF4-FFF2-40B4-BE49-F238E27FC236}">
                <a16:creationId xmlns:a16="http://schemas.microsoft.com/office/drawing/2014/main" id="{E43ECEC5-83FD-0A38-3500-34B861AF9EFA}"/>
              </a:ext>
            </a:extLst>
          </p:cNvPr>
          <p:cNvGrpSpPr/>
          <p:nvPr/>
        </p:nvGrpSpPr>
        <p:grpSpPr>
          <a:xfrm>
            <a:off x="6552727" y="3494525"/>
            <a:ext cx="585000" cy="585000"/>
            <a:chOff x="395591" y="3180852"/>
            <a:chExt cx="749213" cy="749213"/>
          </a:xfrm>
          <a:solidFill>
            <a:schemeClr val="accent5">
              <a:lumMod val="75000"/>
            </a:schemeClr>
          </a:solidFill>
          <a:effectLst>
            <a:outerShdw blurRad="50800" dist="38100" dir="5400000" algn="t" rotWithShape="0">
              <a:prstClr val="black">
                <a:alpha val="40000"/>
              </a:prstClr>
            </a:outerShdw>
          </a:effectLst>
        </p:grpSpPr>
        <p:sp>
          <p:nvSpPr>
            <p:cNvPr id="49" name="Semicírculos 48">
              <a:extLst>
                <a:ext uri="{FF2B5EF4-FFF2-40B4-BE49-F238E27FC236}">
                  <a16:creationId xmlns:a16="http://schemas.microsoft.com/office/drawing/2014/main" id="{D3FDD6BD-FECA-9ABF-A958-1997D2C23A2E}"/>
                </a:ext>
              </a:extLst>
            </p:cNvPr>
            <p:cNvSpPr/>
            <p:nvPr/>
          </p:nvSpPr>
          <p:spPr>
            <a:xfrm rot="5400000">
              <a:off x="395591" y="3180852"/>
              <a:ext cx="749213" cy="749213"/>
            </a:xfrm>
            <a:prstGeom prst="blockArc">
              <a:avLst>
                <a:gd name="adj1" fmla="val 10800000"/>
                <a:gd name="adj2" fmla="val 3509766"/>
                <a:gd name="adj3" fmla="val 2158"/>
              </a:avLst>
            </a:prstGeom>
            <a:grp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0" name="Oval 49">
              <a:extLst>
                <a:ext uri="{FF2B5EF4-FFF2-40B4-BE49-F238E27FC236}">
                  <a16:creationId xmlns:a16="http://schemas.microsoft.com/office/drawing/2014/main" id="{4A993A61-68F2-451F-C3E2-83EFBF08DA9F}"/>
                </a:ext>
              </a:extLst>
            </p:cNvPr>
            <p:cNvSpPr/>
            <p:nvPr/>
          </p:nvSpPr>
          <p:spPr>
            <a:xfrm>
              <a:off x="539951" y="3324368"/>
              <a:ext cx="467999" cy="467999"/>
            </a:xfrm>
            <a:prstGeom prst="ellipse">
              <a:avLst/>
            </a:prstGeom>
            <a:grp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51" name="Conector Reto 50">
            <a:extLst>
              <a:ext uri="{FF2B5EF4-FFF2-40B4-BE49-F238E27FC236}">
                <a16:creationId xmlns:a16="http://schemas.microsoft.com/office/drawing/2014/main" id="{F525BA78-8678-9487-DC54-5461E256F04A}"/>
              </a:ext>
            </a:extLst>
          </p:cNvPr>
          <p:cNvCxnSpPr>
            <a:cxnSpLocks/>
            <a:endCxn id="53" idx="2"/>
          </p:cNvCxnSpPr>
          <p:nvPr/>
        </p:nvCxnSpPr>
        <p:spPr>
          <a:xfrm flipV="1">
            <a:off x="6849246" y="1594731"/>
            <a:ext cx="2203" cy="1897982"/>
          </a:xfrm>
          <a:prstGeom prst="line">
            <a:avLst/>
          </a:prstGeom>
          <a:ln w="25400">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52" name="CaixaDeTexto 51">
            <a:extLst>
              <a:ext uri="{FF2B5EF4-FFF2-40B4-BE49-F238E27FC236}">
                <a16:creationId xmlns:a16="http://schemas.microsoft.com/office/drawing/2014/main" id="{C07A992B-6E30-F6B6-2FF4-4F2463A10680}"/>
              </a:ext>
            </a:extLst>
          </p:cNvPr>
          <p:cNvSpPr txBox="1"/>
          <p:nvPr/>
        </p:nvSpPr>
        <p:spPr>
          <a:xfrm>
            <a:off x="6927331" y="1715565"/>
            <a:ext cx="2227273" cy="1569660"/>
          </a:xfrm>
          <a:prstGeom prst="rect">
            <a:avLst/>
          </a:prstGeom>
          <a:noFill/>
        </p:spPr>
        <p:txBody>
          <a:bodyPr wrap="square" rtlCol="0">
            <a:spAutoFit/>
          </a:bodyPr>
          <a:lstStyle/>
          <a:p>
            <a:pPr algn="just">
              <a:spcBef>
                <a:spcPts val="600"/>
              </a:spcBef>
            </a:pPr>
            <a:r>
              <a:rPr lang="en-US" sz="1400" b="1" dirty="0"/>
              <a:t>JBS</a:t>
            </a:r>
          </a:p>
          <a:p>
            <a:pPr algn="just">
              <a:spcBef>
                <a:spcPts val="600"/>
              </a:spcBef>
            </a:pPr>
            <a:r>
              <a:rPr lang="en-US" sz="1100" dirty="0"/>
              <a:t>Computer networks were hacked, temporarily shutting down some operations in Australia, Canada and the US, the world's largest meat processing company has paid the equivalent of US $11MM ransom to put an end to the cyber-attack.</a:t>
            </a:r>
          </a:p>
        </p:txBody>
      </p:sp>
      <p:sp>
        <p:nvSpPr>
          <p:cNvPr id="53" name="CaixaDeTexto 52">
            <a:extLst>
              <a:ext uri="{FF2B5EF4-FFF2-40B4-BE49-F238E27FC236}">
                <a16:creationId xmlns:a16="http://schemas.microsoft.com/office/drawing/2014/main" id="{5CDA1547-447E-5E2F-6309-4DD0C1886CEE}"/>
              </a:ext>
            </a:extLst>
          </p:cNvPr>
          <p:cNvSpPr txBox="1"/>
          <p:nvPr/>
        </p:nvSpPr>
        <p:spPr>
          <a:xfrm>
            <a:off x="6262283" y="1225399"/>
            <a:ext cx="1178332"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pt-BR" b="1" dirty="0">
                <a:solidFill>
                  <a:srgbClr val="0A1636"/>
                </a:solidFill>
              </a:rPr>
              <a:t>JUN 2021</a:t>
            </a:r>
          </a:p>
        </p:txBody>
      </p:sp>
      <p:grpSp>
        <p:nvGrpSpPr>
          <p:cNvPr id="54" name="Agrupar 53">
            <a:extLst>
              <a:ext uri="{FF2B5EF4-FFF2-40B4-BE49-F238E27FC236}">
                <a16:creationId xmlns:a16="http://schemas.microsoft.com/office/drawing/2014/main" id="{AB7B5B0B-FA5D-1ABF-85AC-A6B63F5C4B05}"/>
              </a:ext>
            </a:extLst>
          </p:cNvPr>
          <p:cNvGrpSpPr/>
          <p:nvPr/>
        </p:nvGrpSpPr>
        <p:grpSpPr>
          <a:xfrm rot="11699895">
            <a:off x="8592201" y="3513906"/>
            <a:ext cx="585000" cy="585000"/>
            <a:chOff x="395591" y="3180852"/>
            <a:chExt cx="749213" cy="749213"/>
          </a:xfrm>
          <a:solidFill>
            <a:schemeClr val="tx2">
              <a:lumMod val="50000"/>
            </a:schemeClr>
          </a:solidFill>
          <a:effectLst>
            <a:outerShdw blurRad="50800" dist="38100" dir="5400000" algn="t" rotWithShape="0">
              <a:prstClr val="black">
                <a:alpha val="40000"/>
              </a:prstClr>
            </a:outerShdw>
          </a:effectLst>
        </p:grpSpPr>
        <p:sp>
          <p:nvSpPr>
            <p:cNvPr id="55" name="Semicírculos 54">
              <a:extLst>
                <a:ext uri="{FF2B5EF4-FFF2-40B4-BE49-F238E27FC236}">
                  <a16:creationId xmlns:a16="http://schemas.microsoft.com/office/drawing/2014/main" id="{5184A3EE-45CD-F90C-E0E0-5BE5AC98BF5E}"/>
                </a:ext>
              </a:extLst>
            </p:cNvPr>
            <p:cNvSpPr/>
            <p:nvPr/>
          </p:nvSpPr>
          <p:spPr>
            <a:xfrm rot="5400000">
              <a:off x="395591" y="3180852"/>
              <a:ext cx="749213" cy="749213"/>
            </a:xfrm>
            <a:prstGeom prst="blockArc">
              <a:avLst>
                <a:gd name="adj1" fmla="val 10800000"/>
                <a:gd name="adj2" fmla="val 3509766"/>
                <a:gd name="adj3" fmla="val 2158"/>
              </a:avLst>
            </a:prstGeom>
            <a:grp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6" name="Oval 55">
              <a:extLst>
                <a:ext uri="{FF2B5EF4-FFF2-40B4-BE49-F238E27FC236}">
                  <a16:creationId xmlns:a16="http://schemas.microsoft.com/office/drawing/2014/main" id="{938DDDC1-7E9C-7453-BCC6-558446FC627D}"/>
                </a:ext>
              </a:extLst>
            </p:cNvPr>
            <p:cNvSpPr/>
            <p:nvPr/>
          </p:nvSpPr>
          <p:spPr>
            <a:xfrm>
              <a:off x="539951" y="3324368"/>
              <a:ext cx="467999" cy="467999"/>
            </a:xfrm>
            <a:prstGeom prst="ellipse">
              <a:avLst/>
            </a:prstGeom>
            <a:grp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57" name="Conector Reto 56">
            <a:extLst>
              <a:ext uri="{FF2B5EF4-FFF2-40B4-BE49-F238E27FC236}">
                <a16:creationId xmlns:a16="http://schemas.microsoft.com/office/drawing/2014/main" id="{BD11ABAA-6F4F-DAC6-35E8-ED58B7E9C0F0}"/>
              </a:ext>
            </a:extLst>
          </p:cNvPr>
          <p:cNvCxnSpPr>
            <a:cxnSpLocks/>
            <a:endCxn id="58" idx="0"/>
          </p:cNvCxnSpPr>
          <p:nvPr/>
        </p:nvCxnSpPr>
        <p:spPr>
          <a:xfrm>
            <a:off x="8816497" y="4068840"/>
            <a:ext cx="0" cy="2114828"/>
          </a:xfrm>
          <a:prstGeom prst="line">
            <a:avLst/>
          </a:prstGeom>
          <a:ln w="25400">
            <a:solidFill>
              <a:schemeClr val="tx2">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58" name="CaixaDeTexto 57">
            <a:extLst>
              <a:ext uri="{FF2B5EF4-FFF2-40B4-BE49-F238E27FC236}">
                <a16:creationId xmlns:a16="http://schemas.microsoft.com/office/drawing/2014/main" id="{E5E12FE1-17E7-1A2F-1260-588A98FD4B11}"/>
              </a:ext>
            </a:extLst>
          </p:cNvPr>
          <p:cNvSpPr txBox="1"/>
          <p:nvPr/>
        </p:nvSpPr>
        <p:spPr>
          <a:xfrm>
            <a:off x="8259165" y="6183668"/>
            <a:ext cx="1114663"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pt-BR" b="1" dirty="0">
                <a:solidFill>
                  <a:srgbClr val="0A1636"/>
                </a:solidFill>
              </a:rPr>
              <a:t>FEB 2022</a:t>
            </a:r>
          </a:p>
        </p:txBody>
      </p:sp>
      <p:sp>
        <p:nvSpPr>
          <p:cNvPr id="59" name="CaixaDeTexto 58">
            <a:extLst>
              <a:ext uri="{FF2B5EF4-FFF2-40B4-BE49-F238E27FC236}">
                <a16:creationId xmlns:a16="http://schemas.microsoft.com/office/drawing/2014/main" id="{5500058A-1FA5-1D5C-2DB8-5DA099B98B93}"/>
              </a:ext>
            </a:extLst>
          </p:cNvPr>
          <p:cNvSpPr txBox="1"/>
          <p:nvPr/>
        </p:nvSpPr>
        <p:spPr>
          <a:xfrm>
            <a:off x="8836150" y="4327692"/>
            <a:ext cx="2450973" cy="1569660"/>
          </a:xfrm>
          <a:prstGeom prst="rect">
            <a:avLst/>
          </a:prstGeom>
          <a:noFill/>
        </p:spPr>
        <p:txBody>
          <a:bodyPr wrap="square" rtlCol="0">
            <a:spAutoFit/>
          </a:bodyPr>
          <a:lstStyle/>
          <a:p>
            <a:pPr>
              <a:spcBef>
                <a:spcPts val="600"/>
              </a:spcBef>
            </a:pPr>
            <a:r>
              <a:rPr lang="en-US" sz="1400" b="1" dirty="0"/>
              <a:t>Ukraine</a:t>
            </a:r>
          </a:p>
          <a:p>
            <a:pPr>
              <a:spcBef>
                <a:spcPts val="600"/>
              </a:spcBef>
            </a:pPr>
            <a:r>
              <a:rPr lang="en-US" sz="1100" dirty="0"/>
              <a:t>A hack of the Defense Ministry, army and state banks was the largest of its kind in Ukraine’s history,  the primary targets were government websites, energy and telecom service providers, financial institutions, and media outlets, but encompassed most critical sectors.</a:t>
            </a:r>
          </a:p>
        </p:txBody>
      </p:sp>
      <p:grpSp>
        <p:nvGrpSpPr>
          <p:cNvPr id="60" name="Agrupar 59">
            <a:extLst>
              <a:ext uri="{FF2B5EF4-FFF2-40B4-BE49-F238E27FC236}">
                <a16:creationId xmlns:a16="http://schemas.microsoft.com/office/drawing/2014/main" id="{8B1D44A7-8451-621A-73FF-2C9E3CDD24E7}"/>
              </a:ext>
            </a:extLst>
          </p:cNvPr>
          <p:cNvGrpSpPr/>
          <p:nvPr/>
        </p:nvGrpSpPr>
        <p:grpSpPr>
          <a:xfrm>
            <a:off x="9590621" y="3503748"/>
            <a:ext cx="585000" cy="585000"/>
            <a:chOff x="395591" y="3180852"/>
            <a:chExt cx="749213" cy="749213"/>
          </a:xfrm>
          <a:solidFill>
            <a:schemeClr val="tx2">
              <a:lumMod val="50000"/>
            </a:schemeClr>
          </a:solidFill>
          <a:effectLst>
            <a:outerShdw blurRad="50800" dist="38100" dir="5400000" algn="t" rotWithShape="0">
              <a:prstClr val="black">
                <a:alpha val="40000"/>
              </a:prstClr>
            </a:outerShdw>
          </a:effectLst>
        </p:grpSpPr>
        <p:sp>
          <p:nvSpPr>
            <p:cNvPr id="61" name="Semicírculos 60">
              <a:extLst>
                <a:ext uri="{FF2B5EF4-FFF2-40B4-BE49-F238E27FC236}">
                  <a16:creationId xmlns:a16="http://schemas.microsoft.com/office/drawing/2014/main" id="{8C3260AF-4727-AB52-0C9E-A2D2F109FC55}"/>
                </a:ext>
              </a:extLst>
            </p:cNvPr>
            <p:cNvSpPr/>
            <p:nvPr/>
          </p:nvSpPr>
          <p:spPr>
            <a:xfrm rot="5400000">
              <a:off x="395591" y="3180852"/>
              <a:ext cx="749213" cy="749213"/>
            </a:xfrm>
            <a:prstGeom prst="blockArc">
              <a:avLst>
                <a:gd name="adj1" fmla="val 10800000"/>
                <a:gd name="adj2" fmla="val 3509766"/>
                <a:gd name="adj3" fmla="val 2158"/>
              </a:avLst>
            </a:prstGeom>
            <a:grp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62" name="Oval 61">
              <a:extLst>
                <a:ext uri="{FF2B5EF4-FFF2-40B4-BE49-F238E27FC236}">
                  <a16:creationId xmlns:a16="http://schemas.microsoft.com/office/drawing/2014/main" id="{9B3226B7-5CB7-CC12-7C0F-6D0198CE240F}"/>
                </a:ext>
              </a:extLst>
            </p:cNvPr>
            <p:cNvSpPr/>
            <p:nvPr/>
          </p:nvSpPr>
          <p:spPr>
            <a:xfrm>
              <a:off x="539951" y="3324368"/>
              <a:ext cx="467999" cy="467999"/>
            </a:xfrm>
            <a:prstGeom prst="ellipse">
              <a:avLst/>
            </a:prstGeom>
            <a:grp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cxnSp>
        <p:nvCxnSpPr>
          <p:cNvPr id="63" name="Conector Reto 62">
            <a:extLst>
              <a:ext uri="{FF2B5EF4-FFF2-40B4-BE49-F238E27FC236}">
                <a16:creationId xmlns:a16="http://schemas.microsoft.com/office/drawing/2014/main" id="{A248FEC8-346F-45C7-48EE-71A7F3A70A64}"/>
              </a:ext>
            </a:extLst>
          </p:cNvPr>
          <p:cNvCxnSpPr>
            <a:cxnSpLocks/>
            <a:endCxn id="65" idx="2"/>
          </p:cNvCxnSpPr>
          <p:nvPr/>
        </p:nvCxnSpPr>
        <p:spPr>
          <a:xfrm flipH="1" flipV="1">
            <a:off x="9883121" y="1577970"/>
            <a:ext cx="4019" cy="1923966"/>
          </a:xfrm>
          <a:prstGeom prst="line">
            <a:avLst/>
          </a:prstGeom>
          <a:ln w="25400">
            <a:solidFill>
              <a:schemeClr val="tx2">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64" name="CaixaDeTexto 63">
            <a:extLst>
              <a:ext uri="{FF2B5EF4-FFF2-40B4-BE49-F238E27FC236}">
                <a16:creationId xmlns:a16="http://schemas.microsoft.com/office/drawing/2014/main" id="{806428EC-1837-AAE0-9E59-643949083896}"/>
              </a:ext>
            </a:extLst>
          </p:cNvPr>
          <p:cNvSpPr txBox="1"/>
          <p:nvPr/>
        </p:nvSpPr>
        <p:spPr>
          <a:xfrm>
            <a:off x="9965225" y="1724788"/>
            <a:ext cx="2017685" cy="1738938"/>
          </a:xfrm>
          <a:prstGeom prst="rect">
            <a:avLst/>
          </a:prstGeom>
          <a:noFill/>
        </p:spPr>
        <p:txBody>
          <a:bodyPr wrap="square" rtlCol="0">
            <a:spAutoFit/>
          </a:bodyPr>
          <a:lstStyle/>
          <a:p>
            <a:pPr algn="just">
              <a:spcBef>
                <a:spcPts val="600"/>
              </a:spcBef>
            </a:pPr>
            <a:r>
              <a:rPr lang="en-US" sz="1400" b="1" dirty="0"/>
              <a:t>Costa Rica </a:t>
            </a:r>
          </a:p>
          <a:p>
            <a:pPr>
              <a:spcBef>
                <a:spcPts val="600"/>
              </a:spcBef>
            </a:pPr>
            <a:r>
              <a:rPr lang="en-US" sz="1100" dirty="0"/>
              <a:t>an extensive cyberattack disrupted the Costa Rican government, cybercriminals started by attacking eight Costa Rican institutions, taking down internal systems and kidnapping their data in exchange for a ransom of $10 million. </a:t>
            </a:r>
            <a:endParaRPr lang="en-US" sz="1000" dirty="0"/>
          </a:p>
        </p:txBody>
      </p:sp>
      <p:sp>
        <p:nvSpPr>
          <p:cNvPr id="65" name="CaixaDeTexto 64">
            <a:extLst>
              <a:ext uri="{FF2B5EF4-FFF2-40B4-BE49-F238E27FC236}">
                <a16:creationId xmlns:a16="http://schemas.microsoft.com/office/drawing/2014/main" id="{29855516-261D-E24A-DAA4-C88175B0E8AB}"/>
              </a:ext>
            </a:extLst>
          </p:cNvPr>
          <p:cNvSpPr txBox="1"/>
          <p:nvPr/>
        </p:nvSpPr>
        <p:spPr>
          <a:xfrm>
            <a:off x="9293958" y="1208638"/>
            <a:ext cx="1178326"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pt-BR" b="1" dirty="0">
                <a:solidFill>
                  <a:srgbClr val="0A1636"/>
                </a:solidFill>
              </a:rPr>
              <a:t>JUN 2022</a:t>
            </a:r>
          </a:p>
        </p:txBody>
      </p:sp>
      <p:cxnSp>
        <p:nvCxnSpPr>
          <p:cNvPr id="68" name="Conector Reto 67">
            <a:extLst>
              <a:ext uri="{FF2B5EF4-FFF2-40B4-BE49-F238E27FC236}">
                <a16:creationId xmlns:a16="http://schemas.microsoft.com/office/drawing/2014/main" id="{A630E0D9-D140-4467-2AB2-5BEFFC53F17A}"/>
              </a:ext>
            </a:extLst>
          </p:cNvPr>
          <p:cNvCxnSpPr/>
          <p:nvPr/>
        </p:nvCxnSpPr>
        <p:spPr>
          <a:xfrm>
            <a:off x="3268245" y="4625240"/>
            <a:ext cx="1528876"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a:extLst>
              <a:ext uri="{FF2B5EF4-FFF2-40B4-BE49-F238E27FC236}">
                <a16:creationId xmlns:a16="http://schemas.microsoft.com/office/drawing/2014/main" id="{5D53536F-783C-A337-E993-02C90FDA9967}"/>
              </a:ext>
            </a:extLst>
          </p:cNvPr>
          <p:cNvCxnSpPr/>
          <p:nvPr/>
        </p:nvCxnSpPr>
        <p:spPr>
          <a:xfrm>
            <a:off x="770197" y="1995491"/>
            <a:ext cx="1528876" cy="0"/>
          </a:xfrm>
          <a:prstGeom prst="line">
            <a:avLst/>
          </a:prstGeom>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Conector Reto 70">
            <a:extLst>
              <a:ext uri="{FF2B5EF4-FFF2-40B4-BE49-F238E27FC236}">
                <a16:creationId xmlns:a16="http://schemas.microsoft.com/office/drawing/2014/main" id="{44650D87-25C7-2499-D1BF-C0575ED71372}"/>
              </a:ext>
            </a:extLst>
          </p:cNvPr>
          <p:cNvCxnSpPr/>
          <p:nvPr/>
        </p:nvCxnSpPr>
        <p:spPr>
          <a:xfrm>
            <a:off x="6268231" y="4624403"/>
            <a:ext cx="1528876"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Conector Reto 71">
            <a:extLst>
              <a:ext uri="{FF2B5EF4-FFF2-40B4-BE49-F238E27FC236}">
                <a16:creationId xmlns:a16="http://schemas.microsoft.com/office/drawing/2014/main" id="{D9171739-0C6C-5B8B-31EC-C14D360BEFE7}"/>
              </a:ext>
            </a:extLst>
          </p:cNvPr>
          <p:cNvCxnSpPr/>
          <p:nvPr/>
        </p:nvCxnSpPr>
        <p:spPr>
          <a:xfrm>
            <a:off x="3564713" y="1995491"/>
            <a:ext cx="1528876"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ector Reto 72">
            <a:extLst>
              <a:ext uri="{FF2B5EF4-FFF2-40B4-BE49-F238E27FC236}">
                <a16:creationId xmlns:a16="http://schemas.microsoft.com/office/drawing/2014/main" id="{E3CEEFA5-4F1A-461B-B9D2-794878ACD6FE}"/>
              </a:ext>
            </a:extLst>
          </p:cNvPr>
          <p:cNvCxnSpPr/>
          <p:nvPr/>
        </p:nvCxnSpPr>
        <p:spPr>
          <a:xfrm>
            <a:off x="7030869" y="1995491"/>
            <a:ext cx="1528876"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Conector Reto 73">
            <a:extLst>
              <a:ext uri="{FF2B5EF4-FFF2-40B4-BE49-F238E27FC236}">
                <a16:creationId xmlns:a16="http://schemas.microsoft.com/office/drawing/2014/main" id="{4B2F58F9-5FB8-C742-B25B-72471E6E6A99}"/>
              </a:ext>
            </a:extLst>
          </p:cNvPr>
          <p:cNvCxnSpPr/>
          <p:nvPr/>
        </p:nvCxnSpPr>
        <p:spPr>
          <a:xfrm>
            <a:off x="8910187" y="4605353"/>
            <a:ext cx="1528876"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Conector Reto 74">
            <a:extLst>
              <a:ext uri="{FF2B5EF4-FFF2-40B4-BE49-F238E27FC236}">
                <a16:creationId xmlns:a16="http://schemas.microsoft.com/office/drawing/2014/main" id="{204CEE6E-625C-BDBA-7506-2F9AB4FAE132}"/>
              </a:ext>
            </a:extLst>
          </p:cNvPr>
          <p:cNvCxnSpPr/>
          <p:nvPr/>
        </p:nvCxnSpPr>
        <p:spPr>
          <a:xfrm>
            <a:off x="10068763" y="2009782"/>
            <a:ext cx="1528876"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2701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tângulo Arredondado 45">
            <a:extLst>
              <a:ext uri="{FF2B5EF4-FFF2-40B4-BE49-F238E27FC236}">
                <a16:creationId xmlns:a16="http://schemas.microsoft.com/office/drawing/2014/main" id="{5704C5DB-CAC3-F339-22AA-8C0DE2ACB799}"/>
              </a:ext>
            </a:extLst>
          </p:cNvPr>
          <p:cNvSpPr/>
          <p:nvPr/>
        </p:nvSpPr>
        <p:spPr>
          <a:xfrm>
            <a:off x="1110343" y="1846662"/>
            <a:ext cx="9813471" cy="3852009"/>
          </a:xfrm>
          <a:prstGeom prst="roundRect">
            <a:avLst/>
          </a:prstGeom>
          <a:solidFill>
            <a:srgbClr val="DEE5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tângulo 9">
            <a:extLst>
              <a:ext uri="{FF2B5EF4-FFF2-40B4-BE49-F238E27FC236}">
                <a16:creationId xmlns:a16="http://schemas.microsoft.com/office/drawing/2014/main" id="{EB944EB1-759A-E5F6-983F-B4ACCF43B6F2}"/>
              </a:ext>
            </a:extLst>
          </p:cNvPr>
          <p:cNvSpPr/>
          <p:nvPr/>
        </p:nvSpPr>
        <p:spPr>
          <a:xfrm>
            <a:off x="934810" y="2031751"/>
            <a:ext cx="4780189" cy="785813"/>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ln w="0"/>
                <a:solidFill>
                  <a:schemeClr val="bg1"/>
                </a:solidFill>
                <a:effectLst>
                  <a:outerShdw blurRad="50800" dist="38100" dir="2700000" algn="tl" rotWithShape="0">
                    <a:prstClr val="black">
                      <a:alpha val="40000"/>
                    </a:prstClr>
                  </a:outerShdw>
                </a:effectLst>
              </a:rPr>
              <a:t>Industrial Control Systems</a:t>
            </a:r>
          </a:p>
        </p:txBody>
      </p:sp>
      <p:sp>
        <p:nvSpPr>
          <p:cNvPr id="3" name="Title 1">
            <a:extLst>
              <a:ext uri="{FF2B5EF4-FFF2-40B4-BE49-F238E27FC236}">
                <a16:creationId xmlns:a16="http://schemas.microsoft.com/office/drawing/2014/main" id="{295AA938-2646-AB2D-F0F3-73E4358578C4}"/>
              </a:ext>
            </a:extLst>
          </p:cNvPr>
          <p:cNvSpPr txBox="1">
            <a:spLocks/>
          </p:cNvSpPr>
          <p:nvPr/>
        </p:nvSpPr>
        <p:spPr>
          <a:xfrm>
            <a:off x="180830" y="232405"/>
            <a:ext cx="9144000" cy="94628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a:solidFill>
                  <a:srgbClr val="0A1636"/>
                </a:solidFill>
                <a:latin typeface="+mn-lt"/>
              </a:rPr>
              <a:t>Challenges to Protect</a:t>
            </a:r>
          </a:p>
        </p:txBody>
      </p:sp>
      <p:cxnSp>
        <p:nvCxnSpPr>
          <p:cNvPr id="4" name="Conector Reto 3">
            <a:extLst>
              <a:ext uri="{FF2B5EF4-FFF2-40B4-BE49-F238E27FC236}">
                <a16:creationId xmlns:a16="http://schemas.microsoft.com/office/drawing/2014/main" id="{FA4768E2-B8FA-F5B9-FED8-C8DBFD16D2F2}"/>
              </a:ext>
            </a:extLst>
          </p:cNvPr>
          <p:cNvCxnSpPr/>
          <p:nvPr/>
        </p:nvCxnSpPr>
        <p:spPr>
          <a:xfrm>
            <a:off x="268432" y="1039533"/>
            <a:ext cx="1860372"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sp>
        <p:nvSpPr>
          <p:cNvPr id="13" name="Retângulo 12">
            <a:extLst>
              <a:ext uri="{FF2B5EF4-FFF2-40B4-BE49-F238E27FC236}">
                <a16:creationId xmlns:a16="http://schemas.microsoft.com/office/drawing/2014/main" id="{B4B53C63-C716-1463-B2E0-8947041330B0}"/>
              </a:ext>
            </a:extLst>
          </p:cNvPr>
          <p:cNvSpPr/>
          <p:nvPr/>
        </p:nvSpPr>
        <p:spPr>
          <a:xfrm>
            <a:off x="934810" y="3389818"/>
            <a:ext cx="4780189" cy="785813"/>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ln w="0"/>
                <a:solidFill>
                  <a:schemeClr val="bg1"/>
                </a:solidFill>
                <a:effectLst>
                  <a:outerShdw blurRad="50800" dist="38100" dir="2700000" algn="tl" rotWithShape="0">
                    <a:prstClr val="black">
                      <a:alpha val="40000"/>
                    </a:prstClr>
                  </a:outerShdw>
                </a:effectLst>
              </a:rPr>
              <a:t>     Not designated to be connected to a Network</a:t>
            </a:r>
          </a:p>
        </p:txBody>
      </p:sp>
      <p:sp>
        <p:nvSpPr>
          <p:cNvPr id="16" name="Retângulo 15">
            <a:extLst>
              <a:ext uri="{FF2B5EF4-FFF2-40B4-BE49-F238E27FC236}">
                <a16:creationId xmlns:a16="http://schemas.microsoft.com/office/drawing/2014/main" id="{7DCA817A-5EB3-12CB-5E18-BE4E4A7B8F00}"/>
              </a:ext>
            </a:extLst>
          </p:cNvPr>
          <p:cNvSpPr/>
          <p:nvPr/>
        </p:nvSpPr>
        <p:spPr>
          <a:xfrm>
            <a:off x="934810" y="4747884"/>
            <a:ext cx="4780189" cy="785813"/>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ln w="0"/>
                <a:solidFill>
                  <a:schemeClr val="bg1"/>
                </a:solidFill>
                <a:effectLst>
                  <a:outerShdw blurRad="50800" dist="38100" dir="2700000" algn="tl" rotWithShape="0">
                    <a:prstClr val="black">
                      <a:alpha val="40000"/>
                    </a:prstClr>
                  </a:outerShdw>
                </a:effectLst>
              </a:rPr>
              <a:t>Even less Internet</a:t>
            </a:r>
          </a:p>
        </p:txBody>
      </p:sp>
      <p:sp>
        <p:nvSpPr>
          <p:cNvPr id="19" name="Retângulo 18">
            <a:extLst>
              <a:ext uri="{FF2B5EF4-FFF2-40B4-BE49-F238E27FC236}">
                <a16:creationId xmlns:a16="http://schemas.microsoft.com/office/drawing/2014/main" id="{906B7DC2-1AE4-85BA-02F5-2D2891BF2AB0}"/>
              </a:ext>
            </a:extLst>
          </p:cNvPr>
          <p:cNvSpPr/>
          <p:nvPr/>
        </p:nvSpPr>
        <p:spPr>
          <a:xfrm>
            <a:off x="6477001" y="2031751"/>
            <a:ext cx="4780189" cy="785813"/>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2000">
                <a:ln w="0"/>
                <a:solidFill>
                  <a:schemeClr val="bg1"/>
                </a:solidFill>
                <a:effectLst>
                  <a:outerShdw blurRad="50800" dist="38100" dir="2700000" algn="tl" rotWithShape="0">
                    <a:prstClr val="black">
                      <a:alpha val="40000"/>
                    </a:prstClr>
                  </a:outerShdw>
                </a:effectLst>
              </a:rPr>
              <a:t>Tipically depending on EoVS /</a:t>
            </a:r>
          </a:p>
          <a:p>
            <a:pPr algn="ctr"/>
            <a:r>
              <a:rPr lang="en-US" sz="2000">
                <a:ln w="0"/>
                <a:solidFill>
                  <a:schemeClr val="bg1"/>
                </a:solidFill>
                <a:effectLst>
                  <a:outerShdw blurRad="50800" dist="38100" dir="2700000" algn="tl" rotWithShape="0">
                    <a:prstClr val="black">
                      <a:alpha val="40000"/>
                    </a:prstClr>
                  </a:outerShdw>
                </a:effectLst>
              </a:rPr>
              <a:t>Legacy System</a:t>
            </a:r>
          </a:p>
        </p:txBody>
      </p:sp>
      <p:sp>
        <p:nvSpPr>
          <p:cNvPr id="22" name="Retângulo 21">
            <a:extLst>
              <a:ext uri="{FF2B5EF4-FFF2-40B4-BE49-F238E27FC236}">
                <a16:creationId xmlns:a16="http://schemas.microsoft.com/office/drawing/2014/main" id="{8928005F-6DAD-9160-4176-767C9DB737D5}"/>
              </a:ext>
            </a:extLst>
          </p:cNvPr>
          <p:cNvSpPr/>
          <p:nvPr/>
        </p:nvSpPr>
        <p:spPr>
          <a:xfrm>
            <a:off x="6477001" y="3389818"/>
            <a:ext cx="4780189" cy="785813"/>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ln w="0"/>
                <a:solidFill>
                  <a:schemeClr val="bg1"/>
                </a:solidFill>
                <a:effectLst>
                  <a:outerShdw blurRad="50800" dist="38100" dir="2700000" algn="tl" rotWithShape="0">
                    <a:prstClr val="black">
                      <a:alpha val="40000"/>
                    </a:prstClr>
                  </a:outerShdw>
                </a:effectLst>
              </a:rPr>
              <a:t>   Running on non-segmented Networks</a:t>
            </a:r>
          </a:p>
        </p:txBody>
      </p:sp>
      <p:sp>
        <p:nvSpPr>
          <p:cNvPr id="25" name="Retângulo 24">
            <a:extLst>
              <a:ext uri="{FF2B5EF4-FFF2-40B4-BE49-F238E27FC236}">
                <a16:creationId xmlns:a16="http://schemas.microsoft.com/office/drawing/2014/main" id="{0E5B3393-30A0-313E-2550-B6C31EFF3CF0}"/>
              </a:ext>
            </a:extLst>
          </p:cNvPr>
          <p:cNvSpPr/>
          <p:nvPr/>
        </p:nvSpPr>
        <p:spPr>
          <a:xfrm>
            <a:off x="6477001" y="4747884"/>
            <a:ext cx="4780189" cy="785813"/>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ln w="0"/>
                <a:solidFill>
                  <a:schemeClr val="bg1"/>
                </a:solidFill>
                <a:effectLst>
                  <a:outerShdw blurRad="50800" dist="38100" dir="2700000" algn="tl" rotWithShape="0">
                    <a:prstClr val="black">
                      <a:alpha val="40000"/>
                    </a:prstClr>
                  </a:outerShdw>
                </a:effectLst>
              </a:rPr>
              <a:t>“Don’t touch until breaks” Approach</a:t>
            </a:r>
          </a:p>
        </p:txBody>
      </p:sp>
      <p:sp>
        <p:nvSpPr>
          <p:cNvPr id="28" name="Retângulo 27">
            <a:extLst>
              <a:ext uri="{FF2B5EF4-FFF2-40B4-BE49-F238E27FC236}">
                <a16:creationId xmlns:a16="http://schemas.microsoft.com/office/drawing/2014/main" id="{E49E3A47-561C-3661-132A-E6A71B67D53B}"/>
              </a:ext>
            </a:extLst>
          </p:cNvPr>
          <p:cNvSpPr/>
          <p:nvPr/>
        </p:nvSpPr>
        <p:spPr>
          <a:xfrm>
            <a:off x="792190" y="1902758"/>
            <a:ext cx="656716" cy="785813"/>
          </a:xfrm>
          <a:prstGeom prst="rect">
            <a:avLst/>
          </a:prstGeom>
          <a:solidFill>
            <a:srgbClr val="CAD2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n w="0"/>
                <a:solidFill>
                  <a:schemeClr val="tx1"/>
                </a:solidFill>
                <a:effectLst>
                  <a:outerShdw blurRad="38100" dist="19050" dir="2700000" algn="tl" rotWithShape="0">
                    <a:schemeClr val="dk1">
                      <a:alpha val="40000"/>
                    </a:schemeClr>
                  </a:outerShdw>
                </a:effectLst>
              </a:rPr>
              <a:t>1</a:t>
            </a:r>
            <a:endParaRPr lang="en-US">
              <a:solidFill>
                <a:schemeClr val="tx1"/>
              </a:solidFill>
            </a:endParaRPr>
          </a:p>
        </p:txBody>
      </p:sp>
      <p:sp>
        <p:nvSpPr>
          <p:cNvPr id="29" name="Retângulo 28">
            <a:extLst>
              <a:ext uri="{FF2B5EF4-FFF2-40B4-BE49-F238E27FC236}">
                <a16:creationId xmlns:a16="http://schemas.microsoft.com/office/drawing/2014/main" id="{A1EA7940-D37A-4FEE-099E-6C2ABA28D1D9}"/>
              </a:ext>
            </a:extLst>
          </p:cNvPr>
          <p:cNvSpPr/>
          <p:nvPr/>
        </p:nvSpPr>
        <p:spPr>
          <a:xfrm>
            <a:off x="792190" y="3240172"/>
            <a:ext cx="656716" cy="785813"/>
          </a:xfrm>
          <a:prstGeom prst="rect">
            <a:avLst/>
          </a:prstGeom>
          <a:solidFill>
            <a:srgbClr val="CAD2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n w="0"/>
                <a:solidFill>
                  <a:schemeClr val="tx1"/>
                </a:solidFill>
                <a:effectLst>
                  <a:outerShdw blurRad="38100" dist="19050" dir="2700000" algn="tl" rotWithShape="0">
                    <a:schemeClr val="dk1">
                      <a:alpha val="40000"/>
                    </a:schemeClr>
                  </a:outerShdw>
                </a:effectLst>
              </a:rPr>
              <a:t>2</a:t>
            </a:r>
            <a:endParaRPr lang="en-US">
              <a:solidFill>
                <a:schemeClr val="tx1"/>
              </a:solidFill>
            </a:endParaRPr>
          </a:p>
        </p:txBody>
      </p:sp>
      <p:sp>
        <p:nvSpPr>
          <p:cNvPr id="30" name="Retângulo 29">
            <a:extLst>
              <a:ext uri="{FF2B5EF4-FFF2-40B4-BE49-F238E27FC236}">
                <a16:creationId xmlns:a16="http://schemas.microsoft.com/office/drawing/2014/main" id="{1FABC8CD-F68F-C4BE-5A30-8CBA122F90A3}"/>
              </a:ext>
            </a:extLst>
          </p:cNvPr>
          <p:cNvSpPr/>
          <p:nvPr/>
        </p:nvSpPr>
        <p:spPr>
          <a:xfrm>
            <a:off x="792190" y="4577586"/>
            <a:ext cx="656716" cy="785813"/>
          </a:xfrm>
          <a:prstGeom prst="rect">
            <a:avLst/>
          </a:prstGeom>
          <a:solidFill>
            <a:srgbClr val="CAD2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n w="0"/>
                <a:solidFill>
                  <a:schemeClr val="tx1"/>
                </a:solidFill>
                <a:effectLst>
                  <a:outerShdw blurRad="38100" dist="19050" dir="2700000" algn="tl" rotWithShape="0">
                    <a:schemeClr val="dk1">
                      <a:alpha val="40000"/>
                    </a:schemeClr>
                  </a:outerShdw>
                </a:effectLst>
              </a:rPr>
              <a:t>3</a:t>
            </a:r>
            <a:endParaRPr lang="en-US">
              <a:solidFill>
                <a:schemeClr val="tx1"/>
              </a:solidFill>
            </a:endParaRPr>
          </a:p>
        </p:txBody>
      </p:sp>
      <p:sp>
        <p:nvSpPr>
          <p:cNvPr id="32" name="Retângulo 31">
            <a:extLst>
              <a:ext uri="{FF2B5EF4-FFF2-40B4-BE49-F238E27FC236}">
                <a16:creationId xmlns:a16="http://schemas.microsoft.com/office/drawing/2014/main" id="{D7DAC66A-546F-7539-BAFD-0AEF9351B69D}"/>
              </a:ext>
            </a:extLst>
          </p:cNvPr>
          <p:cNvSpPr/>
          <p:nvPr/>
        </p:nvSpPr>
        <p:spPr>
          <a:xfrm>
            <a:off x="6267705" y="1902758"/>
            <a:ext cx="656716" cy="785813"/>
          </a:xfrm>
          <a:prstGeom prst="rect">
            <a:avLst/>
          </a:prstGeom>
          <a:solidFill>
            <a:srgbClr val="CAD2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n w="0"/>
                <a:solidFill>
                  <a:schemeClr val="tx1"/>
                </a:solidFill>
                <a:effectLst>
                  <a:outerShdw blurRad="38100" dist="19050" dir="2700000" algn="tl" rotWithShape="0">
                    <a:schemeClr val="dk1">
                      <a:alpha val="40000"/>
                    </a:schemeClr>
                  </a:outerShdw>
                </a:effectLst>
              </a:rPr>
              <a:t>4</a:t>
            </a:r>
            <a:endParaRPr lang="en-US">
              <a:solidFill>
                <a:schemeClr val="tx1"/>
              </a:solidFill>
            </a:endParaRPr>
          </a:p>
        </p:txBody>
      </p:sp>
      <p:sp>
        <p:nvSpPr>
          <p:cNvPr id="33" name="Retângulo 32">
            <a:extLst>
              <a:ext uri="{FF2B5EF4-FFF2-40B4-BE49-F238E27FC236}">
                <a16:creationId xmlns:a16="http://schemas.microsoft.com/office/drawing/2014/main" id="{9F0B4BC9-2977-6B01-4E11-B16FB3BF9520}"/>
              </a:ext>
            </a:extLst>
          </p:cNvPr>
          <p:cNvSpPr/>
          <p:nvPr/>
        </p:nvSpPr>
        <p:spPr>
          <a:xfrm>
            <a:off x="6267705" y="3240172"/>
            <a:ext cx="656716" cy="785813"/>
          </a:xfrm>
          <a:prstGeom prst="rect">
            <a:avLst/>
          </a:prstGeom>
          <a:solidFill>
            <a:srgbClr val="CAD2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n w="0"/>
                <a:solidFill>
                  <a:schemeClr val="tx1"/>
                </a:solidFill>
                <a:effectLst>
                  <a:outerShdw blurRad="38100" dist="19050" dir="2700000" algn="tl" rotWithShape="0">
                    <a:schemeClr val="dk1">
                      <a:alpha val="40000"/>
                    </a:schemeClr>
                  </a:outerShdw>
                </a:effectLst>
              </a:rPr>
              <a:t>5</a:t>
            </a:r>
            <a:endParaRPr lang="en-US">
              <a:solidFill>
                <a:schemeClr val="tx1"/>
              </a:solidFill>
            </a:endParaRPr>
          </a:p>
        </p:txBody>
      </p:sp>
      <p:sp>
        <p:nvSpPr>
          <p:cNvPr id="34" name="Retângulo 33">
            <a:extLst>
              <a:ext uri="{FF2B5EF4-FFF2-40B4-BE49-F238E27FC236}">
                <a16:creationId xmlns:a16="http://schemas.microsoft.com/office/drawing/2014/main" id="{4D05AD70-197B-8E42-5379-7369ADB7F21C}"/>
              </a:ext>
            </a:extLst>
          </p:cNvPr>
          <p:cNvSpPr/>
          <p:nvPr/>
        </p:nvSpPr>
        <p:spPr>
          <a:xfrm>
            <a:off x="6267705" y="4577586"/>
            <a:ext cx="656716" cy="785813"/>
          </a:xfrm>
          <a:prstGeom prst="rect">
            <a:avLst/>
          </a:prstGeom>
          <a:solidFill>
            <a:srgbClr val="CAD2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n w="0"/>
                <a:solidFill>
                  <a:schemeClr val="tx1"/>
                </a:solidFill>
                <a:effectLst>
                  <a:outerShdw blurRad="38100" dist="19050" dir="2700000" algn="tl" rotWithShape="0">
                    <a:schemeClr val="dk1">
                      <a:alpha val="40000"/>
                    </a:schemeClr>
                  </a:outerShdw>
                </a:effectLst>
              </a:rPr>
              <a:t>6</a:t>
            </a:r>
            <a:endParaRPr lang="en-US">
              <a:solidFill>
                <a:schemeClr val="tx1"/>
              </a:solidFill>
            </a:endParaRPr>
          </a:p>
        </p:txBody>
      </p:sp>
    </p:spTree>
    <p:extLst>
      <p:ext uri="{BB962C8B-B14F-4D97-AF65-F5344CB8AC3E}">
        <p14:creationId xmlns:p14="http://schemas.microsoft.com/office/powerpoint/2010/main" val="2132712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B21B36C-E0F6-443B-CDF4-D981AB8FE74D}"/>
              </a:ext>
            </a:extLst>
          </p:cNvPr>
          <p:cNvSpPr txBox="1">
            <a:spLocks/>
          </p:cNvSpPr>
          <p:nvPr/>
        </p:nvSpPr>
        <p:spPr>
          <a:xfrm>
            <a:off x="180830" y="232405"/>
            <a:ext cx="9144000" cy="94628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0A1636"/>
                </a:solidFill>
                <a:latin typeface="+mn-lt"/>
              </a:rPr>
              <a:t>So, is that it?</a:t>
            </a:r>
          </a:p>
        </p:txBody>
      </p:sp>
      <p:cxnSp>
        <p:nvCxnSpPr>
          <p:cNvPr id="4" name="Conector Reto 3">
            <a:extLst>
              <a:ext uri="{FF2B5EF4-FFF2-40B4-BE49-F238E27FC236}">
                <a16:creationId xmlns:a16="http://schemas.microsoft.com/office/drawing/2014/main" id="{C50C4CCC-49C9-48A2-CC23-09DBA38945D8}"/>
              </a:ext>
            </a:extLst>
          </p:cNvPr>
          <p:cNvCxnSpPr/>
          <p:nvPr/>
        </p:nvCxnSpPr>
        <p:spPr>
          <a:xfrm>
            <a:off x="268432" y="1039533"/>
            <a:ext cx="1860372"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pic>
        <p:nvPicPr>
          <p:cNvPr id="7170" name="Picture 2" descr="Dissecting the Cybercrimes Act – The crime of hacking (part 1) - PPM  Attorneys">
            <a:extLst>
              <a:ext uri="{FF2B5EF4-FFF2-40B4-BE49-F238E27FC236}">
                <a16:creationId xmlns:a16="http://schemas.microsoft.com/office/drawing/2014/main" id="{72D8979B-8EE6-564C-D417-7CF0CABE37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1127" y="1456901"/>
            <a:ext cx="4559483" cy="312938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7174" name="Picture 6" descr="Game over: tradução, significado e principais usos - Definição.net">
            <a:extLst>
              <a:ext uri="{FF2B5EF4-FFF2-40B4-BE49-F238E27FC236}">
                <a16:creationId xmlns:a16="http://schemas.microsoft.com/office/drawing/2014/main" id="{2A9BD242-2F65-FF8C-085C-178DDE4633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8571" y="567852"/>
            <a:ext cx="3279325" cy="183642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8" name="Gráfico 7" descr="Copo de leite rachado/derramado estrutura de tópicos">
            <a:extLst>
              <a:ext uri="{FF2B5EF4-FFF2-40B4-BE49-F238E27FC236}">
                <a16:creationId xmlns:a16="http://schemas.microsoft.com/office/drawing/2014/main" id="{62ECA010-9B01-FFE3-B6AC-8E53BD9327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8433" y="1567134"/>
            <a:ext cx="1325607" cy="1325607"/>
          </a:xfrm>
          <a:prstGeom prst="rect">
            <a:avLst/>
          </a:prstGeom>
          <a:effectLst>
            <a:outerShdw blurRad="50800" dist="38100" dir="2700000" algn="tl" rotWithShape="0">
              <a:prstClr val="black">
                <a:alpha val="40000"/>
              </a:prstClr>
            </a:outerShdw>
          </a:effectLst>
        </p:spPr>
      </p:pic>
      <p:sp>
        <p:nvSpPr>
          <p:cNvPr id="10" name="Retângulo 9">
            <a:extLst>
              <a:ext uri="{FF2B5EF4-FFF2-40B4-BE49-F238E27FC236}">
                <a16:creationId xmlns:a16="http://schemas.microsoft.com/office/drawing/2014/main" id="{9B9416E1-5345-E1C1-E0E9-44E44A959515}"/>
              </a:ext>
            </a:extLst>
          </p:cNvPr>
          <p:cNvSpPr/>
          <p:nvPr/>
        </p:nvSpPr>
        <p:spPr>
          <a:xfrm>
            <a:off x="1301059" y="1696286"/>
            <a:ext cx="2759409" cy="923330"/>
          </a:xfrm>
          <a:prstGeom prst="rect">
            <a:avLst/>
          </a:prstGeom>
          <a:noFill/>
        </p:spPr>
        <p:txBody>
          <a:bodyPr wrap="square" lIns="91440" tIns="45720" rIns="91440" bIns="45720">
            <a:spAutoFit/>
          </a:bodyPr>
          <a:lstStyle/>
          <a:p>
            <a:pPr algn="ctr"/>
            <a:r>
              <a:rPr lang="pt-BR" sz="5400" b="0" cap="none" spc="0" dirty="0">
                <a:ln w="0"/>
                <a:solidFill>
                  <a:srgbClr val="FF0000"/>
                </a:solidFill>
                <a:effectLst>
                  <a:reflection blurRad="6350" stA="53000" endA="300" endPos="35500" dir="5400000" sy="-90000" algn="bl" rotWithShape="0"/>
                </a:effectLst>
              </a:rPr>
              <a:t>CHAOS!</a:t>
            </a:r>
          </a:p>
        </p:txBody>
      </p:sp>
      <p:sp>
        <p:nvSpPr>
          <p:cNvPr id="13" name="Retângulo 12">
            <a:extLst>
              <a:ext uri="{FF2B5EF4-FFF2-40B4-BE49-F238E27FC236}">
                <a16:creationId xmlns:a16="http://schemas.microsoft.com/office/drawing/2014/main" id="{12D31A68-0375-5EE7-B7B0-7E0AF503F906}"/>
              </a:ext>
            </a:extLst>
          </p:cNvPr>
          <p:cNvSpPr/>
          <p:nvPr/>
        </p:nvSpPr>
        <p:spPr>
          <a:xfrm>
            <a:off x="1532888" y="3208814"/>
            <a:ext cx="2228239" cy="34163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5400" b="1" dirty="0">
                <a:ln/>
                <a:solidFill>
                  <a:schemeClr val="tx1">
                    <a:lumMod val="85000"/>
                    <a:lumOff val="15000"/>
                  </a:schemeClr>
                </a:solidFill>
              </a:rPr>
              <a:t>HASTA </a:t>
            </a:r>
          </a:p>
          <a:p>
            <a:pPr algn="ctr"/>
            <a:r>
              <a:rPr lang="pt-BR" sz="5400" b="1" dirty="0">
                <a:ln/>
                <a:solidFill>
                  <a:schemeClr val="tx1">
                    <a:lumMod val="85000"/>
                    <a:lumOff val="15000"/>
                  </a:schemeClr>
                </a:solidFill>
              </a:rPr>
              <a:t>LA</a:t>
            </a:r>
          </a:p>
          <a:p>
            <a:pPr algn="ctr"/>
            <a:r>
              <a:rPr lang="pt-BR" sz="5400" b="1" dirty="0">
                <a:ln/>
                <a:solidFill>
                  <a:schemeClr val="tx1">
                    <a:lumMod val="85000"/>
                    <a:lumOff val="15000"/>
                  </a:schemeClr>
                </a:solidFill>
              </a:rPr>
              <a:t>VISTA</a:t>
            </a:r>
          </a:p>
          <a:p>
            <a:pPr algn="ctr"/>
            <a:r>
              <a:rPr lang="pt-BR" sz="5400" b="1" dirty="0">
                <a:ln/>
                <a:solidFill>
                  <a:schemeClr val="tx1">
                    <a:lumMod val="85000"/>
                    <a:lumOff val="15000"/>
                  </a:schemeClr>
                </a:solidFill>
              </a:rPr>
              <a:t>BABY!</a:t>
            </a:r>
          </a:p>
        </p:txBody>
      </p:sp>
      <p:pic>
        <p:nvPicPr>
          <p:cNvPr id="14" name="Gráfico 13" descr="Óculos de sol com preenchimento sólido">
            <a:extLst>
              <a:ext uri="{FF2B5EF4-FFF2-40B4-BE49-F238E27FC236}">
                <a16:creationId xmlns:a16="http://schemas.microsoft.com/office/drawing/2014/main" id="{C413E164-C6D7-A69A-E21E-9EE9B78F744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8961" y="3781998"/>
            <a:ext cx="1414447" cy="1414447"/>
          </a:xfrm>
          <a:prstGeom prst="rect">
            <a:avLst/>
          </a:prstGeom>
          <a:effectLst>
            <a:outerShdw blurRad="50800" dist="38100" dir="13500000" algn="br" rotWithShape="0">
              <a:prstClr val="black">
                <a:alpha val="40000"/>
              </a:prstClr>
            </a:outerShdw>
          </a:effectLst>
        </p:spPr>
      </p:pic>
      <p:sp>
        <p:nvSpPr>
          <p:cNvPr id="7" name="Retângulo 6">
            <a:extLst>
              <a:ext uri="{FF2B5EF4-FFF2-40B4-BE49-F238E27FC236}">
                <a16:creationId xmlns:a16="http://schemas.microsoft.com/office/drawing/2014/main" id="{5CD17981-4D23-97EE-4DAD-E1B4828A2633}"/>
              </a:ext>
            </a:extLst>
          </p:cNvPr>
          <p:cNvSpPr/>
          <p:nvPr/>
        </p:nvSpPr>
        <p:spPr>
          <a:xfrm>
            <a:off x="6988629" y="4310743"/>
            <a:ext cx="2971800" cy="2106386"/>
          </a:xfrm>
          <a:prstGeom prst="rect">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a:effectLst>
                  <a:outerShdw blurRad="50800" dist="38100" dir="5400000" algn="t" rotWithShape="0">
                    <a:prstClr val="black">
                      <a:alpha val="40000"/>
                    </a:prstClr>
                  </a:outerShdw>
                </a:effectLst>
                <a:latin typeface="Broadway" panose="020F0502020204030204" pitchFamily="34" charset="0"/>
                <a:cs typeface="Broadway" panose="020F0502020204030204" pitchFamily="34" charset="0"/>
              </a:rPr>
              <a:t>THE END</a:t>
            </a:r>
          </a:p>
        </p:txBody>
      </p:sp>
      <p:sp>
        <p:nvSpPr>
          <p:cNvPr id="9" name="Retângulo 8">
            <a:extLst>
              <a:ext uri="{FF2B5EF4-FFF2-40B4-BE49-F238E27FC236}">
                <a16:creationId xmlns:a16="http://schemas.microsoft.com/office/drawing/2014/main" id="{DBB4CABF-A213-E9ED-FC1C-48A6144CD059}"/>
              </a:ext>
            </a:extLst>
          </p:cNvPr>
          <p:cNvSpPr/>
          <p:nvPr/>
        </p:nvSpPr>
        <p:spPr>
          <a:xfrm>
            <a:off x="7233557" y="4586288"/>
            <a:ext cx="2514600" cy="1520598"/>
          </a:xfrm>
          <a:prstGeom prst="rect">
            <a:avLst/>
          </a:prstGeom>
          <a:noFill/>
          <a:ln w="41275"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1584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ágono 1">
            <a:extLst>
              <a:ext uri="{FF2B5EF4-FFF2-40B4-BE49-F238E27FC236}">
                <a16:creationId xmlns:a16="http://schemas.microsoft.com/office/drawing/2014/main" id="{B5472628-0897-8E9D-D8F5-FEDE3C7E5D1D}"/>
              </a:ext>
            </a:extLst>
          </p:cNvPr>
          <p:cNvSpPr/>
          <p:nvPr/>
        </p:nvSpPr>
        <p:spPr>
          <a:xfrm>
            <a:off x="5190535" y="2667758"/>
            <a:ext cx="1982212" cy="1603074"/>
          </a:xfrm>
          <a:prstGeom prst="hexagon">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4" name="Hexágono 13">
            <a:extLst>
              <a:ext uri="{FF2B5EF4-FFF2-40B4-BE49-F238E27FC236}">
                <a16:creationId xmlns:a16="http://schemas.microsoft.com/office/drawing/2014/main" id="{745139DD-3783-2CDF-3827-CAA4A831043B}"/>
              </a:ext>
            </a:extLst>
          </p:cNvPr>
          <p:cNvSpPr/>
          <p:nvPr/>
        </p:nvSpPr>
        <p:spPr>
          <a:xfrm>
            <a:off x="4772578" y="2385723"/>
            <a:ext cx="2788138" cy="2015487"/>
          </a:xfrm>
          <a:prstGeom prst="hex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n w="0"/>
                <a:solidFill>
                  <a:schemeClr val="tx2">
                    <a:lumMod val="50000"/>
                  </a:schemeClr>
                </a:solidFill>
              </a:rPr>
              <a:t>It’s about reducing </a:t>
            </a:r>
          </a:p>
          <a:p>
            <a:pPr algn="ctr"/>
            <a:r>
              <a:rPr lang="en-US" sz="2200" b="1" dirty="0">
                <a:ln w="0"/>
                <a:solidFill>
                  <a:schemeClr val="tx2">
                    <a:lumMod val="50000"/>
                  </a:schemeClr>
                </a:solidFill>
                <a:effectLst>
                  <a:outerShdw blurRad="50800" dist="38100" dir="2700000" algn="tl" rotWithShape="0">
                    <a:prstClr val="black">
                      <a:alpha val="40000"/>
                    </a:prstClr>
                  </a:outerShdw>
                </a:effectLst>
              </a:rPr>
              <a:t>Risk Surface</a:t>
            </a:r>
          </a:p>
        </p:txBody>
      </p:sp>
      <p:sp>
        <p:nvSpPr>
          <p:cNvPr id="3" name="Title 1">
            <a:extLst>
              <a:ext uri="{FF2B5EF4-FFF2-40B4-BE49-F238E27FC236}">
                <a16:creationId xmlns:a16="http://schemas.microsoft.com/office/drawing/2014/main" id="{2A76F59C-CD72-468A-493F-4A144E69C855}"/>
              </a:ext>
            </a:extLst>
          </p:cNvPr>
          <p:cNvSpPr txBox="1">
            <a:spLocks/>
          </p:cNvSpPr>
          <p:nvPr/>
        </p:nvSpPr>
        <p:spPr>
          <a:xfrm>
            <a:off x="180830" y="232405"/>
            <a:ext cx="9144000" cy="94628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0A1636"/>
                </a:solidFill>
                <a:latin typeface="+mn-lt"/>
              </a:rPr>
              <a:t>How to Reduce Risk?</a:t>
            </a:r>
          </a:p>
        </p:txBody>
      </p:sp>
      <p:cxnSp>
        <p:nvCxnSpPr>
          <p:cNvPr id="4" name="Conector Reto 3">
            <a:extLst>
              <a:ext uri="{FF2B5EF4-FFF2-40B4-BE49-F238E27FC236}">
                <a16:creationId xmlns:a16="http://schemas.microsoft.com/office/drawing/2014/main" id="{3749B01E-DBCB-AEEF-4CF7-234AEFA2794D}"/>
              </a:ext>
            </a:extLst>
          </p:cNvPr>
          <p:cNvCxnSpPr/>
          <p:nvPr/>
        </p:nvCxnSpPr>
        <p:spPr>
          <a:xfrm>
            <a:off x="268432" y="1039533"/>
            <a:ext cx="1860372"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sp>
        <p:nvSpPr>
          <p:cNvPr id="6" name="Hexágono 5">
            <a:extLst>
              <a:ext uri="{FF2B5EF4-FFF2-40B4-BE49-F238E27FC236}">
                <a16:creationId xmlns:a16="http://schemas.microsoft.com/office/drawing/2014/main" id="{AD84D563-9761-2A88-575A-3682C7D3D781}"/>
              </a:ext>
            </a:extLst>
          </p:cNvPr>
          <p:cNvSpPr/>
          <p:nvPr/>
        </p:nvSpPr>
        <p:spPr>
          <a:xfrm>
            <a:off x="1730887" y="2639072"/>
            <a:ext cx="1982212" cy="1603074"/>
          </a:xfrm>
          <a:prstGeom prst="hexagon">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Review need for (over) connectivity</a:t>
            </a:r>
          </a:p>
        </p:txBody>
      </p:sp>
      <p:sp>
        <p:nvSpPr>
          <p:cNvPr id="7" name="Hexágono 6">
            <a:extLst>
              <a:ext uri="{FF2B5EF4-FFF2-40B4-BE49-F238E27FC236}">
                <a16:creationId xmlns:a16="http://schemas.microsoft.com/office/drawing/2014/main" id="{EC0E10F8-6AB7-2CFD-EE3E-400A3E337AE0}"/>
              </a:ext>
            </a:extLst>
          </p:cNvPr>
          <p:cNvSpPr/>
          <p:nvPr/>
        </p:nvSpPr>
        <p:spPr>
          <a:xfrm>
            <a:off x="3455302" y="1766915"/>
            <a:ext cx="1982212" cy="1603074"/>
          </a:xfrm>
          <a:prstGeom prst="hexagon">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Reduce Obsolete Software</a:t>
            </a:r>
          </a:p>
        </p:txBody>
      </p:sp>
      <p:sp>
        <p:nvSpPr>
          <p:cNvPr id="8" name="Hexágono 7">
            <a:extLst>
              <a:ext uri="{FF2B5EF4-FFF2-40B4-BE49-F238E27FC236}">
                <a16:creationId xmlns:a16="http://schemas.microsoft.com/office/drawing/2014/main" id="{8FBDAF63-6D99-96BC-ED92-08CFF2F1812E}"/>
              </a:ext>
            </a:extLst>
          </p:cNvPr>
          <p:cNvSpPr/>
          <p:nvPr/>
        </p:nvSpPr>
        <p:spPr>
          <a:xfrm>
            <a:off x="5175807" y="4401210"/>
            <a:ext cx="1982212" cy="1603074"/>
          </a:xfrm>
          <a:prstGeom prst="hexagon">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Make your Network less Flat </a:t>
            </a:r>
          </a:p>
          <a:p>
            <a:pPr algn="ctr"/>
            <a:r>
              <a:rPr lang="en-US" sz="1400" dirty="0"/>
              <a:t>(Invest in Segmentation)</a:t>
            </a:r>
          </a:p>
        </p:txBody>
      </p:sp>
      <p:sp>
        <p:nvSpPr>
          <p:cNvPr id="9" name="Hexágono 8">
            <a:extLst>
              <a:ext uri="{FF2B5EF4-FFF2-40B4-BE49-F238E27FC236}">
                <a16:creationId xmlns:a16="http://schemas.microsoft.com/office/drawing/2014/main" id="{AB2EBD24-D511-7CBD-7D04-6976D6125190}"/>
              </a:ext>
            </a:extLst>
          </p:cNvPr>
          <p:cNvSpPr/>
          <p:nvPr/>
        </p:nvSpPr>
        <p:spPr>
          <a:xfrm>
            <a:off x="6904132" y="1766915"/>
            <a:ext cx="1982212" cy="1603074"/>
          </a:xfrm>
          <a:prstGeom prst="hexagon">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Improve your detection</a:t>
            </a:r>
          </a:p>
        </p:txBody>
      </p:sp>
      <p:sp>
        <p:nvSpPr>
          <p:cNvPr id="10" name="Hexágono 9">
            <a:extLst>
              <a:ext uri="{FF2B5EF4-FFF2-40B4-BE49-F238E27FC236}">
                <a16:creationId xmlns:a16="http://schemas.microsoft.com/office/drawing/2014/main" id="{CA67BA24-D0F6-029E-93FF-E448FEDE46C8}"/>
              </a:ext>
            </a:extLst>
          </p:cNvPr>
          <p:cNvSpPr/>
          <p:nvPr/>
        </p:nvSpPr>
        <p:spPr>
          <a:xfrm>
            <a:off x="6916489" y="3568600"/>
            <a:ext cx="1982212" cy="1603074"/>
          </a:xfrm>
          <a:prstGeom prst="hexagon">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Train your Response</a:t>
            </a:r>
          </a:p>
        </p:txBody>
      </p:sp>
      <p:sp>
        <p:nvSpPr>
          <p:cNvPr id="12" name="Hexágono 11">
            <a:extLst>
              <a:ext uri="{FF2B5EF4-FFF2-40B4-BE49-F238E27FC236}">
                <a16:creationId xmlns:a16="http://schemas.microsoft.com/office/drawing/2014/main" id="{46010A54-F33A-C478-6B71-E0B86760CA0F}"/>
              </a:ext>
            </a:extLst>
          </p:cNvPr>
          <p:cNvSpPr/>
          <p:nvPr/>
        </p:nvSpPr>
        <p:spPr>
          <a:xfrm>
            <a:off x="3434592" y="3568600"/>
            <a:ext cx="1982212" cy="1603074"/>
          </a:xfrm>
          <a:prstGeom prst="hexagon">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Reduce Privileged Entitlements</a:t>
            </a:r>
          </a:p>
        </p:txBody>
      </p:sp>
      <p:sp>
        <p:nvSpPr>
          <p:cNvPr id="13" name="Hexágono 12">
            <a:extLst>
              <a:ext uri="{FF2B5EF4-FFF2-40B4-BE49-F238E27FC236}">
                <a16:creationId xmlns:a16="http://schemas.microsoft.com/office/drawing/2014/main" id="{CBB1A26F-D20A-EB95-6E2D-5E51573FC533}"/>
              </a:ext>
            </a:extLst>
          </p:cNvPr>
          <p:cNvSpPr/>
          <p:nvPr/>
        </p:nvSpPr>
        <p:spPr>
          <a:xfrm>
            <a:off x="8621655" y="2639072"/>
            <a:ext cx="1982212" cy="1603074"/>
          </a:xfrm>
          <a:prstGeom prst="hexagon">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Are you sure your Recovery works?</a:t>
            </a:r>
          </a:p>
        </p:txBody>
      </p:sp>
      <p:sp>
        <p:nvSpPr>
          <p:cNvPr id="34" name="Hexágono 33">
            <a:extLst>
              <a:ext uri="{FF2B5EF4-FFF2-40B4-BE49-F238E27FC236}">
                <a16:creationId xmlns:a16="http://schemas.microsoft.com/office/drawing/2014/main" id="{C47CB32E-37D7-0480-E8B9-3D2ACFB65C4B}"/>
              </a:ext>
            </a:extLst>
          </p:cNvPr>
          <p:cNvSpPr/>
          <p:nvPr/>
        </p:nvSpPr>
        <p:spPr>
          <a:xfrm>
            <a:off x="5160009" y="878431"/>
            <a:ext cx="1982212" cy="1603074"/>
          </a:xfrm>
          <a:prstGeom prst="hexagon">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17" name="Gráfico 16" descr="Aviso estrutura de tópicos">
            <a:extLst>
              <a:ext uri="{FF2B5EF4-FFF2-40B4-BE49-F238E27FC236}">
                <a16:creationId xmlns:a16="http://schemas.microsoft.com/office/drawing/2014/main" id="{628C7728-E79B-A15C-2575-DA16C1CDD7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3507" y="1115535"/>
            <a:ext cx="878443" cy="878443"/>
          </a:xfrm>
          <a:prstGeom prst="rect">
            <a:avLst/>
          </a:prstGeom>
        </p:spPr>
      </p:pic>
    </p:spTree>
    <p:extLst>
      <p:ext uri="{BB962C8B-B14F-4D97-AF65-F5344CB8AC3E}">
        <p14:creationId xmlns:p14="http://schemas.microsoft.com/office/powerpoint/2010/main" val="128531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2420AB-20C7-30FD-ED9B-131C1E6B125A}"/>
              </a:ext>
            </a:extLst>
          </p:cNvPr>
          <p:cNvSpPr txBox="1">
            <a:spLocks/>
          </p:cNvSpPr>
          <p:nvPr/>
        </p:nvSpPr>
        <p:spPr>
          <a:xfrm>
            <a:off x="180830" y="232405"/>
            <a:ext cx="9144000" cy="94628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0A1636"/>
                </a:solidFill>
                <a:latin typeface="+mn-lt"/>
              </a:rPr>
              <a:t>When should I start?</a:t>
            </a:r>
          </a:p>
        </p:txBody>
      </p:sp>
      <p:cxnSp>
        <p:nvCxnSpPr>
          <p:cNvPr id="4" name="Conector Reto 3">
            <a:extLst>
              <a:ext uri="{FF2B5EF4-FFF2-40B4-BE49-F238E27FC236}">
                <a16:creationId xmlns:a16="http://schemas.microsoft.com/office/drawing/2014/main" id="{720B3679-9603-AB83-E5E3-687741963783}"/>
              </a:ext>
            </a:extLst>
          </p:cNvPr>
          <p:cNvCxnSpPr/>
          <p:nvPr/>
        </p:nvCxnSpPr>
        <p:spPr>
          <a:xfrm>
            <a:off x="268432" y="1039533"/>
            <a:ext cx="1860372"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sp>
        <p:nvSpPr>
          <p:cNvPr id="2" name="CaixaDeTexto 1">
            <a:extLst>
              <a:ext uri="{FF2B5EF4-FFF2-40B4-BE49-F238E27FC236}">
                <a16:creationId xmlns:a16="http://schemas.microsoft.com/office/drawing/2014/main" id="{D03D4478-7B2E-99B2-F9FD-40BA16F1561D}"/>
              </a:ext>
            </a:extLst>
          </p:cNvPr>
          <p:cNvSpPr txBox="1"/>
          <p:nvPr/>
        </p:nvSpPr>
        <p:spPr>
          <a:xfrm>
            <a:off x="2353949" y="1689167"/>
            <a:ext cx="6311152" cy="1019959"/>
          </a:xfrm>
          <a:prstGeom prst="rect">
            <a:avLst/>
          </a:prstGeom>
          <a:noFill/>
        </p:spPr>
        <p:txBody>
          <a:bodyPr wrap="square" rtlCol="0">
            <a:spAutoFit/>
          </a:bodyPr>
          <a:lstStyle/>
          <a:p>
            <a:r>
              <a:rPr lang="en-US" sz="2800" b="1" dirty="0">
                <a:solidFill>
                  <a:srgbClr val="0A1636"/>
                </a:solidFill>
              </a:rPr>
              <a:t>Now!</a:t>
            </a:r>
          </a:p>
          <a:p>
            <a:pPr>
              <a:lnSpc>
                <a:spcPct val="150000"/>
              </a:lnSpc>
            </a:pPr>
            <a:r>
              <a:rPr lang="en-US" sz="2400" dirty="0">
                <a:solidFill>
                  <a:schemeClr val="accent2">
                    <a:lumMod val="50000"/>
                  </a:schemeClr>
                </a:solidFill>
              </a:rPr>
              <a:t>Actually you cannot wait until Monday.</a:t>
            </a:r>
          </a:p>
        </p:txBody>
      </p:sp>
      <p:sp>
        <p:nvSpPr>
          <p:cNvPr id="5" name="CaixaDeTexto 4">
            <a:extLst>
              <a:ext uri="{FF2B5EF4-FFF2-40B4-BE49-F238E27FC236}">
                <a16:creationId xmlns:a16="http://schemas.microsoft.com/office/drawing/2014/main" id="{42780755-174A-F247-0227-0E8E7918B94E}"/>
              </a:ext>
            </a:extLst>
          </p:cNvPr>
          <p:cNvSpPr txBox="1"/>
          <p:nvPr/>
        </p:nvSpPr>
        <p:spPr>
          <a:xfrm>
            <a:off x="3783101" y="3381529"/>
            <a:ext cx="7083654" cy="2127955"/>
          </a:xfrm>
          <a:prstGeom prst="rect">
            <a:avLst/>
          </a:prstGeom>
          <a:noFill/>
        </p:spPr>
        <p:txBody>
          <a:bodyPr wrap="square" rtlCol="0">
            <a:spAutoFit/>
          </a:bodyPr>
          <a:lstStyle/>
          <a:p>
            <a:r>
              <a:rPr lang="en-US" sz="2800" b="1" dirty="0">
                <a:solidFill>
                  <a:srgbClr val="0A1636"/>
                </a:solidFill>
              </a:rPr>
              <a:t>Before your Bad Cyber Day comes...</a:t>
            </a:r>
          </a:p>
          <a:p>
            <a:pPr>
              <a:lnSpc>
                <a:spcPct val="150000"/>
              </a:lnSpc>
            </a:pPr>
            <a:r>
              <a:rPr lang="en-US" sz="2400" dirty="0">
                <a:solidFill>
                  <a:schemeClr val="accent2">
                    <a:lumMod val="50000"/>
                  </a:schemeClr>
                </a:solidFill>
              </a:rPr>
              <a:t>Trust me, it will come, or</a:t>
            </a:r>
          </a:p>
          <a:p>
            <a:pPr>
              <a:lnSpc>
                <a:spcPct val="150000"/>
              </a:lnSpc>
            </a:pPr>
            <a:r>
              <a:rPr lang="en-US" sz="2400" dirty="0">
                <a:solidFill>
                  <a:schemeClr val="accent2">
                    <a:lumMod val="50000"/>
                  </a:schemeClr>
                </a:solidFill>
              </a:rPr>
              <a:t>It will come again, or</a:t>
            </a:r>
          </a:p>
          <a:p>
            <a:pPr>
              <a:lnSpc>
                <a:spcPct val="150000"/>
              </a:lnSpc>
            </a:pPr>
            <a:r>
              <a:rPr lang="en-US" sz="2400" dirty="0">
                <a:solidFill>
                  <a:schemeClr val="accent2">
                    <a:lumMod val="50000"/>
                  </a:schemeClr>
                </a:solidFill>
              </a:rPr>
              <a:t>Maybe it has come and, you haven’t noticed yet</a:t>
            </a:r>
          </a:p>
        </p:txBody>
      </p:sp>
      <p:pic>
        <p:nvPicPr>
          <p:cNvPr id="7" name="Gráfico 6" descr="Relógio estrutura de tópicos">
            <a:extLst>
              <a:ext uri="{FF2B5EF4-FFF2-40B4-BE49-F238E27FC236}">
                <a16:creationId xmlns:a16="http://schemas.microsoft.com/office/drawing/2014/main" id="{1A16F9C4-E262-D32E-1A4D-E9AF910BFC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4043" y="1513346"/>
            <a:ext cx="1371600" cy="1371600"/>
          </a:xfrm>
          <a:prstGeom prst="rect">
            <a:avLst/>
          </a:prstGeom>
          <a:effectLst>
            <a:outerShdw blurRad="50800" dist="38100" dir="2700000" algn="tl" rotWithShape="0">
              <a:prstClr val="black">
                <a:alpha val="40000"/>
              </a:prstClr>
            </a:outerShdw>
          </a:effectLst>
        </p:spPr>
      </p:pic>
      <p:pic>
        <p:nvPicPr>
          <p:cNvPr id="11" name="Gráfico 10" descr="Calendário diário estrutura de tópicos">
            <a:extLst>
              <a:ext uri="{FF2B5EF4-FFF2-40B4-BE49-F238E27FC236}">
                <a16:creationId xmlns:a16="http://schemas.microsoft.com/office/drawing/2014/main" id="{4E33318E-1B73-2953-531D-23EFEEBEE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11501" y="3429000"/>
            <a:ext cx="1371600" cy="13716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8924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96722CC-2683-0118-9510-FAFD3A10E5B6}"/>
              </a:ext>
            </a:extLst>
          </p:cNvPr>
          <p:cNvSpPr txBox="1">
            <a:spLocks/>
          </p:cNvSpPr>
          <p:nvPr/>
        </p:nvSpPr>
        <p:spPr>
          <a:xfrm>
            <a:off x="180830" y="232405"/>
            <a:ext cx="9144000" cy="94628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0A1636"/>
                </a:solidFill>
                <a:latin typeface="+mn-lt"/>
              </a:rPr>
              <a:t>Who is responsible for Cyber?</a:t>
            </a:r>
          </a:p>
        </p:txBody>
      </p:sp>
      <p:cxnSp>
        <p:nvCxnSpPr>
          <p:cNvPr id="4" name="Conector Reto 3">
            <a:extLst>
              <a:ext uri="{FF2B5EF4-FFF2-40B4-BE49-F238E27FC236}">
                <a16:creationId xmlns:a16="http://schemas.microsoft.com/office/drawing/2014/main" id="{7EB47F82-1F89-3EE1-D826-4E273AD34FA5}"/>
              </a:ext>
            </a:extLst>
          </p:cNvPr>
          <p:cNvCxnSpPr>
            <a:cxnSpLocks/>
          </p:cNvCxnSpPr>
          <p:nvPr/>
        </p:nvCxnSpPr>
        <p:spPr>
          <a:xfrm>
            <a:off x="268432" y="1039533"/>
            <a:ext cx="3722480" cy="0"/>
          </a:xfrm>
          <a:prstGeom prst="line">
            <a:avLst/>
          </a:prstGeom>
          <a:ln w="31750">
            <a:solidFill>
              <a:srgbClr val="0A1636"/>
            </a:solidFill>
          </a:ln>
        </p:spPr>
        <p:style>
          <a:lnRef idx="3">
            <a:schemeClr val="dk1"/>
          </a:lnRef>
          <a:fillRef idx="0">
            <a:schemeClr val="dk1"/>
          </a:fillRef>
          <a:effectRef idx="2">
            <a:schemeClr val="dk1"/>
          </a:effectRef>
          <a:fontRef idx="minor">
            <a:schemeClr val="tx1"/>
          </a:fontRef>
        </p:style>
      </p:cxnSp>
      <p:sp>
        <p:nvSpPr>
          <p:cNvPr id="6" name="Retângulo Arredondado em um Canto Diagonal 5">
            <a:extLst>
              <a:ext uri="{FF2B5EF4-FFF2-40B4-BE49-F238E27FC236}">
                <a16:creationId xmlns:a16="http://schemas.microsoft.com/office/drawing/2014/main" id="{10836BAD-A1D8-7427-A2D4-055E81270CFA}"/>
              </a:ext>
            </a:extLst>
          </p:cNvPr>
          <p:cNvSpPr/>
          <p:nvPr/>
        </p:nvSpPr>
        <p:spPr>
          <a:xfrm>
            <a:off x="1545336" y="1531782"/>
            <a:ext cx="8160494" cy="650586"/>
          </a:xfrm>
          <a:prstGeom prst="round2DiagRect">
            <a:avLst/>
          </a:prstGeom>
          <a:solidFill>
            <a:srgbClr val="0A16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44000" rtlCol="0" anchor="ctr"/>
          <a:lstStyle/>
          <a:p>
            <a:r>
              <a:rPr lang="en-US" sz="1800" dirty="0"/>
              <a:t>Cybersecurity should not be seen as IT responsibility</a:t>
            </a:r>
          </a:p>
        </p:txBody>
      </p:sp>
      <p:sp>
        <p:nvSpPr>
          <p:cNvPr id="10" name="Retângulo Arredondado em um Canto Diagonal 9">
            <a:extLst>
              <a:ext uri="{FF2B5EF4-FFF2-40B4-BE49-F238E27FC236}">
                <a16:creationId xmlns:a16="http://schemas.microsoft.com/office/drawing/2014/main" id="{59FFF07E-BA8D-34BC-D351-EB4828947F2D}"/>
              </a:ext>
            </a:extLst>
          </p:cNvPr>
          <p:cNvSpPr/>
          <p:nvPr/>
        </p:nvSpPr>
        <p:spPr>
          <a:xfrm>
            <a:off x="2624328" y="2383017"/>
            <a:ext cx="8160494" cy="650586"/>
          </a:xfrm>
          <a:prstGeom prst="round2DiagRect">
            <a:avLst/>
          </a:prstGeom>
          <a:solidFill>
            <a:srgbClr val="0A16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44000" rtlCol="0" anchor="ctr"/>
          <a:lstStyle/>
          <a:p>
            <a:r>
              <a:rPr lang="en-US" sz="1800" dirty="0"/>
              <a:t>Must be at C-Level</a:t>
            </a:r>
          </a:p>
          <a:p>
            <a:pPr marL="742950" lvl="1" indent="-285750">
              <a:buFont typeface="Zapf Dingbats"/>
              <a:buChar char="➢"/>
            </a:pPr>
            <a:r>
              <a:rPr lang="en-US" dirty="0"/>
              <a:t>The “C” in CISO must be for real</a:t>
            </a:r>
          </a:p>
        </p:txBody>
      </p:sp>
      <p:sp>
        <p:nvSpPr>
          <p:cNvPr id="11" name="Retângulo Arredondado em um Canto Diagonal 10">
            <a:extLst>
              <a:ext uri="{FF2B5EF4-FFF2-40B4-BE49-F238E27FC236}">
                <a16:creationId xmlns:a16="http://schemas.microsoft.com/office/drawing/2014/main" id="{FB85C5BB-541F-1D6A-800F-F1C973B89680}"/>
              </a:ext>
            </a:extLst>
          </p:cNvPr>
          <p:cNvSpPr/>
          <p:nvPr/>
        </p:nvSpPr>
        <p:spPr>
          <a:xfrm>
            <a:off x="1545336" y="3263565"/>
            <a:ext cx="8160494" cy="650586"/>
          </a:xfrm>
          <a:prstGeom prst="round2DiagRect">
            <a:avLst/>
          </a:prstGeom>
          <a:solidFill>
            <a:srgbClr val="0A16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44000" rtlCol="0" anchor="ctr"/>
          <a:lstStyle/>
          <a:p>
            <a:r>
              <a:rPr lang="en-US" sz="1800" dirty="0"/>
              <a:t>CEO ultimate accountable</a:t>
            </a:r>
          </a:p>
        </p:txBody>
      </p:sp>
      <p:sp>
        <p:nvSpPr>
          <p:cNvPr id="12" name="Retângulo Arredondado em um Canto Diagonal 11">
            <a:extLst>
              <a:ext uri="{FF2B5EF4-FFF2-40B4-BE49-F238E27FC236}">
                <a16:creationId xmlns:a16="http://schemas.microsoft.com/office/drawing/2014/main" id="{E5B9CEEE-4B97-6097-D190-B1F41210C161}"/>
              </a:ext>
            </a:extLst>
          </p:cNvPr>
          <p:cNvSpPr/>
          <p:nvPr/>
        </p:nvSpPr>
        <p:spPr>
          <a:xfrm>
            <a:off x="2624328" y="4114800"/>
            <a:ext cx="8160494" cy="650586"/>
          </a:xfrm>
          <a:prstGeom prst="round2DiagRect">
            <a:avLst/>
          </a:prstGeom>
          <a:solidFill>
            <a:srgbClr val="0A16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44000" rtlCol="0" anchor="ctr"/>
          <a:lstStyle/>
          <a:p>
            <a:r>
              <a:rPr lang="en-US" sz="1800" dirty="0"/>
              <a:t>Regulators expecting effective Board oversight / expertise</a:t>
            </a:r>
          </a:p>
        </p:txBody>
      </p:sp>
      <p:sp>
        <p:nvSpPr>
          <p:cNvPr id="13" name="Retângulo Arredondado em um Canto Diagonal 12">
            <a:extLst>
              <a:ext uri="{FF2B5EF4-FFF2-40B4-BE49-F238E27FC236}">
                <a16:creationId xmlns:a16="http://schemas.microsoft.com/office/drawing/2014/main" id="{A6CE09B0-2EBE-D23E-B8C6-2DD35FCD468B}"/>
              </a:ext>
            </a:extLst>
          </p:cNvPr>
          <p:cNvSpPr/>
          <p:nvPr/>
        </p:nvSpPr>
        <p:spPr>
          <a:xfrm>
            <a:off x="1545336" y="5000925"/>
            <a:ext cx="8160494" cy="650586"/>
          </a:xfrm>
          <a:prstGeom prst="round2DiagRect">
            <a:avLst/>
          </a:prstGeom>
          <a:solidFill>
            <a:srgbClr val="0A16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44000" rtlCol="0" anchor="ctr"/>
          <a:lstStyle/>
          <a:p>
            <a:r>
              <a:rPr lang="en-US" sz="1800" dirty="0"/>
              <a:t>SEC may require public companies to appoint a Board member for cyber</a:t>
            </a:r>
          </a:p>
        </p:txBody>
      </p:sp>
      <p:sp>
        <p:nvSpPr>
          <p:cNvPr id="19" name="Losango 18">
            <a:extLst>
              <a:ext uri="{FF2B5EF4-FFF2-40B4-BE49-F238E27FC236}">
                <a16:creationId xmlns:a16="http://schemas.microsoft.com/office/drawing/2014/main" id="{3A7D47C6-A23A-7A0F-3646-9CCB99174BCA}"/>
              </a:ext>
            </a:extLst>
          </p:cNvPr>
          <p:cNvSpPr/>
          <p:nvPr/>
        </p:nvSpPr>
        <p:spPr>
          <a:xfrm>
            <a:off x="1088344" y="1408647"/>
            <a:ext cx="1176320" cy="861648"/>
          </a:xfrm>
          <a:prstGeom prst="diamond">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osango 19">
            <a:extLst>
              <a:ext uri="{FF2B5EF4-FFF2-40B4-BE49-F238E27FC236}">
                <a16:creationId xmlns:a16="http://schemas.microsoft.com/office/drawing/2014/main" id="{5E72D96B-D06F-F1C5-B4E5-04218E47F90A}"/>
              </a:ext>
            </a:extLst>
          </p:cNvPr>
          <p:cNvSpPr/>
          <p:nvPr/>
        </p:nvSpPr>
        <p:spPr>
          <a:xfrm>
            <a:off x="2136648" y="2310478"/>
            <a:ext cx="1176320" cy="861648"/>
          </a:xfrm>
          <a:prstGeom prst="diamond">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osango 20">
            <a:extLst>
              <a:ext uri="{FF2B5EF4-FFF2-40B4-BE49-F238E27FC236}">
                <a16:creationId xmlns:a16="http://schemas.microsoft.com/office/drawing/2014/main" id="{ADC0989C-B38C-FA30-1223-B220190FB12D}"/>
              </a:ext>
            </a:extLst>
          </p:cNvPr>
          <p:cNvSpPr/>
          <p:nvPr/>
        </p:nvSpPr>
        <p:spPr>
          <a:xfrm>
            <a:off x="1088344" y="3172126"/>
            <a:ext cx="1176320" cy="861648"/>
          </a:xfrm>
          <a:prstGeom prst="diamond">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osango 21">
            <a:extLst>
              <a:ext uri="{FF2B5EF4-FFF2-40B4-BE49-F238E27FC236}">
                <a16:creationId xmlns:a16="http://schemas.microsoft.com/office/drawing/2014/main" id="{1D22814E-2E2D-D925-5403-61A855588882}"/>
              </a:ext>
            </a:extLst>
          </p:cNvPr>
          <p:cNvSpPr/>
          <p:nvPr/>
        </p:nvSpPr>
        <p:spPr>
          <a:xfrm>
            <a:off x="2136648" y="4037330"/>
            <a:ext cx="1176320" cy="861648"/>
          </a:xfrm>
          <a:prstGeom prst="diamond">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osango 22">
            <a:extLst>
              <a:ext uri="{FF2B5EF4-FFF2-40B4-BE49-F238E27FC236}">
                <a16:creationId xmlns:a16="http://schemas.microsoft.com/office/drawing/2014/main" id="{78572594-36D3-0CBA-F4A8-F9A6F4ED5BF4}"/>
              </a:ext>
            </a:extLst>
          </p:cNvPr>
          <p:cNvSpPr/>
          <p:nvPr/>
        </p:nvSpPr>
        <p:spPr>
          <a:xfrm>
            <a:off x="1088344" y="4907421"/>
            <a:ext cx="1176320" cy="861648"/>
          </a:xfrm>
          <a:prstGeom prst="diamond">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áfico 24" descr="Escudo com marca de verificação estrutura de tópicos">
            <a:extLst>
              <a:ext uri="{FF2B5EF4-FFF2-40B4-BE49-F238E27FC236}">
                <a16:creationId xmlns:a16="http://schemas.microsoft.com/office/drawing/2014/main" id="{732A273D-98E8-6045-7EF7-0470621761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93040" y="1530899"/>
            <a:ext cx="594360" cy="594360"/>
          </a:xfrm>
          <a:prstGeom prst="rect">
            <a:avLst/>
          </a:prstGeom>
        </p:spPr>
      </p:pic>
      <p:pic>
        <p:nvPicPr>
          <p:cNvPr id="27" name="Gráfico 26" descr="Gestão estrutura de tópicos">
            <a:extLst>
              <a:ext uri="{FF2B5EF4-FFF2-40B4-BE49-F238E27FC236}">
                <a16:creationId xmlns:a16="http://schemas.microsoft.com/office/drawing/2014/main" id="{685B1A6D-98E3-B2AD-74D5-76A8CE9D4B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93040" y="3242321"/>
            <a:ext cx="594360" cy="594360"/>
          </a:xfrm>
          <a:prstGeom prst="rect">
            <a:avLst/>
          </a:prstGeom>
        </p:spPr>
      </p:pic>
      <p:pic>
        <p:nvPicPr>
          <p:cNvPr id="29" name="Gráfico 28" descr="Reunião estrutura de tópicos">
            <a:extLst>
              <a:ext uri="{FF2B5EF4-FFF2-40B4-BE49-F238E27FC236}">
                <a16:creationId xmlns:a16="http://schemas.microsoft.com/office/drawing/2014/main" id="{89D9075F-5475-CCB8-AD65-B6D29777EA5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427628" y="4142913"/>
            <a:ext cx="594360" cy="594360"/>
          </a:xfrm>
          <a:prstGeom prst="rect">
            <a:avLst/>
          </a:prstGeom>
        </p:spPr>
      </p:pic>
      <p:pic>
        <p:nvPicPr>
          <p:cNvPr id="31" name="Gráfico 30" descr="Conselho administrativo estrutura de tópicos">
            <a:extLst>
              <a:ext uri="{FF2B5EF4-FFF2-40B4-BE49-F238E27FC236}">
                <a16:creationId xmlns:a16="http://schemas.microsoft.com/office/drawing/2014/main" id="{0171196E-7196-6A3C-5DD8-916183B3D9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93040" y="4999331"/>
            <a:ext cx="594360" cy="594360"/>
          </a:xfrm>
          <a:prstGeom prst="rect">
            <a:avLst/>
          </a:prstGeom>
        </p:spPr>
      </p:pic>
      <p:pic>
        <p:nvPicPr>
          <p:cNvPr id="35" name="Gráfico 34" descr="Gráfico de decisão estrutura de tópicos">
            <a:extLst>
              <a:ext uri="{FF2B5EF4-FFF2-40B4-BE49-F238E27FC236}">
                <a16:creationId xmlns:a16="http://schemas.microsoft.com/office/drawing/2014/main" id="{3A82C1B9-5DAA-E6BF-566D-827DF0A3AD9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427628" y="2409768"/>
            <a:ext cx="594360" cy="594360"/>
          </a:xfrm>
          <a:prstGeom prst="rect">
            <a:avLst/>
          </a:prstGeom>
        </p:spPr>
      </p:pic>
    </p:spTree>
    <p:extLst>
      <p:ext uri="{BB962C8B-B14F-4D97-AF65-F5344CB8AC3E}">
        <p14:creationId xmlns:p14="http://schemas.microsoft.com/office/powerpoint/2010/main" val="36209768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1146</TotalTime>
  <Words>868</Words>
  <Application>Microsoft Office PowerPoint</Application>
  <PresentationFormat>Panorámica</PresentationFormat>
  <Paragraphs>104</Paragraphs>
  <Slides>10</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Broadway</vt:lpstr>
      <vt:lpstr>Calibri</vt:lpstr>
      <vt:lpstr>Calibri Light</vt:lpstr>
      <vt:lpstr>Zapf Dingbats</vt:lpstr>
      <vt:lpstr>Tema de Office</vt:lpstr>
      <vt:lpstr>Presentación de PowerPoint</vt:lpstr>
      <vt:lpstr>Why Discuss Cyber?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 Gracias! Obrigado!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Danilo Ramírez Peña</dc:creator>
  <cp:lastModifiedBy>Danilo</cp:lastModifiedBy>
  <cp:revision>39</cp:revision>
  <dcterms:created xsi:type="dcterms:W3CDTF">2022-08-09T20:07:57Z</dcterms:created>
  <dcterms:modified xsi:type="dcterms:W3CDTF">2023-08-21T18:08:56Z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181445-6ec4-4473-9810-00785f082df0_Enabled">
    <vt:lpwstr>true</vt:lpwstr>
  </property>
  <property fmtid="{D5CDD505-2E9C-101B-9397-08002B2CF9AE}" pid="3" name="MSIP_Label_dd181445-6ec4-4473-9810-00785f082df0_SetDate">
    <vt:lpwstr>2022-08-09T21:04:11Z</vt:lpwstr>
  </property>
  <property fmtid="{D5CDD505-2E9C-101B-9397-08002B2CF9AE}" pid="4" name="MSIP_Label_dd181445-6ec4-4473-9810-00785f082df0_Method">
    <vt:lpwstr>Privileged</vt:lpwstr>
  </property>
  <property fmtid="{D5CDD505-2E9C-101B-9397-08002B2CF9AE}" pid="5" name="MSIP_Label_dd181445-6ec4-4473-9810-00785f082df0_Name">
    <vt:lpwstr>Internal</vt:lpwstr>
  </property>
  <property fmtid="{D5CDD505-2E9C-101B-9397-08002B2CF9AE}" pid="6" name="MSIP_Label_dd181445-6ec4-4473-9810-00785f082df0_SiteId">
    <vt:lpwstr>1771ae17-e764-4e0f-a476-d4184d79a5d9</vt:lpwstr>
  </property>
  <property fmtid="{D5CDD505-2E9C-101B-9397-08002B2CF9AE}" pid="7" name="MSIP_Label_dd181445-6ec4-4473-9810-00785f082df0_ActionId">
    <vt:lpwstr>00a3d9da-239a-4b07-9078-2c0cc9fd0907</vt:lpwstr>
  </property>
  <property fmtid="{D5CDD505-2E9C-101B-9397-08002B2CF9AE}" pid="8" name="MSIP_Label_dd181445-6ec4-4473-9810-00785f082df0_ContentBits">
    <vt:lpwstr>0</vt:lpwstr>
  </property>
  <property fmtid="{D5CDD505-2E9C-101B-9397-08002B2CF9AE}" pid="9" name="MSIP_Label_e0f90fca-59d9-4aac-bcc2-47e1f4ce48b8_Enabled">
    <vt:lpwstr>true</vt:lpwstr>
  </property>
  <property fmtid="{D5CDD505-2E9C-101B-9397-08002B2CF9AE}" pid="10" name="MSIP_Label_e0f90fca-59d9-4aac-bcc2-47e1f4ce48b8_SetDate">
    <vt:lpwstr>2023-08-21T12:36:11Z</vt:lpwstr>
  </property>
  <property fmtid="{D5CDD505-2E9C-101B-9397-08002B2CF9AE}" pid="11" name="MSIP_Label_e0f90fca-59d9-4aac-bcc2-47e1f4ce48b8_Method">
    <vt:lpwstr>Standard</vt:lpwstr>
  </property>
  <property fmtid="{D5CDD505-2E9C-101B-9397-08002B2CF9AE}" pid="12" name="MSIP_Label_e0f90fca-59d9-4aac-bcc2-47e1f4ce48b8_Name">
    <vt:lpwstr>US Confidential</vt:lpwstr>
  </property>
  <property fmtid="{D5CDD505-2E9C-101B-9397-08002B2CF9AE}" pid="13" name="MSIP_Label_e0f90fca-59d9-4aac-bcc2-47e1f4ce48b8_SiteId">
    <vt:lpwstr>35595a02-4d6d-44ac-99e1-f9ab4cd872db</vt:lpwstr>
  </property>
  <property fmtid="{D5CDD505-2E9C-101B-9397-08002B2CF9AE}" pid="14" name="MSIP_Label_e0f90fca-59d9-4aac-bcc2-47e1f4ce48b8_ActionId">
    <vt:lpwstr>2cb6a65d-1d76-47fd-aad4-2a5dc95b0d44</vt:lpwstr>
  </property>
  <property fmtid="{D5CDD505-2E9C-101B-9397-08002B2CF9AE}" pid="15" name="MSIP_Label_e0f90fca-59d9-4aac-bcc2-47e1f4ce48b8_ContentBits">
    <vt:lpwstr>1</vt:lpwstr>
  </property>
  <property fmtid="{D5CDD505-2E9C-101B-9397-08002B2CF9AE}" pid="16" name="ClassificationContentMarkingHeaderLocations">
    <vt:lpwstr>Tema de Office:8</vt:lpwstr>
  </property>
  <property fmtid="{D5CDD505-2E9C-101B-9397-08002B2CF9AE}" pid="17" name="ClassificationContentMarkingHeaderText">
    <vt:lpwstr>Confidential</vt:lpwstr>
  </property>
</Properties>
</file>