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322" r:id="rId3"/>
    <p:sldId id="323" r:id="rId4"/>
    <p:sldId id="324" r:id="rId5"/>
    <p:sldId id="328" r:id="rId6"/>
    <p:sldId id="325" r:id="rId7"/>
    <p:sldId id="339" r:id="rId8"/>
    <p:sldId id="326" r:id="rId9"/>
    <p:sldId id="329" r:id="rId10"/>
    <p:sldId id="330" r:id="rId11"/>
    <p:sldId id="340" r:id="rId12"/>
    <p:sldId id="331" r:id="rId13"/>
    <p:sldId id="333" r:id="rId14"/>
    <p:sldId id="334" r:id="rId15"/>
    <p:sldId id="335" r:id="rId16"/>
    <p:sldId id="336" r:id="rId17"/>
    <p:sldId id="341" r:id="rId18"/>
    <p:sldId id="332" r:id="rId19"/>
    <p:sldId id="337" r:id="rId20"/>
    <p:sldId id="338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51" r:id="rId29"/>
    <p:sldId id="352" r:id="rId30"/>
    <p:sldId id="355" r:id="rId31"/>
    <p:sldId id="354" r:id="rId32"/>
    <p:sldId id="353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BB49E-30C1-479D-9B10-5E8512998F6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3EA28-9A46-4835-ACAF-5925E5640CC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3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ES" dirty="0" smtClean="0"/>
              <a:t>CONGRESO NACIONAL DE SEGURIDAD</a:t>
            </a:r>
            <a:endParaRPr lang="es-E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CF1E442-C42B-4BB0-B689-DAC2C26B5482}" type="slidenum">
              <a:rPr lang="es-ES" smtClean="0"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70138A-CD58-4B4B-81A1-A543DB947419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CONGRESO NACIONAL DE SEGURIDAD</a:t>
            </a:r>
            <a:endParaRPr lang="es-E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2473"/>
            <a:ext cx="2670048" cy="10955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6781800" cy="990600"/>
          </a:xfrm>
        </p:spPr>
        <p:txBody>
          <a:bodyPr>
            <a:noAutofit/>
          </a:bodyPr>
          <a:lstStyle/>
          <a:p>
            <a:r>
              <a:rPr lang="es-ES" sz="2400" dirty="0"/>
              <a:t>El Impacto de las Nuevas Amenazas en la Seguridad </a:t>
            </a:r>
            <a:r>
              <a:rPr lang="es-ES" sz="2400" dirty="0" smtClean="0"/>
              <a:t>Física</a:t>
            </a:r>
            <a:endParaRPr lang="es-E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Leon Chlimper - </a:t>
            </a:r>
            <a:r>
              <a:rPr lang="es-ES" dirty="0" err="1" smtClean="0"/>
              <a:t>Managing</a:t>
            </a:r>
            <a:r>
              <a:rPr lang="es-ES" dirty="0" smtClean="0"/>
              <a:t> </a:t>
            </a:r>
            <a:r>
              <a:rPr lang="es-ES" dirty="0" err="1" smtClean="0"/>
              <a:t>Partner</a:t>
            </a:r>
            <a:endParaRPr lang="es-ES" dirty="0" smtClean="0"/>
          </a:p>
          <a:p>
            <a:r>
              <a:rPr lang="es-ES" dirty="0" smtClean="0"/>
              <a:t>SECURITY MARKETING INTERNATIONAL</a:t>
            </a:r>
          </a:p>
          <a:p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858199"/>
            <a:ext cx="5337048" cy="218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Convergencia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Esto conlleva a una disminución de costos de los sistemas de seguridad física</a:t>
            </a:r>
          </a:p>
          <a:p>
            <a:pPr lvl="1"/>
            <a:r>
              <a:rPr lang="es-ES" sz="2900" dirty="0" smtClean="0"/>
              <a:t>Uso de recursos existentes</a:t>
            </a:r>
          </a:p>
          <a:p>
            <a:r>
              <a:rPr lang="es-ES" sz="3200" dirty="0" smtClean="0"/>
              <a:t>Esto incrementa el nivel de eficiencia y eficacia del sistema de seguridad física </a:t>
            </a:r>
          </a:p>
          <a:p>
            <a:pPr lvl="1"/>
            <a:r>
              <a:rPr lang="es-ES" sz="2900" dirty="0" smtClean="0"/>
              <a:t>Uso de analíticas </a:t>
            </a:r>
          </a:p>
          <a:p>
            <a:pPr lvl="1"/>
            <a:r>
              <a:rPr lang="es-ES" sz="2900" dirty="0" smtClean="0"/>
              <a:t>Uso de biometría</a:t>
            </a:r>
          </a:p>
          <a:p>
            <a:r>
              <a:rPr lang="es-ES" sz="3200" dirty="0" smtClean="0"/>
              <a:t>Crea infraestructuras para otras integraciones y usos a futuro.</a:t>
            </a:r>
          </a:p>
          <a:p>
            <a:endParaRPr lang="es-ES" sz="3200" dirty="0" smtClean="0"/>
          </a:p>
          <a:p>
            <a:pPr lvl="1"/>
            <a:endParaRPr lang="es-ES" sz="2900" dirty="0"/>
          </a:p>
          <a:p>
            <a:pPr lvl="2"/>
            <a:endParaRPr lang="es-ES" sz="2600" dirty="0" smtClean="0"/>
          </a:p>
          <a:p>
            <a:pPr lvl="2"/>
            <a:endParaRPr lang="es-ES" sz="2600" dirty="0" smtClean="0"/>
          </a:p>
          <a:p>
            <a:pPr lvl="3"/>
            <a:endParaRPr lang="es-ES" sz="2400" dirty="0" smtClean="0"/>
          </a:p>
          <a:p>
            <a:pPr lvl="3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2509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PCI</a:t>
            </a:r>
            <a:br>
              <a:rPr lang="en-US" dirty="0" smtClean="0"/>
            </a:br>
            <a:r>
              <a:rPr lang="en-US" dirty="0" smtClean="0"/>
              <a:t>DSS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Payment Card Industry</a:t>
            </a:r>
          </a:p>
          <a:p>
            <a:r>
              <a:rPr lang="en-US" dirty="0"/>
              <a:t>	</a:t>
            </a:r>
            <a:r>
              <a:rPr lang="en-US" dirty="0" smtClean="0"/>
              <a:t>Data Security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PCI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630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200" dirty="0" smtClean="0"/>
              <a:t>“</a:t>
            </a:r>
            <a:r>
              <a:rPr lang="es-ES" sz="3200" dirty="0" err="1" smtClean="0"/>
              <a:t>Payment</a:t>
            </a:r>
            <a:r>
              <a:rPr lang="es-ES" sz="3200" dirty="0" smtClean="0"/>
              <a:t> </a:t>
            </a:r>
            <a:r>
              <a:rPr lang="es-ES" sz="3200" dirty="0" err="1" smtClean="0"/>
              <a:t>Card</a:t>
            </a:r>
            <a:r>
              <a:rPr lang="es-ES" sz="3200" dirty="0" smtClean="0"/>
              <a:t> </a:t>
            </a:r>
            <a:r>
              <a:rPr lang="es-ES" sz="3200" dirty="0" err="1" smtClean="0"/>
              <a:t>Industry</a:t>
            </a:r>
            <a:r>
              <a:rPr lang="es-ES" sz="3200" dirty="0" smtClean="0"/>
              <a:t> (PCI) Data Security Standard”</a:t>
            </a:r>
          </a:p>
          <a:p>
            <a:r>
              <a:rPr lang="es-ES" sz="3200" dirty="0"/>
              <a:t>La normativa a sido </a:t>
            </a:r>
            <a:r>
              <a:rPr lang="es-ES" sz="3200" dirty="0" smtClean="0"/>
              <a:t>diseñada </a:t>
            </a:r>
            <a:r>
              <a:rPr lang="es-ES" sz="3200" dirty="0"/>
              <a:t>a fin de proveer reglas para el manejo y </a:t>
            </a:r>
            <a:r>
              <a:rPr lang="es-ES" sz="3200" dirty="0" smtClean="0"/>
              <a:t>administración </a:t>
            </a:r>
            <a:r>
              <a:rPr lang="es-ES" sz="3200" dirty="0"/>
              <a:t>de </a:t>
            </a:r>
            <a:r>
              <a:rPr lang="es-ES" sz="3200" dirty="0" smtClean="0"/>
              <a:t>información sensitiva</a:t>
            </a:r>
          </a:p>
          <a:p>
            <a:pPr lvl="1"/>
            <a:r>
              <a:rPr lang="es-ES" sz="2900" dirty="0" smtClean="0"/>
              <a:t>Información del consumidor</a:t>
            </a:r>
          </a:p>
          <a:p>
            <a:r>
              <a:rPr lang="es-ES" sz="3200" dirty="0" smtClean="0"/>
              <a:t>Incluye</a:t>
            </a:r>
          </a:p>
          <a:p>
            <a:pPr lvl="1"/>
            <a:r>
              <a:rPr lang="es-ES" sz="2900" dirty="0" smtClean="0"/>
              <a:t>Prevención, Detección y Reacción a incidentes</a:t>
            </a:r>
          </a:p>
          <a:p>
            <a:r>
              <a:rPr lang="es-ES" sz="3200" dirty="0" smtClean="0"/>
              <a:t>La normativa consta de 12 requisitos</a:t>
            </a:r>
          </a:p>
          <a:p>
            <a:pPr lvl="1"/>
            <a:r>
              <a:rPr lang="es-ES" sz="2900" dirty="0" smtClean="0"/>
              <a:t>El noveno es relacionado a la seguridad física</a:t>
            </a:r>
          </a:p>
          <a:p>
            <a:r>
              <a:rPr lang="es-ES" sz="3200" dirty="0" smtClean="0"/>
              <a:t>Debiésemos seguir los parámetros aun cuando no manejemos información crediticia</a:t>
            </a:r>
          </a:p>
          <a:p>
            <a:endParaRPr lang="es-ES" sz="3200" dirty="0" smtClean="0"/>
          </a:p>
          <a:p>
            <a:pPr lvl="1"/>
            <a:endParaRPr lang="es-ES" sz="2900" dirty="0" smtClean="0"/>
          </a:p>
          <a:p>
            <a:pPr lvl="2"/>
            <a:endParaRPr lang="es-ES" sz="2600" dirty="0" smtClean="0"/>
          </a:p>
          <a:p>
            <a:pPr lvl="2"/>
            <a:endParaRPr lang="es-ES" sz="2600" dirty="0" smtClean="0"/>
          </a:p>
          <a:p>
            <a:pPr lvl="3"/>
            <a:endParaRPr lang="es-ES" sz="2400" dirty="0" smtClean="0"/>
          </a:p>
          <a:p>
            <a:pPr lvl="3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9186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PCI- Requisito 9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9.1.0</a:t>
            </a:r>
          </a:p>
          <a:p>
            <a:pPr lvl="1"/>
            <a:r>
              <a:rPr lang="es-ES" dirty="0" smtClean="0"/>
              <a:t>Uso de sistemas de control de ingresos para limitar el acceso a lugares donde se almacena información de los usuarios</a:t>
            </a:r>
          </a:p>
          <a:p>
            <a:pPr lvl="2"/>
            <a:r>
              <a:rPr lang="es-ES" dirty="0" smtClean="0"/>
              <a:t>Verificar la existencia de estos controles</a:t>
            </a:r>
          </a:p>
          <a:p>
            <a:pPr lvl="2"/>
            <a:r>
              <a:rPr lang="es-ES" dirty="0" smtClean="0"/>
              <a:t>Observar al administrador de los sistemas intentar ingresar de manera aleatoria</a:t>
            </a:r>
          </a:p>
          <a:p>
            <a:r>
              <a:rPr lang="es-ES" dirty="0" smtClean="0"/>
              <a:t>9.1.1</a:t>
            </a:r>
          </a:p>
          <a:p>
            <a:pPr lvl="1"/>
            <a:r>
              <a:rPr lang="es-ES" dirty="0" smtClean="0"/>
              <a:t>Uso de cámaras y/o mecanismos de control de acceso para monitorear el ingreso a áreas sensitivas de la organización</a:t>
            </a:r>
          </a:p>
          <a:p>
            <a:pPr lvl="2"/>
            <a:r>
              <a:rPr lang="es-ES" dirty="0" smtClean="0"/>
              <a:t>Verificar que los sistemas existan y operen correctamente</a:t>
            </a:r>
          </a:p>
          <a:p>
            <a:pPr lvl="2"/>
            <a:r>
              <a:rPr lang="es-ES" dirty="0" smtClean="0"/>
              <a:t>Asegurar que los sistemas estén protegidos contra sabotaje</a:t>
            </a:r>
          </a:p>
          <a:p>
            <a:pPr lvl="2"/>
            <a:r>
              <a:rPr lang="es-ES" dirty="0" smtClean="0"/>
              <a:t>Constatar que los sistemas estén siendo monitoreados</a:t>
            </a:r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64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PCI- Requisito 9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9.1.2</a:t>
            </a:r>
          </a:p>
          <a:p>
            <a:pPr lvl="1"/>
            <a:r>
              <a:rPr lang="es-ES" dirty="0" smtClean="0"/>
              <a:t>Restringir el acceso a puntos de red accesibles públicamente</a:t>
            </a:r>
          </a:p>
          <a:p>
            <a:pPr lvl="2"/>
            <a:r>
              <a:rPr lang="es-ES" dirty="0" smtClean="0"/>
              <a:t>Verificar con el departamento de TI y por observación que los puntos estén deshabilitados</a:t>
            </a:r>
          </a:p>
          <a:p>
            <a:r>
              <a:rPr lang="es-ES" dirty="0" smtClean="0"/>
              <a:t>9.1.3</a:t>
            </a:r>
          </a:p>
          <a:p>
            <a:pPr lvl="1"/>
            <a:r>
              <a:rPr lang="es-ES" dirty="0" smtClean="0"/>
              <a:t>Restringir el acceso físico los puntos de red inalámbricos y a dispositivos móviles</a:t>
            </a:r>
          </a:p>
          <a:p>
            <a:pPr lvl="2"/>
            <a:r>
              <a:rPr lang="es-ES" dirty="0" smtClean="0"/>
              <a:t>Verificar que estos puntos no sean accesibles</a:t>
            </a:r>
          </a:p>
          <a:p>
            <a:r>
              <a:rPr lang="es-ES" dirty="0" smtClean="0"/>
              <a:t>9.2.0	</a:t>
            </a:r>
          </a:p>
          <a:p>
            <a:pPr lvl="1"/>
            <a:r>
              <a:rPr lang="es-ES" dirty="0" smtClean="0"/>
              <a:t>Desarrollar procedimientos para distinguir al personal propio del tercerizado o visitantes a áreas sensitivas</a:t>
            </a:r>
          </a:p>
          <a:p>
            <a:pPr lvl="2"/>
            <a:r>
              <a:rPr lang="es-ES" dirty="0" smtClean="0"/>
              <a:t>Procesos de otorgamiento de credenciales</a:t>
            </a:r>
          </a:p>
          <a:p>
            <a:pPr lvl="2"/>
            <a:r>
              <a:rPr lang="es-ES" dirty="0" smtClean="0"/>
              <a:t>Niveles de accesos</a:t>
            </a:r>
          </a:p>
          <a:p>
            <a:pPr lvl="2"/>
            <a:r>
              <a:rPr lang="es-ES" dirty="0" smtClean="0"/>
              <a:t>Revocación de credenciales</a:t>
            </a:r>
          </a:p>
        </p:txBody>
      </p:sp>
    </p:spTree>
    <p:extLst>
      <p:ext uri="{BB962C8B-B14F-4D97-AF65-F5344CB8AC3E}">
        <p14:creationId xmlns:p14="http://schemas.microsoft.com/office/powerpoint/2010/main" val="12342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PCI- Requisito 9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9.3.0</a:t>
            </a:r>
          </a:p>
          <a:p>
            <a:pPr lvl="1"/>
            <a:r>
              <a:rPr lang="es-ES" dirty="0" smtClean="0"/>
              <a:t>Control de visitantes</a:t>
            </a:r>
          </a:p>
          <a:p>
            <a:pPr lvl="1"/>
            <a:r>
              <a:rPr lang="es-ES" dirty="0" smtClean="0"/>
              <a:t>9.3.1 Autorización previo al ingreso	</a:t>
            </a:r>
          </a:p>
          <a:p>
            <a:pPr lvl="2"/>
            <a:r>
              <a:rPr lang="es-ES" dirty="0" smtClean="0"/>
              <a:t>Uso de gafetes específicos</a:t>
            </a:r>
          </a:p>
          <a:p>
            <a:pPr lvl="1"/>
            <a:r>
              <a:rPr lang="es-ES" dirty="0" smtClean="0"/>
              <a:t>9.3.2 Al otorgar credenciales estas deben expirar</a:t>
            </a:r>
          </a:p>
          <a:p>
            <a:pPr lvl="2"/>
            <a:r>
              <a:rPr lang="es-ES" dirty="0" smtClean="0"/>
              <a:t>Verificar la expiración de las mismas</a:t>
            </a:r>
          </a:p>
          <a:p>
            <a:pPr lvl="1"/>
            <a:r>
              <a:rPr lang="es-ES" dirty="0" smtClean="0"/>
              <a:t>9.3.3 Solicitar la devolución de las credenciales</a:t>
            </a:r>
          </a:p>
          <a:p>
            <a:r>
              <a:rPr lang="es-ES" dirty="0" smtClean="0"/>
              <a:t>9.4.0 </a:t>
            </a:r>
          </a:p>
          <a:p>
            <a:pPr lvl="1"/>
            <a:r>
              <a:rPr lang="es-ES" dirty="0" smtClean="0"/>
              <a:t>Uso de un record de visitantes</a:t>
            </a:r>
          </a:p>
          <a:p>
            <a:pPr lvl="2"/>
            <a:r>
              <a:rPr lang="es-ES" dirty="0" smtClean="0"/>
              <a:t>Verificar el uso del record </a:t>
            </a:r>
          </a:p>
          <a:p>
            <a:pPr lvl="2"/>
            <a:r>
              <a:rPr lang="es-ES" dirty="0" smtClean="0"/>
              <a:t>Hacer auditorias</a:t>
            </a:r>
          </a:p>
          <a:p>
            <a:r>
              <a:rPr lang="es-ES" dirty="0" smtClean="0"/>
              <a:t>9.5.0</a:t>
            </a:r>
          </a:p>
          <a:p>
            <a:pPr lvl="1"/>
            <a:r>
              <a:rPr lang="es-ES" dirty="0" smtClean="0"/>
              <a:t>Hacer backups de la data de preferencia en un lugar externo</a:t>
            </a:r>
          </a:p>
        </p:txBody>
      </p:sp>
    </p:spTree>
    <p:extLst>
      <p:ext uri="{BB962C8B-B14F-4D97-AF65-F5344CB8AC3E}">
        <p14:creationId xmlns:p14="http://schemas.microsoft.com/office/powerpoint/2010/main" val="28175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PCI- Requisito 9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Estos son los puntos mas salientes en referencia a la seguridad física</a:t>
            </a:r>
          </a:p>
          <a:p>
            <a:r>
              <a:rPr lang="es-ES" dirty="0" smtClean="0"/>
              <a:t>Hoy se están desarrollando políticas adicionales como:</a:t>
            </a:r>
          </a:p>
          <a:p>
            <a:pPr lvl="1"/>
            <a:r>
              <a:rPr lang="es-ES" dirty="0" smtClean="0"/>
              <a:t>Nunca puede haber una sola persona por mas de 45 segundos en el cuarto de servidores.</a:t>
            </a:r>
          </a:p>
          <a:p>
            <a:pPr lvl="2"/>
            <a:r>
              <a:rPr lang="es-ES" dirty="0" smtClean="0"/>
              <a:t>Como se logra esto aun esta en desarrollo pero va mas allá de el uso de una sola tecnología</a:t>
            </a:r>
          </a:p>
          <a:p>
            <a:pPr lvl="3"/>
            <a:r>
              <a:rPr lang="es-ES" dirty="0" smtClean="0"/>
              <a:t>Uso de control de accesos</a:t>
            </a:r>
          </a:p>
          <a:p>
            <a:pPr lvl="3"/>
            <a:r>
              <a:rPr lang="es-ES" dirty="0" smtClean="0"/>
              <a:t>Uso de cámaras con analítica</a:t>
            </a:r>
          </a:p>
          <a:p>
            <a:pPr lvl="3"/>
            <a:r>
              <a:rPr lang="es-ES" dirty="0" smtClean="0"/>
              <a:t>Uso de sensores de presencia</a:t>
            </a:r>
          </a:p>
          <a:p>
            <a:pPr lvl="3"/>
            <a:r>
              <a:rPr lang="es-ES" dirty="0" smtClean="0"/>
              <a:t>Uso de SW sofisticados que aten todo esto</a:t>
            </a:r>
          </a:p>
          <a:p>
            <a:r>
              <a:rPr lang="es-ES" dirty="0" smtClean="0"/>
              <a:t>El entender esta normativa nos dará pertinencia en los procesos de ‘continuidad de negocios”</a:t>
            </a:r>
          </a:p>
        </p:txBody>
      </p:sp>
    </p:spTree>
    <p:extLst>
      <p:ext uri="{BB962C8B-B14F-4D97-AF65-F5344CB8AC3E}">
        <p14:creationId xmlns:p14="http://schemas.microsoft.com/office/powerpoint/2010/main" val="37016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PROCEDIMIENTOS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Políticas y  Programas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54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Creación de Procedimientos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departamento de seguridad pierde mucha presencia debido a la falta de procedimientos documentados y auditables</a:t>
            </a:r>
          </a:p>
          <a:p>
            <a:r>
              <a:rPr lang="es-ES" sz="2800" dirty="0" smtClean="0"/>
              <a:t>Nuestra posición es que implementemos procedimientos específicos que vayan atados a las implementaciones de sistemas electrónicos a fin de poder dar fe de sus beneficios</a:t>
            </a:r>
            <a:endParaRPr lang="es-ES" sz="2800" dirty="0"/>
          </a:p>
          <a:p>
            <a:r>
              <a:rPr lang="es-ES" sz="2800" dirty="0" smtClean="0"/>
              <a:t>Cuantos de nosotros contamos hoy con un programa de seguridad?</a:t>
            </a:r>
          </a:p>
          <a:p>
            <a:pPr lvl="1"/>
            <a:r>
              <a:rPr lang="es-ES" sz="2400" dirty="0" smtClean="0"/>
              <a:t>Cuantos lo hacemos Ad-Hoc?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357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Programa de Seguridad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 smtClean="0"/>
              <a:t>Establecimiento de políticas para la apertura y cierre de las instalaciones o de áreas especificas</a:t>
            </a:r>
          </a:p>
          <a:p>
            <a:r>
              <a:rPr lang="es-ES" sz="2400" dirty="0" smtClean="0"/>
              <a:t>Establecimiento de políticas y procedimientos para la identificación de personas que cometen hechos delictivos</a:t>
            </a:r>
          </a:p>
          <a:p>
            <a:r>
              <a:rPr lang="es-ES" sz="2400" dirty="0" smtClean="0"/>
              <a:t>Programa de retención de records de hechos delictivos o cuestionables</a:t>
            </a:r>
          </a:p>
          <a:p>
            <a:r>
              <a:rPr lang="es-ES" sz="2400" dirty="0" smtClean="0"/>
              <a:t>Mantenimiento de record de actividad vista por el sistema de CCTV</a:t>
            </a:r>
          </a:p>
          <a:p>
            <a:r>
              <a:rPr lang="es-ES" sz="2400" dirty="0" smtClean="0"/>
              <a:t>Uso de dispositivos de identificación del personal interno y externo</a:t>
            </a:r>
          </a:p>
          <a:p>
            <a:r>
              <a:rPr lang="es-ES" sz="2400" dirty="0" smtClean="0"/>
              <a:t>Procesos y procedimientos para pruebas de funcionamiento de los sistemas de seguridad</a:t>
            </a:r>
          </a:p>
          <a:p>
            <a:r>
              <a:rPr lang="es-ES" sz="2400" dirty="0" smtClean="0"/>
              <a:t>Proceso de selección de sistemas y proveedores de seguridad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214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Nuevas Amenazas?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Robo de Identidad</a:t>
            </a:r>
          </a:p>
          <a:p>
            <a:r>
              <a:rPr lang="es-ES" sz="4000" dirty="0" smtClean="0"/>
              <a:t>Fraude</a:t>
            </a:r>
          </a:p>
          <a:p>
            <a:pPr lvl="1"/>
            <a:r>
              <a:rPr lang="es-ES" sz="3700" dirty="0" smtClean="0"/>
              <a:t>Interno</a:t>
            </a:r>
          </a:p>
          <a:p>
            <a:pPr lvl="1"/>
            <a:r>
              <a:rPr lang="es-ES" sz="3700" dirty="0" smtClean="0"/>
              <a:t>Externo</a:t>
            </a:r>
          </a:p>
          <a:p>
            <a:r>
              <a:rPr lang="es-ES" sz="4000" dirty="0" smtClean="0"/>
              <a:t>Sustracción de información</a:t>
            </a:r>
          </a:p>
          <a:p>
            <a:r>
              <a:rPr lang="es-ES" sz="4000" dirty="0" smtClean="0"/>
              <a:t>Ataques a bases de datos</a:t>
            </a:r>
          </a:p>
          <a:p>
            <a:r>
              <a:rPr lang="es-ES" sz="4000" dirty="0" smtClean="0"/>
              <a:t>Autenticación de usuarios</a:t>
            </a:r>
          </a:p>
          <a:p>
            <a:pPr marL="0" indent="0">
              <a:buNone/>
            </a:pPr>
            <a:endParaRPr lang="es-ES" sz="4000" dirty="0"/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5567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Las Políticas y Procedimientos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Las políticas tienen que estar definidas a nivel de la organización y todas las dependencias</a:t>
            </a:r>
          </a:p>
          <a:p>
            <a:r>
              <a:rPr lang="es-ES" sz="2400" dirty="0" smtClean="0"/>
              <a:t>Es labor de todos el involucrarse en el proceso de seguridad</a:t>
            </a:r>
          </a:p>
          <a:p>
            <a:r>
              <a:rPr lang="es-ES" sz="2400" dirty="0" smtClean="0"/>
              <a:t>El establecimiento de estas permite:</a:t>
            </a:r>
          </a:p>
          <a:p>
            <a:pPr lvl="1"/>
            <a:r>
              <a:rPr lang="es-ES" sz="2100" dirty="0" smtClean="0"/>
              <a:t>Acelerar el proceso de selección </a:t>
            </a:r>
          </a:p>
          <a:p>
            <a:pPr lvl="2"/>
            <a:r>
              <a:rPr lang="es-ES" sz="1800" dirty="0" smtClean="0"/>
              <a:t>De equipos</a:t>
            </a:r>
          </a:p>
          <a:p>
            <a:pPr lvl="2"/>
            <a:r>
              <a:rPr lang="es-ES" sz="1800" dirty="0" smtClean="0"/>
              <a:t>De proveedores</a:t>
            </a:r>
          </a:p>
          <a:p>
            <a:pPr lvl="1"/>
            <a:r>
              <a:rPr lang="es-ES" sz="2100" dirty="0" smtClean="0"/>
              <a:t>Incrementar las prestaciones de los sistemas instalados</a:t>
            </a:r>
          </a:p>
          <a:p>
            <a:pPr lvl="1"/>
            <a:r>
              <a:rPr lang="es-ES" sz="2100" dirty="0" smtClean="0"/>
              <a:t>La generación de reportes puntuales</a:t>
            </a:r>
          </a:p>
          <a:p>
            <a:r>
              <a:rPr lang="es-ES" sz="2400" dirty="0"/>
              <a:t>Los procedimientos nos hacen mas eficientes en nuestra labor y nos permiten medir a nuestro personal</a:t>
            </a:r>
            <a:r>
              <a:rPr lang="es-ES" sz="2400" dirty="0" smtClean="0"/>
              <a:t>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3866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Inteligencia de Negocios</a:t>
            </a:r>
            <a:endParaRPr lang="es-E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Donde y como participamos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23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Inteligencia de Negocios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Se define como la transformación de data en información útil que permite realizar un análisis de las operaciones a fin de identificar y crear oportunidades estratégicas</a:t>
            </a:r>
          </a:p>
          <a:p>
            <a:r>
              <a:rPr lang="es-ES" sz="3200" dirty="0" smtClean="0"/>
              <a:t>Representan el uso de herramientas y sistemas que juegan un papel fundamental el proceso de planeamiento estratégico de las organizaciones</a:t>
            </a:r>
          </a:p>
          <a:p>
            <a:r>
              <a:rPr lang="es-ES" sz="3200" dirty="0" smtClean="0"/>
              <a:t>Y esto que tiene que ver con “seguridad”?</a:t>
            </a:r>
          </a:p>
          <a:p>
            <a:pPr lvl="1"/>
            <a:r>
              <a:rPr lang="es-ES" sz="2800" dirty="0" smtClean="0"/>
              <a:t>Mas de lo pensamos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4858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Inteligencia de Negocios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Nuestros sistemas:</a:t>
            </a:r>
          </a:p>
          <a:p>
            <a:pPr lvl="1"/>
            <a:r>
              <a:rPr lang="es-ES" sz="2500" dirty="0" smtClean="0"/>
              <a:t>Ven</a:t>
            </a:r>
          </a:p>
          <a:p>
            <a:pPr lvl="1"/>
            <a:r>
              <a:rPr lang="es-ES" sz="2500" dirty="0" smtClean="0"/>
              <a:t>Observan</a:t>
            </a:r>
          </a:p>
          <a:p>
            <a:pPr lvl="1"/>
            <a:r>
              <a:rPr lang="es-ES" sz="2500" dirty="0" smtClean="0"/>
              <a:t>Analizan</a:t>
            </a:r>
          </a:p>
          <a:p>
            <a:pPr lvl="1"/>
            <a:r>
              <a:rPr lang="es-ES" sz="2500" dirty="0" smtClean="0"/>
              <a:t>Saben</a:t>
            </a:r>
          </a:p>
          <a:p>
            <a:pPr lvl="1"/>
            <a:r>
              <a:rPr lang="es-ES" sz="2500" dirty="0" smtClean="0"/>
              <a:t>Cuentan</a:t>
            </a:r>
          </a:p>
          <a:p>
            <a:pPr lvl="1"/>
            <a:r>
              <a:rPr lang="es-ES" sz="2500" dirty="0" smtClean="0"/>
              <a:t>Reconocen</a:t>
            </a:r>
          </a:p>
          <a:p>
            <a:pPr lvl="1"/>
            <a:r>
              <a:rPr lang="es-ES" sz="2500" dirty="0" smtClean="0"/>
              <a:t>Comparten </a:t>
            </a:r>
          </a:p>
          <a:p>
            <a:r>
              <a:rPr lang="es-ES" sz="2800" dirty="0" smtClean="0"/>
              <a:t>Hoy en día el nivel de analítica de nuestros sistemas nos permiten ser mas que seguridad</a:t>
            </a:r>
            <a:endParaRPr lang="es-ES" sz="2800" dirty="0"/>
          </a:p>
          <a:p>
            <a:pPr lvl="1"/>
            <a:endParaRPr lang="es-ES" sz="2500" dirty="0" smtClean="0"/>
          </a:p>
        </p:txBody>
      </p:sp>
    </p:spTree>
    <p:extLst>
      <p:ext uri="{BB962C8B-B14F-4D97-AF65-F5344CB8AC3E}">
        <p14:creationId xmlns:p14="http://schemas.microsoft.com/office/powerpoint/2010/main" val="11342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Inteligencia de Negocios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sistema de control de accesos nos da información de los patrones de movimientos de los empleados y visitantes</a:t>
            </a:r>
          </a:p>
          <a:p>
            <a:pPr lvl="1"/>
            <a:r>
              <a:rPr lang="es-ES" sz="2500" dirty="0" smtClean="0"/>
              <a:t>Usemos esto para una mejor planeación de las áreas</a:t>
            </a:r>
          </a:p>
          <a:p>
            <a:r>
              <a:rPr lang="es-ES" sz="2800" dirty="0" smtClean="0"/>
              <a:t>Los sistemas de CCTV nos permiten determinar presencia y tiempo</a:t>
            </a:r>
          </a:p>
          <a:p>
            <a:r>
              <a:rPr lang="es-ES" sz="2800" dirty="0" smtClean="0"/>
              <a:t>Los sistemas de video con analítica avanzada</a:t>
            </a:r>
          </a:p>
          <a:p>
            <a:pPr lvl="1"/>
            <a:r>
              <a:rPr lang="es-ES" sz="2500" dirty="0" smtClean="0"/>
              <a:t>Reconocen rostros y los atan a transacciones</a:t>
            </a:r>
          </a:p>
          <a:p>
            <a:pPr lvl="1"/>
            <a:r>
              <a:rPr lang="es-ES" sz="2500" dirty="0" smtClean="0"/>
              <a:t>Son capaces de definir géneros</a:t>
            </a:r>
          </a:p>
          <a:p>
            <a:pPr lvl="1"/>
            <a:r>
              <a:rPr lang="es-ES" sz="2500" dirty="0" smtClean="0"/>
              <a:t>Nos pueden dar información de edades</a:t>
            </a:r>
          </a:p>
          <a:p>
            <a:endParaRPr lang="es-ES" sz="2800" dirty="0" smtClean="0"/>
          </a:p>
          <a:p>
            <a:pPr marL="274320" lvl="1" indent="0">
              <a:buNone/>
            </a:pPr>
            <a:endParaRPr lang="es-ES" sz="2500" dirty="0"/>
          </a:p>
          <a:p>
            <a:pPr lvl="1"/>
            <a:endParaRPr lang="es-ES" sz="2500" dirty="0" smtClean="0"/>
          </a:p>
        </p:txBody>
      </p:sp>
    </p:spTree>
    <p:extLst>
      <p:ext uri="{BB962C8B-B14F-4D97-AF65-F5344CB8AC3E}">
        <p14:creationId xmlns:p14="http://schemas.microsoft.com/office/powerpoint/2010/main" val="25315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Inteligencia de Negocios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Podemos tener información transaccional </a:t>
            </a:r>
          </a:p>
          <a:p>
            <a:pPr lvl="1"/>
            <a:r>
              <a:rPr lang="es-ES" sz="2200" dirty="0"/>
              <a:t>Quien compro…</a:t>
            </a:r>
          </a:p>
          <a:p>
            <a:pPr lvl="1"/>
            <a:r>
              <a:rPr lang="es-ES" sz="2200" dirty="0" smtClean="0"/>
              <a:t>Quien uso…</a:t>
            </a:r>
          </a:p>
          <a:p>
            <a:pPr lvl="1"/>
            <a:r>
              <a:rPr lang="es-ES" sz="2200" dirty="0" smtClean="0"/>
              <a:t>Cuanto gasto…</a:t>
            </a:r>
          </a:p>
          <a:p>
            <a:r>
              <a:rPr lang="es-ES" sz="2500" dirty="0" smtClean="0"/>
              <a:t>Podemos tener información situacional</a:t>
            </a:r>
          </a:p>
          <a:p>
            <a:pPr lvl="1"/>
            <a:r>
              <a:rPr lang="es-ES" sz="2200" dirty="0" smtClean="0"/>
              <a:t>Cuantos ingresaron…</a:t>
            </a:r>
          </a:p>
          <a:p>
            <a:pPr lvl="1"/>
            <a:r>
              <a:rPr lang="es-ES" sz="2200" dirty="0" smtClean="0"/>
              <a:t>Quienes ingresaron…</a:t>
            </a:r>
          </a:p>
          <a:p>
            <a:pPr lvl="1"/>
            <a:r>
              <a:rPr lang="es-ES" sz="2200" dirty="0" smtClean="0"/>
              <a:t>Donde se pararon…</a:t>
            </a:r>
          </a:p>
          <a:p>
            <a:pPr lvl="1"/>
            <a:r>
              <a:rPr lang="es-ES" sz="2200" dirty="0" smtClean="0"/>
              <a:t>Que miraron…</a:t>
            </a:r>
          </a:p>
          <a:p>
            <a:r>
              <a:rPr lang="es-ES" sz="2500" dirty="0" smtClean="0"/>
              <a:t>Pensemos mas allá de seguridad y ofrezcamos esta información a otras áreas de la organización</a:t>
            </a:r>
          </a:p>
          <a:p>
            <a:endParaRPr lang="es-ES" sz="2800" dirty="0" smtClean="0"/>
          </a:p>
          <a:p>
            <a:pPr marL="274320" lvl="1" indent="0">
              <a:buNone/>
            </a:pPr>
            <a:endParaRPr lang="es-ES" sz="2500" dirty="0"/>
          </a:p>
          <a:p>
            <a:pPr lvl="1"/>
            <a:endParaRPr lang="es-ES" sz="2500" dirty="0" smtClean="0"/>
          </a:p>
        </p:txBody>
      </p:sp>
    </p:spTree>
    <p:extLst>
      <p:ext uri="{BB962C8B-B14F-4D97-AF65-F5344CB8AC3E}">
        <p14:creationId xmlns:p14="http://schemas.microsoft.com/office/powerpoint/2010/main" val="32944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Security Information 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PSIM</a:t>
            </a:r>
            <a:endParaRPr lang="es-E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b="1" i="1" dirty="0" smtClean="0"/>
              <a:t>Sistemas Administración de información de Seguridad Física (pe-sim)</a:t>
            </a:r>
          </a:p>
          <a:p>
            <a:r>
              <a:rPr lang="es-ES" sz="2800" dirty="0" smtClean="0"/>
              <a:t>Son sistemas que proveen una plataforma de integración de sistemas disparejos permitiendo el manejo y control mediante una interface única</a:t>
            </a:r>
          </a:p>
          <a:p>
            <a:r>
              <a:rPr lang="es-ES" sz="2800" dirty="0" smtClean="0"/>
              <a:t>Esto va mas allá de la integración común y no debe ser confundido con:</a:t>
            </a:r>
          </a:p>
          <a:p>
            <a:pPr lvl="1"/>
            <a:r>
              <a:rPr lang="es-ES" sz="2800" dirty="0" smtClean="0"/>
              <a:t>VMS</a:t>
            </a:r>
          </a:p>
          <a:p>
            <a:pPr lvl="1"/>
            <a:r>
              <a:rPr lang="es-ES" sz="2800" dirty="0" smtClean="0"/>
              <a:t>Sistemas de seguridad integrados</a:t>
            </a:r>
          </a:p>
          <a:p>
            <a:r>
              <a:rPr lang="es-ES" sz="3100" dirty="0" smtClean="0"/>
              <a:t>Estos cuentan con 6 capas</a:t>
            </a:r>
          </a:p>
          <a:p>
            <a:endParaRPr lang="es-ES" sz="2800" dirty="0" smtClean="0"/>
          </a:p>
          <a:p>
            <a:pPr marL="274320" lvl="1" indent="0">
              <a:buNone/>
            </a:pPr>
            <a:endParaRPr lang="es-ES" sz="2400" dirty="0"/>
          </a:p>
          <a:p>
            <a:pPr lvl="1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6853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noProof="0" dirty="0" smtClean="0"/>
              <a:t>Las seis capas de un sistema PSIM</a:t>
            </a:r>
            <a:endParaRPr lang="es-ES" sz="4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 smtClean="0"/>
              <a:t>Colección: </a:t>
            </a:r>
          </a:p>
          <a:p>
            <a:pPr marL="914400" lvl="1" indent="-514350"/>
            <a:r>
              <a:rPr lang="es-ES" noProof="0" dirty="0" smtClean="0"/>
              <a:t>Los sistemas de administración recopilan información de un sin numero de dispositivos y sistemas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 smtClean="0"/>
              <a:t>Análisis: </a:t>
            </a:r>
          </a:p>
          <a:p>
            <a:pPr marL="914400" lvl="1" indent="-514350"/>
            <a:r>
              <a:rPr lang="es-ES" noProof="0" dirty="0" smtClean="0"/>
              <a:t>El sistema analiza y re</a:t>
            </a:r>
            <a:r>
              <a:rPr lang="es-ES" noProof="0" dirty="0"/>
              <a:t>l</a:t>
            </a:r>
            <a:r>
              <a:rPr lang="es-ES" dirty="0" smtClean="0"/>
              <a:t>aciona la información, eventos y alarmas e identifica situaciones en tiempo real y en base a prioridades</a:t>
            </a:r>
            <a:endParaRPr lang="es-ES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es-ES" noProof="0" dirty="0" smtClean="0"/>
              <a:t>Verificación: </a:t>
            </a:r>
          </a:p>
          <a:p>
            <a:pPr marL="914400" lvl="1" indent="-514350"/>
            <a:r>
              <a:rPr lang="es-ES" noProof="0" dirty="0" smtClean="0"/>
              <a:t>El software PSIM presenta la información relevante de manera rápida y de fácil de digerir para que los operadores verifiquen y respondan de manera efectiva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8533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/>
              <a:t>Las seis capas de un sistema PSIM</a:t>
            </a:r>
            <a:endParaRPr lang="es-ES" sz="4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135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ES" noProof="0" dirty="0" smtClean="0"/>
              <a:t>Resolución: </a:t>
            </a:r>
          </a:p>
          <a:p>
            <a:pPr marL="914400" lvl="1" indent="-514350"/>
            <a:r>
              <a:rPr lang="es-ES" noProof="0" dirty="0" smtClean="0"/>
              <a:t>El sistema provee Procedimientos Operativos Estándares (SOP) con instrucciones basadas en las mejores practicas y procedimientos organizacionales y las herramientas para resolver y comunicar la situación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noProof="0" dirty="0" smtClean="0"/>
              <a:t>Reportes: </a:t>
            </a:r>
          </a:p>
          <a:p>
            <a:pPr marL="914400" lvl="1" indent="-514350"/>
            <a:r>
              <a:rPr lang="es-ES" noProof="0" dirty="0" smtClean="0"/>
              <a:t>El sistema PSIM hace seguimiento a la información y permite realizar reportes de conformidad al igual que análisis investigativos de fondo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noProof="0" dirty="0" smtClean="0"/>
              <a:t>Auditoria: </a:t>
            </a:r>
          </a:p>
          <a:p>
            <a:pPr marL="914400" lvl="1" indent="-514350"/>
            <a:r>
              <a:rPr lang="es-ES" noProof="0" dirty="0" smtClean="0"/>
              <a:t>El sistema PSIM monitorea a todos los operadores y su interacción con el sistema y anota todos los cambios realizados en el sistema y los subsistemas calculando tiempos de reacción para cada evento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357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Su Impacto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CONVERGENCIA</a:t>
            </a:r>
          </a:p>
          <a:p>
            <a:pPr lvl="1"/>
            <a:r>
              <a:rPr lang="es-ES" dirty="0" smtClean="0"/>
              <a:t>La suma de seguridad LOGICA con Seguridad FISICA</a:t>
            </a:r>
          </a:p>
          <a:p>
            <a:r>
              <a:rPr lang="es-ES" dirty="0" smtClean="0"/>
              <a:t>Los PRESUPUESTOS	</a:t>
            </a:r>
          </a:p>
          <a:p>
            <a:pPr lvl="1"/>
            <a:r>
              <a:rPr lang="es-ES" dirty="0" smtClean="0"/>
              <a:t>Van en proceso de consolidación</a:t>
            </a:r>
          </a:p>
          <a:p>
            <a:r>
              <a:rPr lang="es-ES" dirty="0" smtClean="0"/>
              <a:t>La VISIBILIDAD</a:t>
            </a:r>
          </a:p>
          <a:p>
            <a:pPr lvl="1"/>
            <a:r>
              <a:rPr lang="es-ES" dirty="0" smtClean="0"/>
              <a:t>Violaciones a seguridad lógica son “sexy” y hacen buenas noticias por su dimensión</a:t>
            </a:r>
          </a:p>
          <a:p>
            <a:r>
              <a:rPr lang="es-ES" dirty="0" smtClean="0"/>
              <a:t>El CONTROL</a:t>
            </a:r>
          </a:p>
          <a:p>
            <a:pPr lvl="1"/>
            <a:r>
              <a:rPr lang="es-ES" dirty="0" smtClean="0"/>
              <a:t>No hay definición pura de quien controla que</a:t>
            </a:r>
          </a:p>
          <a:p>
            <a:pPr lvl="2"/>
            <a:r>
              <a:rPr lang="es-ES" dirty="0" smtClean="0"/>
              <a:t>El departamento TI controla la infraestructura</a:t>
            </a:r>
          </a:p>
          <a:p>
            <a:pPr lvl="2"/>
            <a:r>
              <a:rPr lang="es-ES" dirty="0" smtClean="0"/>
              <a:t>El departamento de SEGURIDAD controla el acceso a la infraestructura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41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5410200" cy="48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TOPOLGIA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593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RESUMIENDO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En Resumen</a:t>
            </a:r>
            <a:endParaRPr lang="es-E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No dejemos que lo “sexy” de la seguridad lógica impida el desarrollo de la seguridad física</a:t>
            </a:r>
          </a:p>
          <a:p>
            <a:r>
              <a:rPr lang="es-ES" sz="3200" dirty="0" smtClean="0"/>
              <a:t>Hagamos al departamento de tecnología participe del la implementación de nuestros sistemas</a:t>
            </a:r>
          </a:p>
          <a:p>
            <a:r>
              <a:rPr lang="es-ES" sz="3200" dirty="0" smtClean="0"/>
              <a:t>Las normas pueden ser nuestros aliados</a:t>
            </a:r>
          </a:p>
          <a:p>
            <a:r>
              <a:rPr lang="es-ES" sz="3200" dirty="0" smtClean="0"/>
              <a:t>Pensemos mas allá de seguridad</a:t>
            </a:r>
          </a:p>
          <a:p>
            <a:r>
              <a:rPr lang="es-ES" sz="3200" dirty="0" smtClean="0"/>
              <a:t>Hagamos que la seguridad sea responsabilidad de todos y para todos.</a:t>
            </a:r>
          </a:p>
        </p:txBody>
      </p:sp>
    </p:spTree>
    <p:extLst>
      <p:ext uri="{BB962C8B-B14F-4D97-AF65-F5344CB8AC3E}">
        <p14:creationId xmlns:p14="http://schemas.microsoft.com/office/powerpoint/2010/main" val="41592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Por Su Atención Muchas Gracias</a:t>
            </a:r>
            <a:endParaRPr lang="es-E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 smtClean="0"/>
              <a:t>PREGUNTAS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24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Consecuencias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La Seguridad LOGICA se ha convertido en el frente de batalla de los expertos de seguridad</a:t>
            </a:r>
          </a:p>
          <a:p>
            <a:pPr lvl="1"/>
            <a:r>
              <a:rPr lang="es-ES" dirty="0"/>
              <a:t>El grueso de la inversión se destina a:</a:t>
            </a:r>
          </a:p>
          <a:p>
            <a:pPr lvl="2"/>
            <a:r>
              <a:rPr lang="es-ES" dirty="0"/>
              <a:t>Firewalls, Anti-Virus, Anti-Spyware, Anti-</a:t>
            </a:r>
            <a:r>
              <a:rPr lang="es-ES" dirty="0" err="1"/>
              <a:t>Phishing</a:t>
            </a:r>
            <a:r>
              <a:rPr lang="es-ES" dirty="0"/>
              <a:t>, etc.</a:t>
            </a:r>
          </a:p>
          <a:p>
            <a:r>
              <a:rPr lang="es-ES" dirty="0" smtClean="0"/>
              <a:t>Disminución de presupuestos</a:t>
            </a:r>
          </a:p>
          <a:p>
            <a:pPr lvl="1"/>
            <a:r>
              <a:rPr lang="es-ES" dirty="0" smtClean="0"/>
              <a:t>Estos se dividen</a:t>
            </a:r>
          </a:p>
          <a:p>
            <a:r>
              <a:rPr lang="es-ES" dirty="0" smtClean="0"/>
              <a:t>Falta de infraestructura</a:t>
            </a:r>
          </a:p>
          <a:p>
            <a:pPr lvl="1"/>
            <a:r>
              <a:rPr lang="es-ES" dirty="0" smtClean="0"/>
              <a:t>TI no contempla necesidades de SEGURIDAD en sus desarrollos</a:t>
            </a:r>
          </a:p>
          <a:p>
            <a:r>
              <a:rPr lang="es-ES" dirty="0" smtClean="0"/>
              <a:t>Disminución de recursos</a:t>
            </a:r>
          </a:p>
          <a:p>
            <a:pPr lvl="1"/>
            <a:r>
              <a:rPr lang="es-ES" dirty="0" smtClean="0"/>
              <a:t>Presupuestos para actualizaciones y mejoras se reducen</a:t>
            </a:r>
          </a:p>
          <a:p>
            <a:pPr lvl="2"/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107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Que hacer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Aseguremos nuestra “existencia” mediante</a:t>
            </a:r>
          </a:p>
          <a:p>
            <a:pPr lvl="1"/>
            <a:r>
              <a:rPr lang="es-ES" dirty="0" smtClean="0"/>
              <a:t>Implementaciones de políticas y sistemas que van mas allá de asegurar un local</a:t>
            </a:r>
          </a:p>
          <a:p>
            <a:pPr lvl="1"/>
            <a:r>
              <a:rPr lang="es-ES" dirty="0" smtClean="0"/>
              <a:t>Educación en áreas como:</a:t>
            </a:r>
          </a:p>
          <a:p>
            <a:pPr lvl="2"/>
            <a:r>
              <a:rPr lang="es-ES" dirty="0" smtClean="0"/>
              <a:t>Control de Accesos</a:t>
            </a:r>
          </a:p>
          <a:p>
            <a:pPr lvl="3"/>
            <a:r>
              <a:rPr lang="es-ES" dirty="0" smtClean="0"/>
              <a:t>Asegurar las redes</a:t>
            </a:r>
          </a:p>
          <a:p>
            <a:pPr lvl="2"/>
            <a:r>
              <a:rPr lang="es-ES" dirty="0" smtClean="0"/>
              <a:t>Planeamiento de instalaciones</a:t>
            </a:r>
          </a:p>
          <a:p>
            <a:pPr lvl="3"/>
            <a:r>
              <a:rPr lang="es-ES" dirty="0" smtClean="0"/>
              <a:t>Iluminación</a:t>
            </a:r>
          </a:p>
          <a:p>
            <a:pPr lvl="3"/>
            <a:r>
              <a:rPr lang="es-ES" dirty="0" smtClean="0"/>
              <a:t>Decoración</a:t>
            </a:r>
          </a:p>
          <a:p>
            <a:pPr lvl="3"/>
            <a:r>
              <a:rPr lang="es-ES" dirty="0" smtClean="0"/>
              <a:t>Localización de áreas seguras (cuartos TI)</a:t>
            </a:r>
          </a:p>
          <a:p>
            <a:pPr lvl="2"/>
            <a:r>
              <a:rPr lang="es-ES" dirty="0" smtClean="0"/>
              <a:t>Convergencia</a:t>
            </a:r>
          </a:p>
          <a:p>
            <a:r>
              <a:rPr lang="es-ES" dirty="0" smtClean="0"/>
              <a:t>Hagamos de la Seguridad Física algo mas…</a:t>
            </a:r>
            <a:endParaRPr lang="es-ES" dirty="0"/>
          </a:p>
          <a:p>
            <a:pPr lvl="2"/>
            <a:endParaRPr lang="es-ES" dirty="0" smtClean="0"/>
          </a:p>
          <a:p>
            <a:endParaRPr lang="es-ES" dirty="0"/>
          </a:p>
          <a:p>
            <a:pPr lvl="1"/>
            <a:endParaRPr lang="es-ES" dirty="0" smtClean="0"/>
          </a:p>
          <a:p>
            <a:pPr lvl="2"/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378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n-US" sz="6000" dirty="0"/>
              <a:t>Como?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Ofreciendo mas y educando…</a:t>
            </a:r>
          </a:p>
          <a:p>
            <a:r>
              <a:rPr lang="es-ES" sz="3200" dirty="0" smtClean="0"/>
              <a:t>En lo que sigue de la conferencia vamos a abordar los siguientes temas: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 smtClean="0"/>
              <a:t>Convergencia</a:t>
            </a:r>
            <a:endParaRPr lang="es-E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 smtClean="0"/>
              <a:t>Normativa de Protección de Información del Consumidor (PCI)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 smtClean="0"/>
              <a:t>PSIM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 smtClean="0"/>
              <a:t>Inteligencia de Negocios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 smtClean="0"/>
              <a:t>Generalidades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8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50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3886200"/>
            <a:ext cx="6858000" cy="990600"/>
          </a:xfrm>
        </p:spPr>
        <p:txBody>
          <a:bodyPr/>
          <a:lstStyle/>
          <a:p>
            <a:r>
              <a:rPr lang="en-US" dirty="0" smtClean="0"/>
              <a:t>CONVERGENCIA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Convergencia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 los últimos dos años este concepto ha dejado de ser una palabra de moda y se ha convertido en un movimiento</a:t>
            </a:r>
          </a:p>
          <a:p>
            <a:r>
              <a:rPr lang="es-ES" sz="3200" dirty="0" smtClean="0"/>
              <a:t>Esto debido a la unificación de los sistemas de identificación de las instituciones y empresas</a:t>
            </a:r>
          </a:p>
          <a:p>
            <a:pPr lvl="1"/>
            <a:r>
              <a:rPr lang="es-ES" sz="2800" dirty="0" smtClean="0"/>
              <a:t>“Single Sign-on”</a:t>
            </a:r>
          </a:p>
          <a:p>
            <a:pPr lvl="1"/>
            <a:r>
              <a:rPr lang="es-ES" sz="2800" dirty="0" smtClean="0"/>
              <a:t>Sistemas de administración de credenciales</a:t>
            </a:r>
          </a:p>
          <a:p>
            <a:pPr lvl="1"/>
            <a:r>
              <a:rPr lang="es-ES" sz="2800" dirty="0" smtClean="0"/>
              <a:t>Controles de riesgos</a:t>
            </a:r>
          </a:p>
          <a:p>
            <a:r>
              <a:rPr lang="es-ES" sz="3200" dirty="0" smtClean="0"/>
              <a:t>Como se empieza?</a:t>
            </a:r>
          </a:p>
        </p:txBody>
      </p:sp>
    </p:spTree>
    <p:extLst>
      <p:ext uri="{BB962C8B-B14F-4D97-AF65-F5344CB8AC3E}">
        <p14:creationId xmlns:p14="http://schemas.microsoft.com/office/powerpoint/2010/main" val="31922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es-ES" sz="6000" dirty="0" smtClean="0"/>
              <a:t>Convergencia</a:t>
            </a:r>
            <a:endParaRPr lang="es-E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493776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Teniendo en cuenta dos grandes áreas:</a:t>
            </a:r>
          </a:p>
          <a:p>
            <a:pPr lvl="1"/>
            <a:r>
              <a:rPr lang="es-ES" sz="2900" dirty="0" smtClean="0"/>
              <a:t>Sistemas de administración de identidad</a:t>
            </a:r>
          </a:p>
          <a:p>
            <a:pPr lvl="2"/>
            <a:r>
              <a:rPr lang="es-ES" sz="2600" dirty="0" smtClean="0"/>
              <a:t>Una sola base de datos</a:t>
            </a:r>
          </a:p>
          <a:p>
            <a:pPr lvl="2"/>
            <a:r>
              <a:rPr lang="es-ES" sz="2600" dirty="0" smtClean="0"/>
              <a:t>Una sola credencial</a:t>
            </a:r>
          </a:p>
          <a:p>
            <a:pPr lvl="2"/>
            <a:r>
              <a:rPr lang="es-ES" sz="2600" dirty="0" smtClean="0"/>
              <a:t>Un solo manejo de derechos de uso</a:t>
            </a:r>
          </a:p>
          <a:p>
            <a:pPr lvl="3"/>
            <a:r>
              <a:rPr lang="es-ES" sz="2400" dirty="0" smtClean="0"/>
              <a:t>Instalaciones</a:t>
            </a:r>
          </a:p>
          <a:p>
            <a:pPr lvl="3"/>
            <a:r>
              <a:rPr lang="es-ES" sz="2400" dirty="0" smtClean="0"/>
              <a:t>Equipamiento</a:t>
            </a:r>
          </a:p>
          <a:p>
            <a:pPr lvl="1"/>
            <a:r>
              <a:rPr lang="es-ES" sz="2900" dirty="0" smtClean="0"/>
              <a:t>Incorporación de la seguridad FISICA a la red</a:t>
            </a:r>
          </a:p>
          <a:p>
            <a:pPr lvl="2"/>
            <a:r>
              <a:rPr lang="es-ES" sz="2600" dirty="0" smtClean="0"/>
              <a:t>Migración los sistemas a TCP/IP</a:t>
            </a:r>
          </a:p>
          <a:p>
            <a:pPr lvl="2"/>
            <a:r>
              <a:rPr lang="es-ES" sz="2600" dirty="0" smtClean="0"/>
              <a:t>Haciendo a TI participe y responsable de la infraestructura</a:t>
            </a:r>
          </a:p>
          <a:p>
            <a:pPr lvl="2"/>
            <a:endParaRPr lang="es-ES" sz="2600" dirty="0" smtClean="0"/>
          </a:p>
          <a:p>
            <a:pPr lvl="2"/>
            <a:endParaRPr lang="es-ES" sz="2600" dirty="0" smtClean="0"/>
          </a:p>
          <a:p>
            <a:pPr lvl="3"/>
            <a:endParaRPr lang="es-ES" sz="2400" dirty="0" smtClean="0"/>
          </a:p>
          <a:p>
            <a:pPr lvl="3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1237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323</TotalTime>
  <Words>1401</Words>
  <Application>Microsoft Office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El Impacto de las Nuevas Amenazas en la Seguridad Física</vt:lpstr>
      <vt:lpstr>Nuevas Amenazas?</vt:lpstr>
      <vt:lpstr>Su Impacto</vt:lpstr>
      <vt:lpstr>Consecuencias</vt:lpstr>
      <vt:lpstr>Que hacer</vt:lpstr>
      <vt:lpstr>Como?</vt:lpstr>
      <vt:lpstr>CONVERGENCIA</vt:lpstr>
      <vt:lpstr>Convergencia</vt:lpstr>
      <vt:lpstr>Convergencia</vt:lpstr>
      <vt:lpstr>Convergencia</vt:lpstr>
      <vt:lpstr>PCI DSS</vt:lpstr>
      <vt:lpstr>PCI</vt:lpstr>
      <vt:lpstr>PCI- Requisito 9</vt:lpstr>
      <vt:lpstr>PCI- Requisito 9</vt:lpstr>
      <vt:lpstr>PCI- Requisito 9</vt:lpstr>
      <vt:lpstr>PCI- Requisito 9</vt:lpstr>
      <vt:lpstr>PROCEDIMIENTOS</vt:lpstr>
      <vt:lpstr>Creación de Procedimientos</vt:lpstr>
      <vt:lpstr>Programa de Seguridad</vt:lpstr>
      <vt:lpstr>Las Políticas y Procedimientos</vt:lpstr>
      <vt:lpstr>Inteligencia de Negocios</vt:lpstr>
      <vt:lpstr>Inteligencia de Negocios</vt:lpstr>
      <vt:lpstr>Inteligencia de Negocios</vt:lpstr>
      <vt:lpstr>Inteligencia de Negocios</vt:lpstr>
      <vt:lpstr>Inteligencia de Negocios</vt:lpstr>
      <vt:lpstr>PSIM</vt:lpstr>
      <vt:lpstr>PSIM</vt:lpstr>
      <vt:lpstr>Las seis capas de un sistema PSIM</vt:lpstr>
      <vt:lpstr>Las seis capas de un sistema PSIM</vt:lpstr>
      <vt:lpstr>TOPOLGIA</vt:lpstr>
      <vt:lpstr>RESUMIENDO</vt:lpstr>
      <vt:lpstr>En Resumen</vt:lpstr>
      <vt:lpstr>Por Su Atención Muchas Gracias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</dc:creator>
  <cp:lastModifiedBy>Leon</cp:lastModifiedBy>
  <cp:revision>87</cp:revision>
  <dcterms:created xsi:type="dcterms:W3CDTF">2013-10-29T13:37:10Z</dcterms:created>
  <dcterms:modified xsi:type="dcterms:W3CDTF">2014-08-19T00:29:47Z</dcterms:modified>
</cp:coreProperties>
</file>