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0"/>
  </p:notesMasterIdLst>
  <p:sldIdLst>
    <p:sldId id="256" r:id="rId5"/>
    <p:sldId id="3517" r:id="rId6"/>
    <p:sldId id="3518" r:id="rId7"/>
    <p:sldId id="3519" r:id="rId8"/>
    <p:sldId id="3520" r:id="rId9"/>
    <p:sldId id="3522" r:id="rId10"/>
    <p:sldId id="3521" r:id="rId11"/>
    <p:sldId id="3523" r:id="rId12"/>
    <p:sldId id="3529" r:id="rId13"/>
    <p:sldId id="3528" r:id="rId14"/>
    <p:sldId id="3525" r:id="rId15"/>
    <p:sldId id="3527" r:id="rId16"/>
    <p:sldId id="3532" r:id="rId17"/>
    <p:sldId id="3534" r:id="rId18"/>
    <p:sldId id="3535" r:id="rId19"/>
    <p:sldId id="3536" r:id="rId20"/>
    <p:sldId id="3537" r:id="rId21"/>
    <p:sldId id="3538" r:id="rId22"/>
    <p:sldId id="3539" r:id="rId23"/>
    <p:sldId id="3543" r:id="rId24"/>
    <p:sldId id="3546" r:id="rId25"/>
    <p:sldId id="3547" r:id="rId26"/>
    <p:sldId id="3545" r:id="rId27"/>
    <p:sldId id="3540" r:id="rId28"/>
    <p:sldId id="265" r:id="rId29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  <a:srgbClr val="027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1"/>
    <p:restoredTop sz="88231"/>
  </p:normalViewPr>
  <p:slideViewPr>
    <p:cSldViewPr>
      <p:cViewPr varScale="1">
        <p:scale>
          <a:sx n="78" d="100"/>
          <a:sy n="78" d="100"/>
        </p:scale>
        <p:origin x="117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0E40FC-371F-C34F-9815-794BB766B118}" type="doc">
      <dgm:prSet loTypeId="urn:microsoft.com/office/officeart/2005/8/layout/radial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5DDF875-491F-904D-9D02-7B44A57C2B2A}">
      <dgm:prSet phldrT="[Text]"/>
      <dgm:spPr/>
      <dgm:t>
        <a:bodyPr/>
        <a:lstStyle/>
        <a:p>
          <a:r>
            <a:rPr lang="en-US" b="0" i="0" dirty="0" err="1">
              <a:latin typeface="Montserrat Light" pitchFamily="2" charset="77"/>
            </a:rPr>
            <a:t>Fraude</a:t>
          </a:r>
          <a:endParaRPr lang="en-US" b="0" i="0" dirty="0">
            <a:latin typeface="Montserrat Light" pitchFamily="2" charset="77"/>
          </a:endParaRPr>
        </a:p>
        <a:p>
          <a:r>
            <a:rPr lang="en-US" b="0" i="0" dirty="0" err="1">
              <a:latin typeface="Montserrat Light" pitchFamily="2" charset="77"/>
            </a:rPr>
            <a:t>Sofisticado</a:t>
          </a:r>
          <a:endParaRPr lang="en-US" b="0" i="0" dirty="0">
            <a:latin typeface="Montserrat Light" pitchFamily="2" charset="77"/>
          </a:endParaRPr>
        </a:p>
      </dgm:t>
    </dgm:pt>
    <dgm:pt modelId="{62B4D89D-C1BE-ED4C-886C-2B8950D62AD5}" type="parTrans" cxnId="{5E8DCD93-9D4A-0346-97A0-84B99207E1F8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1A105331-99CA-DE4C-9582-DEA7B7FBF767}" type="sibTrans" cxnId="{5E8DCD93-9D4A-0346-97A0-84B99207E1F8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53D4041E-244A-8E43-A885-2772561CA941}">
      <dgm:prSet phldrT="[Text]"/>
      <dgm:spPr/>
      <dgm:t>
        <a:bodyPr/>
        <a:lstStyle/>
        <a:p>
          <a:r>
            <a:rPr lang="en-US" b="0" i="0" dirty="0" err="1">
              <a:latin typeface="Montserrat Light" pitchFamily="2" charset="77"/>
            </a:rPr>
            <a:t>Identidades</a:t>
          </a:r>
          <a:r>
            <a:rPr lang="en-US" b="0" i="0" dirty="0">
              <a:latin typeface="Montserrat Light" pitchFamily="2" charset="77"/>
            </a:rPr>
            <a:t> </a:t>
          </a:r>
          <a:r>
            <a:rPr lang="en-US" b="0" i="0" dirty="0" err="1">
              <a:latin typeface="Montserrat Light" pitchFamily="2" charset="77"/>
            </a:rPr>
            <a:t>sintéticas</a:t>
          </a:r>
          <a:endParaRPr lang="en-US" b="0" i="0" dirty="0">
            <a:latin typeface="Montserrat Light" pitchFamily="2" charset="77"/>
          </a:endParaRPr>
        </a:p>
      </dgm:t>
    </dgm:pt>
    <dgm:pt modelId="{44EE24A1-7B35-6A49-A672-DA04EAA384DC}" type="parTrans" cxnId="{2BB77A80-88A4-634A-BF30-C80A7746F4AD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6E9C985C-9351-694A-82BA-E11FFA5A7BFD}" type="sibTrans" cxnId="{2BB77A80-88A4-634A-BF30-C80A7746F4AD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34AC908A-C181-AE44-BA02-6235BFC6AC96}">
      <dgm:prSet phldrT="[Text]"/>
      <dgm:spPr/>
      <dgm:t>
        <a:bodyPr/>
        <a:lstStyle/>
        <a:p>
          <a:r>
            <a:rPr lang="en-US" b="1" dirty="0">
              <a:latin typeface="Montserrat Medium" pitchFamily="2" charset="77"/>
            </a:rPr>
            <a:t>Phishing </a:t>
          </a:r>
          <a:r>
            <a:rPr lang="en-US" b="1" dirty="0" err="1">
              <a:latin typeface="Montserrat Medium" pitchFamily="2" charset="77"/>
            </a:rPr>
            <a:t>diversificado</a:t>
          </a:r>
          <a:r>
            <a:rPr lang="en-US" b="1" dirty="0">
              <a:latin typeface="Montserrat Medium" pitchFamily="2" charset="77"/>
            </a:rPr>
            <a:t> y a </a:t>
          </a:r>
          <a:r>
            <a:rPr lang="en-US" b="1" dirty="0" err="1">
              <a:latin typeface="Montserrat Medium" pitchFamily="2" charset="77"/>
            </a:rPr>
            <a:t>medida</a:t>
          </a:r>
          <a:endParaRPr lang="en-US" b="0" i="0" dirty="0">
            <a:latin typeface="Montserrat Light" pitchFamily="2" charset="77"/>
          </a:endParaRPr>
        </a:p>
      </dgm:t>
    </dgm:pt>
    <dgm:pt modelId="{766768E3-89A1-6744-AE92-CD1331EF0408}" type="parTrans" cxnId="{3B0B82E2-89B2-EC4A-A104-4FF3826DC362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652EA855-672E-7340-AFDF-8998CF9B2EC3}" type="sibTrans" cxnId="{3B0B82E2-89B2-EC4A-A104-4FF3826DC362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CFC4F048-3FD8-604D-9B05-7598B99AEA85}">
      <dgm:prSet phldrT="[Text]"/>
      <dgm:spPr/>
      <dgm:t>
        <a:bodyPr/>
        <a:lstStyle/>
        <a:p>
          <a:r>
            <a:rPr lang="en-US" b="0" i="0" dirty="0" err="1">
              <a:latin typeface="Montserrat Light" pitchFamily="2" charset="77"/>
            </a:rPr>
            <a:t>Ataques</a:t>
          </a:r>
          <a:r>
            <a:rPr lang="en-US" b="0" i="0" dirty="0">
              <a:latin typeface="Montserrat Light" pitchFamily="2" charset="77"/>
            </a:rPr>
            <a:t> de bots</a:t>
          </a:r>
        </a:p>
      </dgm:t>
    </dgm:pt>
    <dgm:pt modelId="{50894561-6104-944A-AE64-A04649540BE4}" type="parTrans" cxnId="{FF22C617-A76D-B44B-9219-6AB7FD3745DE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68D9E0A5-2519-9F49-9F19-C3228881355B}" type="sibTrans" cxnId="{FF22C617-A76D-B44B-9219-6AB7FD3745DE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334B9A4E-DF49-8B41-9F3B-7997A59C7F41}">
      <dgm:prSet phldrT="[Text]"/>
      <dgm:spPr/>
      <dgm:t>
        <a:bodyPr/>
        <a:lstStyle/>
        <a:p>
          <a:r>
            <a:rPr lang="en-US" b="0" i="0" dirty="0" err="1">
              <a:latin typeface="Montserrat Light" pitchFamily="2" charset="77"/>
            </a:rPr>
            <a:t>Bandas</a:t>
          </a:r>
          <a:r>
            <a:rPr lang="en-US" b="0" i="0" dirty="0">
              <a:latin typeface="Montserrat Light" pitchFamily="2" charset="77"/>
            </a:rPr>
            <a:t> de </a:t>
          </a:r>
          <a:r>
            <a:rPr lang="en-US" b="0" i="0" dirty="0" err="1">
              <a:latin typeface="Montserrat Light" pitchFamily="2" charset="77"/>
            </a:rPr>
            <a:t>fraude</a:t>
          </a:r>
          <a:r>
            <a:rPr lang="en-US" b="0" i="0" dirty="0">
              <a:latin typeface="Montserrat Light" pitchFamily="2" charset="77"/>
            </a:rPr>
            <a:t> de </a:t>
          </a:r>
          <a:r>
            <a:rPr lang="en-US" b="0" i="0" dirty="0" err="1">
              <a:latin typeface="Montserrat Light" pitchFamily="2" charset="77"/>
            </a:rPr>
            <a:t>identidad</a:t>
          </a:r>
          <a:endParaRPr lang="en-US" b="0" i="0" dirty="0">
            <a:latin typeface="Montserrat Light" pitchFamily="2" charset="77"/>
          </a:endParaRPr>
        </a:p>
      </dgm:t>
    </dgm:pt>
    <dgm:pt modelId="{CF6E6941-7DB7-7E42-9F96-8E033A181FB8}" type="parTrans" cxnId="{39C6C471-6017-5344-91E5-F8A8BD95D46F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0EF09659-F2C7-034B-ABA2-C7659DD2090A}" type="sibTrans" cxnId="{39C6C471-6017-5344-91E5-F8A8BD95D46F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4B087285-3147-1C41-9BA8-3A911FB6A37A}" type="pres">
      <dgm:prSet presAssocID="{800E40FC-371F-C34F-9815-794BB766B11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FD1F0C5-F106-6F48-95AF-A3FC366615D8}" type="pres">
      <dgm:prSet presAssocID="{85DDF875-491F-904D-9D02-7B44A57C2B2A}" presName="centerShape" presStyleLbl="node0" presStyleIdx="0" presStyleCnt="1"/>
      <dgm:spPr/>
    </dgm:pt>
    <dgm:pt modelId="{C18A2F82-FDD0-B546-B4C2-3D50BEBF3E38}" type="pres">
      <dgm:prSet presAssocID="{44EE24A1-7B35-6A49-A672-DA04EAA384DC}" presName="Name9" presStyleLbl="parChTrans1D2" presStyleIdx="0" presStyleCnt="4"/>
      <dgm:spPr/>
    </dgm:pt>
    <dgm:pt modelId="{96573300-8330-CC41-83E1-1820E4FDEE9B}" type="pres">
      <dgm:prSet presAssocID="{44EE24A1-7B35-6A49-A672-DA04EAA384DC}" presName="connTx" presStyleLbl="parChTrans1D2" presStyleIdx="0" presStyleCnt="4"/>
      <dgm:spPr/>
    </dgm:pt>
    <dgm:pt modelId="{52D793E3-C1C6-C543-9C67-7C7690B674CE}" type="pres">
      <dgm:prSet presAssocID="{53D4041E-244A-8E43-A885-2772561CA941}" presName="node" presStyleLbl="node1" presStyleIdx="0" presStyleCnt="4">
        <dgm:presLayoutVars>
          <dgm:bulletEnabled val="1"/>
        </dgm:presLayoutVars>
      </dgm:prSet>
      <dgm:spPr/>
    </dgm:pt>
    <dgm:pt modelId="{A5983905-E52D-3F4C-BCF9-B784E59B6DC8}" type="pres">
      <dgm:prSet presAssocID="{766768E3-89A1-6744-AE92-CD1331EF0408}" presName="Name9" presStyleLbl="parChTrans1D2" presStyleIdx="1" presStyleCnt="4"/>
      <dgm:spPr/>
    </dgm:pt>
    <dgm:pt modelId="{09A55F68-C56E-8049-A351-D49C4C300576}" type="pres">
      <dgm:prSet presAssocID="{766768E3-89A1-6744-AE92-CD1331EF0408}" presName="connTx" presStyleLbl="parChTrans1D2" presStyleIdx="1" presStyleCnt="4"/>
      <dgm:spPr/>
    </dgm:pt>
    <dgm:pt modelId="{6BC3F074-C3EF-B647-8E2A-113F34604D9B}" type="pres">
      <dgm:prSet presAssocID="{34AC908A-C181-AE44-BA02-6235BFC6AC96}" presName="node" presStyleLbl="node1" presStyleIdx="1" presStyleCnt="4">
        <dgm:presLayoutVars>
          <dgm:bulletEnabled val="1"/>
        </dgm:presLayoutVars>
      </dgm:prSet>
      <dgm:spPr/>
    </dgm:pt>
    <dgm:pt modelId="{DAB51E1D-EEEA-5948-867D-D73A1ABAFA54}" type="pres">
      <dgm:prSet presAssocID="{50894561-6104-944A-AE64-A04649540BE4}" presName="Name9" presStyleLbl="parChTrans1D2" presStyleIdx="2" presStyleCnt="4"/>
      <dgm:spPr/>
    </dgm:pt>
    <dgm:pt modelId="{C0D36C56-ACE1-0E4D-A2DF-356B79DB3A40}" type="pres">
      <dgm:prSet presAssocID="{50894561-6104-944A-AE64-A04649540BE4}" presName="connTx" presStyleLbl="parChTrans1D2" presStyleIdx="2" presStyleCnt="4"/>
      <dgm:spPr/>
    </dgm:pt>
    <dgm:pt modelId="{6D0452DE-32C7-AF49-B9F7-69F8F10BF7E3}" type="pres">
      <dgm:prSet presAssocID="{CFC4F048-3FD8-604D-9B05-7598B99AEA85}" presName="node" presStyleLbl="node1" presStyleIdx="2" presStyleCnt="4">
        <dgm:presLayoutVars>
          <dgm:bulletEnabled val="1"/>
        </dgm:presLayoutVars>
      </dgm:prSet>
      <dgm:spPr/>
    </dgm:pt>
    <dgm:pt modelId="{EAB1C838-DB78-D743-AB6B-045C0E1E5BE7}" type="pres">
      <dgm:prSet presAssocID="{CF6E6941-7DB7-7E42-9F96-8E033A181FB8}" presName="Name9" presStyleLbl="parChTrans1D2" presStyleIdx="3" presStyleCnt="4"/>
      <dgm:spPr/>
    </dgm:pt>
    <dgm:pt modelId="{195176E0-AC47-2F4B-86B0-599CF31AAFED}" type="pres">
      <dgm:prSet presAssocID="{CF6E6941-7DB7-7E42-9F96-8E033A181FB8}" presName="connTx" presStyleLbl="parChTrans1D2" presStyleIdx="3" presStyleCnt="4"/>
      <dgm:spPr/>
    </dgm:pt>
    <dgm:pt modelId="{3E0C8F1A-D60B-D541-9CDB-4F8DC1AE6A11}" type="pres">
      <dgm:prSet presAssocID="{334B9A4E-DF49-8B41-9F3B-7997A59C7F41}" presName="node" presStyleLbl="node1" presStyleIdx="3" presStyleCnt="4">
        <dgm:presLayoutVars>
          <dgm:bulletEnabled val="1"/>
        </dgm:presLayoutVars>
      </dgm:prSet>
      <dgm:spPr/>
    </dgm:pt>
  </dgm:ptLst>
  <dgm:cxnLst>
    <dgm:cxn modelId="{7634AD10-7FBC-C146-829A-5C3BCB44AA90}" type="presOf" srcId="{CFC4F048-3FD8-604D-9B05-7598B99AEA85}" destId="{6D0452DE-32C7-AF49-B9F7-69F8F10BF7E3}" srcOrd="0" destOrd="0" presId="urn:microsoft.com/office/officeart/2005/8/layout/radial1"/>
    <dgm:cxn modelId="{FF22C617-A76D-B44B-9219-6AB7FD3745DE}" srcId="{85DDF875-491F-904D-9D02-7B44A57C2B2A}" destId="{CFC4F048-3FD8-604D-9B05-7598B99AEA85}" srcOrd="2" destOrd="0" parTransId="{50894561-6104-944A-AE64-A04649540BE4}" sibTransId="{68D9E0A5-2519-9F49-9F19-C3228881355B}"/>
    <dgm:cxn modelId="{137A9619-D3F6-AB4B-B492-AB09B15257EA}" type="presOf" srcId="{334B9A4E-DF49-8B41-9F3B-7997A59C7F41}" destId="{3E0C8F1A-D60B-D541-9CDB-4F8DC1AE6A11}" srcOrd="0" destOrd="0" presId="urn:microsoft.com/office/officeart/2005/8/layout/radial1"/>
    <dgm:cxn modelId="{3B6D6222-D544-B243-8F47-38147565AE09}" type="presOf" srcId="{34AC908A-C181-AE44-BA02-6235BFC6AC96}" destId="{6BC3F074-C3EF-B647-8E2A-113F34604D9B}" srcOrd="0" destOrd="0" presId="urn:microsoft.com/office/officeart/2005/8/layout/radial1"/>
    <dgm:cxn modelId="{C9B57429-8E61-FD4E-88D3-E55D5DA90A51}" type="presOf" srcId="{44EE24A1-7B35-6A49-A672-DA04EAA384DC}" destId="{C18A2F82-FDD0-B546-B4C2-3D50BEBF3E38}" srcOrd="0" destOrd="0" presId="urn:microsoft.com/office/officeart/2005/8/layout/radial1"/>
    <dgm:cxn modelId="{1FFEFF67-B960-FB4C-8DF9-29B8017A284E}" type="presOf" srcId="{800E40FC-371F-C34F-9815-794BB766B118}" destId="{4B087285-3147-1C41-9BA8-3A911FB6A37A}" srcOrd="0" destOrd="0" presId="urn:microsoft.com/office/officeart/2005/8/layout/radial1"/>
    <dgm:cxn modelId="{39C6C471-6017-5344-91E5-F8A8BD95D46F}" srcId="{85DDF875-491F-904D-9D02-7B44A57C2B2A}" destId="{334B9A4E-DF49-8B41-9F3B-7997A59C7F41}" srcOrd="3" destOrd="0" parTransId="{CF6E6941-7DB7-7E42-9F96-8E033A181FB8}" sibTransId="{0EF09659-F2C7-034B-ABA2-C7659DD2090A}"/>
    <dgm:cxn modelId="{2BB77A80-88A4-634A-BF30-C80A7746F4AD}" srcId="{85DDF875-491F-904D-9D02-7B44A57C2B2A}" destId="{53D4041E-244A-8E43-A885-2772561CA941}" srcOrd="0" destOrd="0" parTransId="{44EE24A1-7B35-6A49-A672-DA04EAA384DC}" sibTransId="{6E9C985C-9351-694A-82BA-E11FFA5A7BFD}"/>
    <dgm:cxn modelId="{95487E85-D440-A548-BDD8-D0D14DEBA536}" type="presOf" srcId="{766768E3-89A1-6744-AE92-CD1331EF0408}" destId="{A5983905-E52D-3F4C-BCF9-B784E59B6DC8}" srcOrd="0" destOrd="0" presId="urn:microsoft.com/office/officeart/2005/8/layout/radial1"/>
    <dgm:cxn modelId="{5E8DCD93-9D4A-0346-97A0-84B99207E1F8}" srcId="{800E40FC-371F-C34F-9815-794BB766B118}" destId="{85DDF875-491F-904D-9D02-7B44A57C2B2A}" srcOrd="0" destOrd="0" parTransId="{62B4D89D-C1BE-ED4C-886C-2B8950D62AD5}" sibTransId="{1A105331-99CA-DE4C-9582-DEA7B7FBF767}"/>
    <dgm:cxn modelId="{4E641F97-76EF-E941-B7C5-8A965CC4DCE1}" type="presOf" srcId="{766768E3-89A1-6744-AE92-CD1331EF0408}" destId="{09A55F68-C56E-8049-A351-D49C4C300576}" srcOrd="1" destOrd="0" presId="urn:microsoft.com/office/officeart/2005/8/layout/radial1"/>
    <dgm:cxn modelId="{4266829C-5A6E-7B44-8176-DD4F676D3C97}" type="presOf" srcId="{53D4041E-244A-8E43-A885-2772561CA941}" destId="{52D793E3-C1C6-C543-9C67-7C7690B674CE}" srcOrd="0" destOrd="0" presId="urn:microsoft.com/office/officeart/2005/8/layout/radial1"/>
    <dgm:cxn modelId="{8D6504AC-E99C-CB48-AF3B-1B7F73561D8D}" type="presOf" srcId="{50894561-6104-944A-AE64-A04649540BE4}" destId="{C0D36C56-ACE1-0E4D-A2DF-356B79DB3A40}" srcOrd="1" destOrd="0" presId="urn:microsoft.com/office/officeart/2005/8/layout/radial1"/>
    <dgm:cxn modelId="{2695CAAC-3E4B-554D-8C41-BCB8C938CFD0}" type="presOf" srcId="{44EE24A1-7B35-6A49-A672-DA04EAA384DC}" destId="{96573300-8330-CC41-83E1-1820E4FDEE9B}" srcOrd="1" destOrd="0" presId="urn:microsoft.com/office/officeart/2005/8/layout/radial1"/>
    <dgm:cxn modelId="{BD02B3C5-F41D-EE45-8B63-DE772E0CB4BA}" type="presOf" srcId="{50894561-6104-944A-AE64-A04649540BE4}" destId="{DAB51E1D-EEEA-5948-867D-D73A1ABAFA54}" srcOrd="0" destOrd="0" presId="urn:microsoft.com/office/officeart/2005/8/layout/radial1"/>
    <dgm:cxn modelId="{D46796CD-F6BB-644E-A275-08F2B5B832F6}" type="presOf" srcId="{CF6E6941-7DB7-7E42-9F96-8E033A181FB8}" destId="{195176E0-AC47-2F4B-86B0-599CF31AAFED}" srcOrd="1" destOrd="0" presId="urn:microsoft.com/office/officeart/2005/8/layout/radial1"/>
    <dgm:cxn modelId="{E0CB55D7-5031-AE4F-BD6B-025D326AFB67}" type="presOf" srcId="{CF6E6941-7DB7-7E42-9F96-8E033A181FB8}" destId="{EAB1C838-DB78-D743-AB6B-045C0E1E5BE7}" srcOrd="0" destOrd="0" presId="urn:microsoft.com/office/officeart/2005/8/layout/radial1"/>
    <dgm:cxn modelId="{3B0B82E2-89B2-EC4A-A104-4FF3826DC362}" srcId="{85DDF875-491F-904D-9D02-7B44A57C2B2A}" destId="{34AC908A-C181-AE44-BA02-6235BFC6AC96}" srcOrd="1" destOrd="0" parTransId="{766768E3-89A1-6744-AE92-CD1331EF0408}" sibTransId="{652EA855-672E-7340-AFDF-8998CF9B2EC3}"/>
    <dgm:cxn modelId="{5A1FA7EA-E672-6042-BE23-2590C980203A}" type="presOf" srcId="{85DDF875-491F-904D-9D02-7B44A57C2B2A}" destId="{AFD1F0C5-F106-6F48-95AF-A3FC366615D8}" srcOrd="0" destOrd="0" presId="urn:microsoft.com/office/officeart/2005/8/layout/radial1"/>
    <dgm:cxn modelId="{8DF9A5A6-C8C3-E047-87D2-07F04AFAAE7C}" type="presParOf" srcId="{4B087285-3147-1C41-9BA8-3A911FB6A37A}" destId="{AFD1F0C5-F106-6F48-95AF-A3FC366615D8}" srcOrd="0" destOrd="0" presId="urn:microsoft.com/office/officeart/2005/8/layout/radial1"/>
    <dgm:cxn modelId="{F2EEC1E7-D95B-8B40-AA83-B7F0CDCCD91F}" type="presParOf" srcId="{4B087285-3147-1C41-9BA8-3A911FB6A37A}" destId="{C18A2F82-FDD0-B546-B4C2-3D50BEBF3E38}" srcOrd="1" destOrd="0" presId="urn:microsoft.com/office/officeart/2005/8/layout/radial1"/>
    <dgm:cxn modelId="{F6950CFB-0983-4140-A7A4-51D354072301}" type="presParOf" srcId="{C18A2F82-FDD0-B546-B4C2-3D50BEBF3E38}" destId="{96573300-8330-CC41-83E1-1820E4FDEE9B}" srcOrd="0" destOrd="0" presId="urn:microsoft.com/office/officeart/2005/8/layout/radial1"/>
    <dgm:cxn modelId="{83ECDCDD-C79C-754F-B212-4B3CCAC05EA3}" type="presParOf" srcId="{4B087285-3147-1C41-9BA8-3A911FB6A37A}" destId="{52D793E3-C1C6-C543-9C67-7C7690B674CE}" srcOrd="2" destOrd="0" presId="urn:microsoft.com/office/officeart/2005/8/layout/radial1"/>
    <dgm:cxn modelId="{483E3EAD-5E35-9D4B-AC9C-80EB99C10853}" type="presParOf" srcId="{4B087285-3147-1C41-9BA8-3A911FB6A37A}" destId="{A5983905-E52D-3F4C-BCF9-B784E59B6DC8}" srcOrd="3" destOrd="0" presId="urn:microsoft.com/office/officeart/2005/8/layout/radial1"/>
    <dgm:cxn modelId="{2292D94D-1675-5246-A0FC-B48F79D2CE91}" type="presParOf" srcId="{A5983905-E52D-3F4C-BCF9-B784E59B6DC8}" destId="{09A55F68-C56E-8049-A351-D49C4C300576}" srcOrd="0" destOrd="0" presId="urn:microsoft.com/office/officeart/2005/8/layout/radial1"/>
    <dgm:cxn modelId="{D5D346A5-3E27-F94D-BFC8-AFAD7E590B3A}" type="presParOf" srcId="{4B087285-3147-1C41-9BA8-3A911FB6A37A}" destId="{6BC3F074-C3EF-B647-8E2A-113F34604D9B}" srcOrd="4" destOrd="0" presId="urn:microsoft.com/office/officeart/2005/8/layout/radial1"/>
    <dgm:cxn modelId="{67644A68-6844-1F49-A9F5-2E088BEEC44E}" type="presParOf" srcId="{4B087285-3147-1C41-9BA8-3A911FB6A37A}" destId="{DAB51E1D-EEEA-5948-867D-D73A1ABAFA54}" srcOrd="5" destOrd="0" presId="urn:microsoft.com/office/officeart/2005/8/layout/radial1"/>
    <dgm:cxn modelId="{9D476E1F-793E-1C41-BB0B-3B6FEF191BA9}" type="presParOf" srcId="{DAB51E1D-EEEA-5948-867D-D73A1ABAFA54}" destId="{C0D36C56-ACE1-0E4D-A2DF-356B79DB3A40}" srcOrd="0" destOrd="0" presId="urn:microsoft.com/office/officeart/2005/8/layout/radial1"/>
    <dgm:cxn modelId="{F7A5AC2E-9FF0-0548-BAFF-46F61355706B}" type="presParOf" srcId="{4B087285-3147-1C41-9BA8-3A911FB6A37A}" destId="{6D0452DE-32C7-AF49-B9F7-69F8F10BF7E3}" srcOrd="6" destOrd="0" presId="urn:microsoft.com/office/officeart/2005/8/layout/radial1"/>
    <dgm:cxn modelId="{924860CE-D2A6-F54D-9663-A80A58FE43AC}" type="presParOf" srcId="{4B087285-3147-1C41-9BA8-3A911FB6A37A}" destId="{EAB1C838-DB78-D743-AB6B-045C0E1E5BE7}" srcOrd="7" destOrd="0" presId="urn:microsoft.com/office/officeart/2005/8/layout/radial1"/>
    <dgm:cxn modelId="{76ACDA72-CB6D-9848-9944-F27EB0D49E87}" type="presParOf" srcId="{EAB1C838-DB78-D743-AB6B-045C0E1E5BE7}" destId="{195176E0-AC47-2F4B-86B0-599CF31AAFED}" srcOrd="0" destOrd="0" presId="urn:microsoft.com/office/officeart/2005/8/layout/radial1"/>
    <dgm:cxn modelId="{65BA0347-2965-564D-857E-1AB3BE72E86B}" type="presParOf" srcId="{4B087285-3147-1C41-9BA8-3A911FB6A37A}" destId="{3E0C8F1A-D60B-D541-9CDB-4F8DC1AE6A11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886231-1273-6B43-BE45-D58BCC39096F}" type="doc">
      <dgm:prSet loTypeId="urn:microsoft.com/office/officeart/2005/8/layout/process2" loCatId="" qsTypeId="urn:microsoft.com/office/officeart/2005/8/quickstyle/simple1" qsCatId="simple" csTypeId="urn:microsoft.com/office/officeart/2005/8/colors/accent0_1" csCatId="mainScheme" phldr="1"/>
      <dgm:spPr/>
    </dgm:pt>
    <dgm:pt modelId="{2A2EBCFA-2922-1443-AF18-AB00E7759D76}">
      <dgm:prSet phldrT="[Text]"/>
      <dgm:spPr/>
      <dgm:t>
        <a:bodyPr/>
        <a:lstStyle/>
        <a:p>
          <a:r>
            <a:rPr lang="en-US" b="0" i="0" dirty="0" err="1">
              <a:latin typeface="Montserrat Light" pitchFamily="2" charset="77"/>
            </a:rPr>
            <a:t>Soluciones</a:t>
          </a:r>
          <a:r>
            <a:rPr lang="en-US" b="0" i="0" dirty="0">
              <a:latin typeface="Montserrat Light" pitchFamily="2" charset="77"/>
            </a:rPr>
            <a:t> para </a:t>
          </a:r>
          <a:r>
            <a:rPr lang="en-US" b="1" i="0" dirty="0" err="1">
              <a:latin typeface="Montserrat SemiBold" pitchFamily="2" charset="77"/>
            </a:rPr>
            <a:t>verificar</a:t>
          </a:r>
          <a:r>
            <a:rPr lang="en-US" b="1" i="0" dirty="0">
              <a:latin typeface="Montserrat SemiBold" pitchFamily="2" charset="77"/>
            </a:rPr>
            <a:t> </a:t>
          </a:r>
          <a:r>
            <a:rPr lang="en-US" b="1" i="0" dirty="0" err="1">
              <a:latin typeface="Montserrat SemiBold" pitchFamily="2" charset="77"/>
            </a:rPr>
            <a:t>atributos</a:t>
          </a:r>
          <a:r>
            <a:rPr lang="en-US" b="1" i="0" dirty="0">
              <a:latin typeface="Montserrat SemiBold" pitchFamily="2" charset="77"/>
            </a:rPr>
            <a:t> </a:t>
          </a:r>
          <a:r>
            <a:rPr lang="en-US" b="1" i="0" dirty="0" err="1">
              <a:latin typeface="Montserrat SemiBold" pitchFamily="2" charset="77"/>
            </a:rPr>
            <a:t>físicos</a:t>
          </a:r>
          <a:r>
            <a:rPr lang="en-US" b="0" i="0" dirty="0">
              <a:latin typeface="Montserrat Light" pitchFamily="2" charset="77"/>
            </a:rPr>
            <a:t>(</a:t>
          </a:r>
          <a:r>
            <a:rPr lang="en-US" b="0" i="0" dirty="0" err="1">
              <a:latin typeface="Montserrat Light" pitchFamily="2" charset="77"/>
            </a:rPr>
            <a:t>p.ej</a:t>
          </a:r>
          <a:r>
            <a:rPr lang="en-US" b="0" i="0" dirty="0">
              <a:latin typeface="Montserrat Light" pitchFamily="2" charset="77"/>
            </a:rPr>
            <a:t>., </a:t>
          </a:r>
          <a:r>
            <a:rPr lang="en-US" b="0" i="0" dirty="0" err="1">
              <a:latin typeface="Montserrat Light" pitchFamily="2" charset="77"/>
            </a:rPr>
            <a:t>nombre</a:t>
          </a:r>
          <a:r>
            <a:rPr lang="en-US" b="0" i="0" dirty="0">
              <a:latin typeface="Montserrat Light" pitchFamily="2" charset="77"/>
            </a:rPr>
            <a:t>, </a:t>
          </a:r>
          <a:r>
            <a:rPr lang="en-US" b="0" i="0" dirty="0" err="1">
              <a:latin typeface="Montserrat Light" pitchFamily="2" charset="77"/>
            </a:rPr>
            <a:t>fecha</a:t>
          </a:r>
          <a:r>
            <a:rPr lang="en-US" b="0" i="0" dirty="0">
              <a:latin typeface="Montserrat Light" pitchFamily="2" charset="77"/>
            </a:rPr>
            <a:t> de </a:t>
          </a:r>
          <a:r>
            <a:rPr lang="en-US" b="0" i="0" dirty="0" err="1">
              <a:latin typeface="Montserrat Light" pitchFamily="2" charset="77"/>
            </a:rPr>
            <a:t>nacimiento</a:t>
          </a:r>
          <a:r>
            <a:rPr lang="en-US" b="0" i="0" dirty="0">
              <a:latin typeface="Montserrat Light" pitchFamily="2" charset="77"/>
            </a:rPr>
            <a:t>, </a:t>
          </a:r>
          <a:r>
            <a:rPr lang="en-US" b="0" i="0" dirty="0" err="1">
              <a:latin typeface="Montserrat Light" pitchFamily="2" charset="77"/>
            </a:rPr>
            <a:t>dirección</a:t>
          </a:r>
          <a:r>
            <a:rPr lang="en-US" b="0" i="0" dirty="0">
              <a:latin typeface="Montserrat Light" pitchFamily="2" charset="77"/>
            </a:rPr>
            <a:t>) </a:t>
          </a:r>
        </a:p>
      </dgm:t>
    </dgm:pt>
    <dgm:pt modelId="{E5D1ED64-7483-044A-A759-145B86B060FD}" type="parTrans" cxnId="{6CA409CE-73AE-2844-BDE7-FEFF54B83167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36C28759-F29D-7945-AF4C-7C86075C94F4}" type="sibTrans" cxnId="{6CA409CE-73AE-2844-BDE7-FEFF54B83167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7BDC1760-8480-F545-AFD3-2BED831DACB2}">
      <dgm:prSet phldrT="[Text]"/>
      <dgm:spPr/>
      <dgm:t>
        <a:bodyPr/>
        <a:lstStyle/>
        <a:p>
          <a:r>
            <a:rPr lang="en-US" b="0" i="0" dirty="0" err="1">
              <a:latin typeface="Montserrat Light" pitchFamily="2" charset="77"/>
            </a:rPr>
            <a:t>Soluciones</a:t>
          </a:r>
          <a:r>
            <a:rPr lang="en-US" b="0" i="0" dirty="0">
              <a:latin typeface="Montserrat Light" pitchFamily="2" charset="77"/>
            </a:rPr>
            <a:t> para </a:t>
          </a:r>
          <a:r>
            <a:rPr lang="en-US" b="1" i="0" dirty="0" err="1">
              <a:latin typeface="Montserrat SemiBold" pitchFamily="2" charset="77"/>
            </a:rPr>
            <a:t>verificar</a:t>
          </a:r>
          <a:r>
            <a:rPr lang="en-US" b="1" i="0" dirty="0">
              <a:latin typeface="Montserrat SemiBold" pitchFamily="2" charset="77"/>
            </a:rPr>
            <a:t> </a:t>
          </a:r>
          <a:r>
            <a:rPr lang="en-US" b="1" i="0" dirty="0" err="1">
              <a:latin typeface="Montserrat SemiBold" pitchFamily="2" charset="77"/>
            </a:rPr>
            <a:t>atributos</a:t>
          </a:r>
          <a:r>
            <a:rPr lang="en-US" b="1" i="0" dirty="0">
              <a:latin typeface="Montserrat SemiBold" pitchFamily="2" charset="77"/>
            </a:rPr>
            <a:t> </a:t>
          </a:r>
          <a:r>
            <a:rPr lang="en-US" b="1" i="0" dirty="0" err="1">
              <a:latin typeface="Montserrat SemiBold" pitchFamily="2" charset="77"/>
            </a:rPr>
            <a:t>digitales</a:t>
          </a:r>
          <a:r>
            <a:rPr lang="en-US" b="1" i="0" dirty="0">
              <a:latin typeface="Montserrat SemiBold" pitchFamily="2" charset="77"/>
            </a:rPr>
            <a:t> </a:t>
          </a:r>
          <a:r>
            <a:rPr lang="en-US" b="0" i="0" dirty="0">
              <a:latin typeface="Montserrat Light" pitchFamily="2" charset="77"/>
            </a:rPr>
            <a:t>(</a:t>
          </a:r>
          <a:r>
            <a:rPr lang="en-US" b="0" i="0" dirty="0" err="1">
              <a:latin typeface="Montserrat Light" pitchFamily="2" charset="77"/>
            </a:rPr>
            <a:t>p.ej</a:t>
          </a:r>
          <a:r>
            <a:rPr lang="en-US" b="0" i="0" dirty="0">
              <a:latin typeface="Montserrat Light" pitchFamily="2" charset="77"/>
            </a:rPr>
            <a:t>., </a:t>
          </a:r>
          <a:r>
            <a:rPr lang="en-US" b="0" i="0" dirty="0" err="1">
              <a:latin typeface="Montserrat Light" pitchFamily="2" charset="77"/>
            </a:rPr>
            <a:t>riesgo</a:t>
          </a:r>
          <a:r>
            <a:rPr lang="en-US" b="0" i="0" dirty="0">
              <a:latin typeface="Montserrat Light" pitchFamily="2" charset="77"/>
            </a:rPr>
            <a:t> de </a:t>
          </a:r>
          <a:r>
            <a:rPr lang="en-US" b="0" i="0" dirty="0" err="1">
              <a:latin typeface="Montserrat Light" pitchFamily="2" charset="77"/>
            </a:rPr>
            <a:t>correo</a:t>
          </a:r>
          <a:r>
            <a:rPr lang="en-US" b="0" i="0" dirty="0">
              <a:latin typeface="Montserrat Light" pitchFamily="2" charset="77"/>
            </a:rPr>
            <a:t> </a:t>
          </a:r>
          <a:r>
            <a:rPr lang="en-US" b="0" i="0" dirty="0" err="1">
              <a:latin typeface="Montserrat Light" pitchFamily="2" charset="77"/>
            </a:rPr>
            <a:t>electrónico</a:t>
          </a:r>
          <a:r>
            <a:rPr lang="en-US" b="0" i="0" dirty="0">
              <a:latin typeface="Montserrat Light" pitchFamily="2" charset="77"/>
            </a:rPr>
            <a:t> y </a:t>
          </a:r>
          <a:r>
            <a:rPr lang="en-US" b="0" i="0" dirty="0" err="1">
              <a:latin typeface="Montserrat Light" pitchFamily="2" charset="77"/>
            </a:rPr>
            <a:t>teléfono</a:t>
          </a:r>
          <a:r>
            <a:rPr lang="en-US" b="0" i="0" dirty="0">
              <a:latin typeface="Montserrat Light" pitchFamily="2" charset="77"/>
            </a:rPr>
            <a:t>, </a:t>
          </a:r>
          <a:r>
            <a:rPr lang="en-US" b="0" i="0" dirty="0" err="1">
              <a:latin typeface="Montserrat Light" pitchFamily="2" charset="77"/>
            </a:rPr>
            <a:t>biometría</a:t>
          </a:r>
          <a:r>
            <a:rPr lang="en-US" b="0" i="0" dirty="0">
              <a:latin typeface="Montserrat Light" pitchFamily="2" charset="77"/>
            </a:rPr>
            <a:t>) </a:t>
          </a:r>
        </a:p>
      </dgm:t>
    </dgm:pt>
    <dgm:pt modelId="{AB06741D-F585-374F-B4B5-D1F59BB4417B}" type="parTrans" cxnId="{20FDF519-EA40-8D49-89F2-E086B1574B05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1B4D05D6-17B3-A840-AB21-1B1B20D2E12D}" type="sibTrans" cxnId="{20FDF519-EA40-8D49-89F2-E086B1574B05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71F16DBF-68E5-3846-914B-B9F1E107E550}">
      <dgm:prSet phldrT="[Text]"/>
      <dgm:spPr/>
      <dgm:t>
        <a:bodyPr/>
        <a:lstStyle/>
        <a:p>
          <a:r>
            <a:rPr lang="en-US" b="0" i="0" dirty="0" err="1">
              <a:latin typeface="Montserrat Light" pitchFamily="2" charset="77"/>
            </a:rPr>
            <a:t>Soluciones</a:t>
          </a:r>
          <a:r>
            <a:rPr lang="en-US" b="0" i="0" dirty="0">
              <a:latin typeface="Montserrat Light" pitchFamily="2" charset="77"/>
            </a:rPr>
            <a:t> </a:t>
          </a:r>
          <a:r>
            <a:rPr lang="en-US" b="1" i="0" dirty="0">
              <a:latin typeface="Montserrat SemiBold" pitchFamily="2" charset="77"/>
            </a:rPr>
            <a:t>para </a:t>
          </a:r>
          <a:r>
            <a:rPr lang="en-US" b="1" i="0" dirty="0" err="1">
              <a:latin typeface="Montserrat SemiBold" pitchFamily="2" charset="77"/>
            </a:rPr>
            <a:t>evaluar</a:t>
          </a:r>
          <a:r>
            <a:rPr lang="en-US" b="1" i="0" dirty="0">
              <a:latin typeface="Montserrat SemiBold" pitchFamily="2" charset="77"/>
            </a:rPr>
            <a:t> </a:t>
          </a:r>
          <a:r>
            <a:rPr lang="en-US" b="1" i="0" dirty="0" err="1">
              <a:latin typeface="Montserrat SemiBold" pitchFamily="2" charset="77"/>
            </a:rPr>
            <a:t>riesgo</a:t>
          </a:r>
          <a:r>
            <a:rPr lang="en-US" b="1" i="0" dirty="0">
              <a:latin typeface="Montserrat SemiBold" pitchFamily="2" charset="77"/>
            </a:rPr>
            <a:t> de </a:t>
          </a:r>
          <a:r>
            <a:rPr lang="en-US" b="1" i="0" dirty="0" err="1">
              <a:latin typeface="Montserrat SemiBold" pitchFamily="2" charset="77"/>
            </a:rPr>
            <a:t>dispositivo</a:t>
          </a:r>
          <a:r>
            <a:rPr lang="en-US" b="1" i="0" dirty="0">
              <a:latin typeface="Montserrat SemiBold" pitchFamily="2" charset="77"/>
            </a:rPr>
            <a:t>, </a:t>
          </a:r>
          <a:r>
            <a:rPr lang="en-US" b="1" i="0" dirty="0" err="1">
              <a:latin typeface="Montserrat SemiBold" pitchFamily="2" charset="77"/>
            </a:rPr>
            <a:t>ubicación</a:t>
          </a:r>
          <a:r>
            <a:rPr lang="en-US" b="1" i="0" dirty="0">
              <a:latin typeface="Montserrat SemiBold" pitchFamily="2" charset="77"/>
            </a:rPr>
            <a:t> </a:t>
          </a:r>
          <a:r>
            <a:rPr lang="en-US" b="0" i="0" dirty="0">
              <a:latin typeface="Montserrat Light" pitchFamily="2" charset="77"/>
            </a:rPr>
            <a:t>(</a:t>
          </a:r>
          <a:r>
            <a:rPr lang="en-US" b="0" i="0" dirty="0" err="1">
              <a:latin typeface="Montserrat Light" pitchFamily="2" charset="77"/>
            </a:rPr>
            <a:t>p.ej</a:t>
          </a:r>
          <a:r>
            <a:rPr lang="en-US" b="0" i="0" dirty="0">
              <a:latin typeface="Montserrat Light" pitchFamily="2" charset="77"/>
            </a:rPr>
            <a:t>., </a:t>
          </a:r>
          <a:r>
            <a:rPr lang="en-US" b="0" i="0" dirty="0" err="1">
              <a:latin typeface="Montserrat Light" pitchFamily="2" charset="77"/>
            </a:rPr>
            <a:t>identificador</a:t>
          </a:r>
          <a:r>
            <a:rPr lang="en-US" b="0" i="0" dirty="0">
              <a:latin typeface="Montserrat Light" pitchFamily="2" charset="77"/>
            </a:rPr>
            <a:t> de </a:t>
          </a:r>
          <a:r>
            <a:rPr lang="en-US" b="0" i="0" dirty="0" err="1">
              <a:latin typeface="Montserrat Light" pitchFamily="2" charset="77"/>
            </a:rPr>
            <a:t>dispositivo</a:t>
          </a:r>
          <a:r>
            <a:rPr lang="en-US" b="0" i="0" dirty="0">
              <a:latin typeface="Montserrat Light" pitchFamily="2" charset="77"/>
            </a:rPr>
            <a:t>, </a:t>
          </a:r>
          <a:r>
            <a:rPr lang="en-US" b="0" i="0" dirty="0" err="1">
              <a:latin typeface="Montserrat Light" pitchFamily="2" charset="77"/>
            </a:rPr>
            <a:t>geolocalización</a:t>
          </a:r>
          <a:r>
            <a:rPr lang="en-US" b="0" i="0" dirty="0">
              <a:latin typeface="Montserrat Light" pitchFamily="2" charset="77"/>
            </a:rPr>
            <a:t>) </a:t>
          </a:r>
        </a:p>
      </dgm:t>
    </dgm:pt>
    <dgm:pt modelId="{F6185FD6-FBF4-6641-AF16-3012EB880E34}" type="parTrans" cxnId="{72C65DDC-2CB8-0146-88A6-0312FBC5D7C4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655596FE-4E6A-CC49-BFD7-251AA6AC9ADD}" type="sibTrans" cxnId="{72C65DDC-2CB8-0146-88A6-0312FBC5D7C4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4C56C855-6FB4-B24B-B111-1ABE2F58A557}">
      <dgm:prSet phldrT="[Text]"/>
      <dgm:spPr/>
      <dgm:t>
        <a:bodyPr/>
        <a:lstStyle/>
        <a:p>
          <a:r>
            <a:rPr lang="en-US" b="0" i="0" dirty="0" err="1">
              <a:latin typeface="Montserrat Light" pitchFamily="2" charset="77"/>
            </a:rPr>
            <a:t>Soluciones</a:t>
          </a:r>
          <a:r>
            <a:rPr lang="en-US" b="0" i="0" dirty="0">
              <a:latin typeface="Montserrat Light" pitchFamily="2" charset="77"/>
            </a:rPr>
            <a:t> para </a:t>
          </a:r>
          <a:r>
            <a:rPr lang="en-US" b="1" i="0" dirty="0" err="1">
              <a:latin typeface="Montserrat SemiBold" pitchFamily="2" charset="77"/>
            </a:rPr>
            <a:t>evaluar</a:t>
          </a:r>
          <a:r>
            <a:rPr lang="en-US" b="1" i="0" dirty="0">
              <a:latin typeface="Montserrat SemiBold" pitchFamily="2" charset="77"/>
            </a:rPr>
            <a:t> </a:t>
          </a:r>
          <a:r>
            <a:rPr lang="en-US" b="1" i="0" dirty="0" err="1">
              <a:latin typeface="Montserrat SemiBold" pitchFamily="2" charset="77"/>
            </a:rPr>
            <a:t>comportamiento</a:t>
          </a:r>
          <a:r>
            <a:rPr lang="en-US" b="0" i="0" dirty="0">
              <a:latin typeface="Montserrat Light" pitchFamily="2" charset="77"/>
            </a:rPr>
            <a:t> (</a:t>
          </a:r>
          <a:r>
            <a:rPr lang="en-US" b="0" i="0" dirty="0" err="1">
              <a:latin typeface="Montserrat Light" pitchFamily="2" charset="77"/>
            </a:rPr>
            <a:t>p.ej</a:t>
          </a:r>
          <a:r>
            <a:rPr lang="en-US" b="0" i="0" dirty="0">
              <a:latin typeface="Montserrat Light" pitchFamily="2" charset="77"/>
            </a:rPr>
            <a:t>., </a:t>
          </a:r>
          <a:r>
            <a:rPr lang="en-US" b="0" i="0" dirty="0" err="1">
              <a:latin typeface="Montserrat Light" pitchFamily="2" charset="77"/>
            </a:rPr>
            <a:t>biometría</a:t>
          </a:r>
          <a:r>
            <a:rPr lang="en-US" b="0" i="0" dirty="0">
              <a:latin typeface="Montserrat Light" pitchFamily="2" charset="77"/>
            </a:rPr>
            <a:t> </a:t>
          </a:r>
          <a:r>
            <a:rPr lang="en-US" b="0" i="0" dirty="0" err="1">
              <a:latin typeface="Montserrat Light" pitchFamily="2" charset="77"/>
            </a:rPr>
            <a:t>comportamental</a:t>
          </a:r>
          <a:r>
            <a:rPr lang="en-US" b="0" i="0" dirty="0">
              <a:latin typeface="Montserrat Light" pitchFamily="2" charset="77"/>
            </a:rPr>
            <a:t>, </a:t>
          </a:r>
          <a:r>
            <a:rPr lang="en-US" b="0" i="0" dirty="0" err="1">
              <a:latin typeface="Montserrat Light" pitchFamily="2" charset="77"/>
            </a:rPr>
            <a:t>riesgo</a:t>
          </a:r>
          <a:r>
            <a:rPr lang="en-US" b="0" i="0" dirty="0">
              <a:latin typeface="Montserrat Light" pitchFamily="2" charset="77"/>
            </a:rPr>
            <a:t> de </a:t>
          </a:r>
          <a:r>
            <a:rPr lang="en-US" b="0" i="0" dirty="0" err="1">
              <a:latin typeface="Montserrat Light" pitchFamily="2" charset="77"/>
            </a:rPr>
            <a:t>transacción</a:t>
          </a:r>
          <a:r>
            <a:rPr lang="en-US" b="0" i="0" dirty="0">
              <a:latin typeface="Montserrat Light" pitchFamily="2" charset="77"/>
            </a:rPr>
            <a:t>) </a:t>
          </a:r>
        </a:p>
      </dgm:t>
    </dgm:pt>
    <dgm:pt modelId="{A77B669B-9FA7-B74B-8622-151FC5DA9DF0}" type="parTrans" cxnId="{4ABCFC28-33D7-664B-A5B0-8E1CB57DC69C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22EA2C1B-CC5E-5442-8595-F94FE61C34FA}" type="sibTrans" cxnId="{4ABCFC28-33D7-664B-A5B0-8E1CB57DC69C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180739AB-6A4A-1E48-899D-385CA86F7E94}" type="pres">
      <dgm:prSet presAssocID="{6E886231-1273-6B43-BE45-D58BCC39096F}" presName="linearFlow" presStyleCnt="0">
        <dgm:presLayoutVars>
          <dgm:resizeHandles val="exact"/>
        </dgm:presLayoutVars>
      </dgm:prSet>
      <dgm:spPr/>
    </dgm:pt>
    <dgm:pt modelId="{B8A020DE-6B0F-4E41-BE42-98759041E325}" type="pres">
      <dgm:prSet presAssocID="{2A2EBCFA-2922-1443-AF18-AB00E7759D76}" presName="node" presStyleLbl="node1" presStyleIdx="0" presStyleCnt="4">
        <dgm:presLayoutVars>
          <dgm:bulletEnabled val="1"/>
        </dgm:presLayoutVars>
      </dgm:prSet>
      <dgm:spPr/>
    </dgm:pt>
    <dgm:pt modelId="{BF53C3A5-32CF-8646-937E-79E565E12C20}" type="pres">
      <dgm:prSet presAssocID="{36C28759-F29D-7945-AF4C-7C86075C94F4}" presName="sibTrans" presStyleLbl="sibTrans2D1" presStyleIdx="0" presStyleCnt="3"/>
      <dgm:spPr/>
    </dgm:pt>
    <dgm:pt modelId="{350249DC-3F91-E247-839B-B1A26E71AB84}" type="pres">
      <dgm:prSet presAssocID="{36C28759-F29D-7945-AF4C-7C86075C94F4}" presName="connectorText" presStyleLbl="sibTrans2D1" presStyleIdx="0" presStyleCnt="3"/>
      <dgm:spPr/>
    </dgm:pt>
    <dgm:pt modelId="{002E5843-77C9-D342-BCFC-8957874F3769}" type="pres">
      <dgm:prSet presAssocID="{7BDC1760-8480-F545-AFD3-2BED831DACB2}" presName="node" presStyleLbl="node1" presStyleIdx="1" presStyleCnt="4">
        <dgm:presLayoutVars>
          <dgm:bulletEnabled val="1"/>
        </dgm:presLayoutVars>
      </dgm:prSet>
      <dgm:spPr/>
    </dgm:pt>
    <dgm:pt modelId="{38AF7998-BCD0-3846-8ABC-4C81A32F7513}" type="pres">
      <dgm:prSet presAssocID="{1B4D05D6-17B3-A840-AB21-1B1B20D2E12D}" presName="sibTrans" presStyleLbl="sibTrans2D1" presStyleIdx="1" presStyleCnt="3"/>
      <dgm:spPr/>
    </dgm:pt>
    <dgm:pt modelId="{E7B95D60-F3FF-554D-A47D-D8416AA45377}" type="pres">
      <dgm:prSet presAssocID="{1B4D05D6-17B3-A840-AB21-1B1B20D2E12D}" presName="connectorText" presStyleLbl="sibTrans2D1" presStyleIdx="1" presStyleCnt="3"/>
      <dgm:spPr/>
    </dgm:pt>
    <dgm:pt modelId="{297DA947-FDD3-0640-8078-9154AB3181AF}" type="pres">
      <dgm:prSet presAssocID="{71F16DBF-68E5-3846-914B-B9F1E107E550}" presName="node" presStyleLbl="node1" presStyleIdx="2" presStyleCnt="4">
        <dgm:presLayoutVars>
          <dgm:bulletEnabled val="1"/>
        </dgm:presLayoutVars>
      </dgm:prSet>
      <dgm:spPr/>
    </dgm:pt>
    <dgm:pt modelId="{A4FD3C7D-6B92-2F40-9293-DC1A7DB1F0A8}" type="pres">
      <dgm:prSet presAssocID="{655596FE-4E6A-CC49-BFD7-251AA6AC9ADD}" presName="sibTrans" presStyleLbl="sibTrans2D1" presStyleIdx="2" presStyleCnt="3"/>
      <dgm:spPr/>
    </dgm:pt>
    <dgm:pt modelId="{6D2FD9E4-1E25-6F41-BC82-2C7D6D93D852}" type="pres">
      <dgm:prSet presAssocID="{655596FE-4E6A-CC49-BFD7-251AA6AC9ADD}" presName="connectorText" presStyleLbl="sibTrans2D1" presStyleIdx="2" presStyleCnt="3"/>
      <dgm:spPr/>
    </dgm:pt>
    <dgm:pt modelId="{DE30A613-9516-D94B-80B6-ED1371C59B1C}" type="pres">
      <dgm:prSet presAssocID="{4C56C855-6FB4-B24B-B111-1ABE2F58A557}" presName="node" presStyleLbl="node1" presStyleIdx="3" presStyleCnt="4">
        <dgm:presLayoutVars>
          <dgm:bulletEnabled val="1"/>
        </dgm:presLayoutVars>
      </dgm:prSet>
      <dgm:spPr/>
    </dgm:pt>
  </dgm:ptLst>
  <dgm:cxnLst>
    <dgm:cxn modelId="{B090C30C-6D54-D64C-9821-70AE859FDA99}" type="presOf" srcId="{4C56C855-6FB4-B24B-B111-1ABE2F58A557}" destId="{DE30A613-9516-D94B-80B6-ED1371C59B1C}" srcOrd="0" destOrd="0" presId="urn:microsoft.com/office/officeart/2005/8/layout/process2"/>
    <dgm:cxn modelId="{DE260910-FE58-D64C-9F50-041D6058E35E}" type="presOf" srcId="{71F16DBF-68E5-3846-914B-B9F1E107E550}" destId="{297DA947-FDD3-0640-8078-9154AB3181AF}" srcOrd="0" destOrd="0" presId="urn:microsoft.com/office/officeart/2005/8/layout/process2"/>
    <dgm:cxn modelId="{09F04414-68FD-9A44-9139-DE7F9907939D}" type="presOf" srcId="{1B4D05D6-17B3-A840-AB21-1B1B20D2E12D}" destId="{38AF7998-BCD0-3846-8ABC-4C81A32F7513}" srcOrd="0" destOrd="0" presId="urn:microsoft.com/office/officeart/2005/8/layout/process2"/>
    <dgm:cxn modelId="{52842619-908B-744B-BCCA-DE8978907FCF}" type="presOf" srcId="{6E886231-1273-6B43-BE45-D58BCC39096F}" destId="{180739AB-6A4A-1E48-899D-385CA86F7E94}" srcOrd="0" destOrd="0" presId="urn:microsoft.com/office/officeart/2005/8/layout/process2"/>
    <dgm:cxn modelId="{20FDF519-EA40-8D49-89F2-E086B1574B05}" srcId="{6E886231-1273-6B43-BE45-D58BCC39096F}" destId="{7BDC1760-8480-F545-AFD3-2BED831DACB2}" srcOrd="1" destOrd="0" parTransId="{AB06741D-F585-374F-B4B5-D1F59BB4417B}" sibTransId="{1B4D05D6-17B3-A840-AB21-1B1B20D2E12D}"/>
    <dgm:cxn modelId="{4ABCFC28-33D7-664B-A5B0-8E1CB57DC69C}" srcId="{6E886231-1273-6B43-BE45-D58BCC39096F}" destId="{4C56C855-6FB4-B24B-B111-1ABE2F58A557}" srcOrd="3" destOrd="0" parTransId="{A77B669B-9FA7-B74B-8622-151FC5DA9DF0}" sibTransId="{22EA2C1B-CC5E-5442-8595-F94FE61C34FA}"/>
    <dgm:cxn modelId="{18D5C72D-0E91-2741-A6A8-AB82C0BA2BF0}" type="presOf" srcId="{36C28759-F29D-7945-AF4C-7C86075C94F4}" destId="{350249DC-3F91-E247-839B-B1A26E71AB84}" srcOrd="1" destOrd="0" presId="urn:microsoft.com/office/officeart/2005/8/layout/process2"/>
    <dgm:cxn modelId="{D2E97D35-63CC-AA42-9848-A6209833D4D3}" type="presOf" srcId="{1B4D05D6-17B3-A840-AB21-1B1B20D2E12D}" destId="{E7B95D60-F3FF-554D-A47D-D8416AA45377}" srcOrd="1" destOrd="0" presId="urn:microsoft.com/office/officeart/2005/8/layout/process2"/>
    <dgm:cxn modelId="{3A14145C-F218-0C4A-8963-9C1F6834485B}" type="presOf" srcId="{655596FE-4E6A-CC49-BFD7-251AA6AC9ADD}" destId="{A4FD3C7D-6B92-2F40-9293-DC1A7DB1F0A8}" srcOrd="0" destOrd="0" presId="urn:microsoft.com/office/officeart/2005/8/layout/process2"/>
    <dgm:cxn modelId="{54B6D26D-A066-AF4B-AB3F-98D1455D2879}" type="presOf" srcId="{7BDC1760-8480-F545-AFD3-2BED831DACB2}" destId="{002E5843-77C9-D342-BCFC-8957874F3769}" srcOrd="0" destOrd="0" presId="urn:microsoft.com/office/officeart/2005/8/layout/process2"/>
    <dgm:cxn modelId="{AFCB7755-D4FA-8D40-AF1E-CDFEEB7DCAB7}" type="presOf" srcId="{36C28759-F29D-7945-AF4C-7C86075C94F4}" destId="{BF53C3A5-32CF-8646-937E-79E565E12C20}" srcOrd="0" destOrd="0" presId="urn:microsoft.com/office/officeart/2005/8/layout/process2"/>
    <dgm:cxn modelId="{18BB04AF-16D4-A847-9467-61DC9E6BA5D3}" type="presOf" srcId="{655596FE-4E6A-CC49-BFD7-251AA6AC9ADD}" destId="{6D2FD9E4-1E25-6F41-BC82-2C7D6D93D852}" srcOrd="1" destOrd="0" presId="urn:microsoft.com/office/officeart/2005/8/layout/process2"/>
    <dgm:cxn modelId="{F30FE5BC-4AB0-3D42-AC92-00DD615EC50E}" type="presOf" srcId="{2A2EBCFA-2922-1443-AF18-AB00E7759D76}" destId="{B8A020DE-6B0F-4E41-BE42-98759041E325}" srcOrd="0" destOrd="0" presId="urn:microsoft.com/office/officeart/2005/8/layout/process2"/>
    <dgm:cxn modelId="{6CA409CE-73AE-2844-BDE7-FEFF54B83167}" srcId="{6E886231-1273-6B43-BE45-D58BCC39096F}" destId="{2A2EBCFA-2922-1443-AF18-AB00E7759D76}" srcOrd="0" destOrd="0" parTransId="{E5D1ED64-7483-044A-A759-145B86B060FD}" sibTransId="{36C28759-F29D-7945-AF4C-7C86075C94F4}"/>
    <dgm:cxn modelId="{72C65DDC-2CB8-0146-88A6-0312FBC5D7C4}" srcId="{6E886231-1273-6B43-BE45-D58BCC39096F}" destId="{71F16DBF-68E5-3846-914B-B9F1E107E550}" srcOrd="2" destOrd="0" parTransId="{F6185FD6-FBF4-6641-AF16-3012EB880E34}" sibTransId="{655596FE-4E6A-CC49-BFD7-251AA6AC9ADD}"/>
    <dgm:cxn modelId="{2045D121-B769-0249-96DE-74DB7AC7FDE0}" type="presParOf" srcId="{180739AB-6A4A-1E48-899D-385CA86F7E94}" destId="{B8A020DE-6B0F-4E41-BE42-98759041E325}" srcOrd="0" destOrd="0" presId="urn:microsoft.com/office/officeart/2005/8/layout/process2"/>
    <dgm:cxn modelId="{0650839A-AD77-5549-96BA-1A8075DDBF4D}" type="presParOf" srcId="{180739AB-6A4A-1E48-899D-385CA86F7E94}" destId="{BF53C3A5-32CF-8646-937E-79E565E12C20}" srcOrd="1" destOrd="0" presId="urn:microsoft.com/office/officeart/2005/8/layout/process2"/>
    <dgm:cxn modelId="{770E0C0C-A618-DD48-86D2-8E6F875DBDE1}" type="presParOf" srcId="{BF53C3A5-32CF-8646-937E-79E565E12C20}" destId="{350249DC-3F91-E247-839B-B1A26E71AB84}" srcOrd="0" destOrd="0" presId="urn:microsoft.com/office/officeart/2005/8/layout/process2"/>
    <dgm:cxn modelId="{E6C705D3-75C7-0245-8A34-1B753F6A2CE8}" type="presParOf" srcId="{180739AB-6A4A-1E48-899D-385CA86F7E94}" destId="{002E5843-77C9-D342-BCFC-8957874F3769}" srcOrd="2" destOrd="0" presId="urn:microsoft.com/office/officeart/2005/8/layout/process2"/>
    <dgm:cxn modelId="{46886C7F-BE39-6740-A5C2-1A3B43B02992}" type="presParOf" srcId="{180739AB-6A4A-1E48-899D-385CA86F7E94}" destId="{38AF7998-BCD0-3846-8ABC-4C81A32F7513}" srcOrd="3" destOrd="0" presId="urn:microsoft.com/office/officeart/2005/8/layout/process2"/>
    <dgm:cxn modelId="{8C428A42-71F0-1E44-8916-A71D7B27554B}" type="presParOf" srcId="{38AF7998-BCD0-3846-8ABC-4C81A32F7513}" destId="{E7B95D60-F3FF-554D-A47D-D8416AA45377}" srcOrd="0" destOrd="0" presId="urn:microsoft.com/office/officeart/2005/8/layout/process2"/>
    <dgm:cxn modelId="{E2F46C74-5684-3E46-8FE1-32A6C54F2FB6}" type="presParOf" srcId="{180739AB-6A4A-1E48-899D-385CA86F7E94}" destId="{297DA947-FDD3-0640-8078-9154AB3181AF}" srcOrd="4" destOrd="0" presId="urn:microsoft.com/office/officeart/2005/8/layout/process2"/>
    <dgm:cxn modelId="{D52414D2-25CB-F446-9EC1-9E73E1E116DA}" type="presParOf" srcId="{180739AB-6A4A-1E48-899D-385CA86F7E94}" destId="{A4FD3C7D-6B92-2F40-9293-DC1A7DB1F0A8}" srcOrd="5" destOrd="0" presId="urn:microsoft.com/office/officeart/2005/8/layout/process2"/>
    <dgm:cxn modelId="{1228B19E-3767-F24C-BD9F-B830D13DB001}" type="presParOf" srcId="{A4FD3C7D-6B92-2F40-9293-DC1A7DB1F0A8}" destId="{6D2FD9E4-1E25-6F41-BC82-2C7D6D93D852}" srcOrd="0" destOrd="0" presId="urn:microsoft.com/office/officeart/2005/8/layout/process2"/>
    <dgm:cxn modelId="{A8CC30CF-37C0-2A42-96DF-7265E8C419E6}" type="presParOf" srcId="{180739AB-6A4A-1E48-899D-385CA86F7E94}" destId="{DE30A613-9516-D94B-80B6-ED1371C59B1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886231-1273-6B43-BE45-D58BCC39096F}" type="doc">
      <dgm:prSet loTypeId="urn:microsoft.com/office/officeart/2005/8/layout/process2" loCatId="" qsTypeId="urn:microsoft.com/office/officeart/2005/8/quickstyle/simple1" qsCatId="simple" csTypeId="urn:microsoft.com/office/officeart/2005/8/colors/accent0_1" csCatId="mainScheme" phldr="1"/>
      <dgm:spPr/>
    </dgm:pt>
    <dgm:pt modelId="{2A2EBCFA-2922-1443-AF18-AB00E7759D76}">
      <dgm:prSet phldrT="[Text]"/>
      <dgm:spPr/>
      <dgm:t>
        <a:bodyPr/>
        <a:lstStyle/>
        <a:p>
          <a:r>
            <a:rPr lang="en-US" b="1" dirty="0">
              <a:latin typeface="Montserrat Light" pitchFamily="2" charset="77"/>
            </a:rPr>
            <a:t>1970</a:t>
          </a:r>
        </a:p>
        <a:p>
          <a:r>
            <a:rPr lang="en-US" dirty="0" err="1">
              <a:latin typeface="Montserrat Light" pitchFamily="2" charset="77"/>
            </a:rPr>
            <a:t>Modelo</a:t>
          </a:r>
          <a:r>
            <a:rPr lang="en-US" dirty="0">
              <a:latin typeface="Montserrat Light" pitchFamily="2" charset="77"/>
            </a:rPr>
            <a:t> de banca </a:t>
          </a:r>
          <a:r>
            <a:rPr lang="en-US" dirty="0" err="1">
              <a:latin typeface="Montserrat Light" pitchFamily="2" charset="77"/>
            </a:rPr>
            <a:t>centrado</a:t>
          </a:r>
          <a:r>
            <a:rPr lang="en-US" dirty="0">
              <a:latin typeface="Montserrat Light" pitchFamily="2" charset="77"/>
            </a:rPr>
            <a:t> </a:t>
          </a:r>
          <a:r>
            <a:rPr lang="en-US" dirty="0" err="1">
              <a:latin typeface="Montserrat Light" pitchFamily="2" charset="77"/>
            </a:rPr>
            <a:t>en</a:t>
          </a:r>
          <a:r>
            <a:rPr lang="en-US" dirty="0">
              <a:latin typeface="Montserrat Light" pitchFamily="2" charset="77"/>
            </a:rPr>
            <a:t> las </a:t>
          </a:r>
          <a:r>
            <a:rPr lang="en-US" dirty="0" err="1">
              <a:latin typeface="Montserrat Light" pitchFamily="2" charset="77"/>
            </a:rPr>
            <a:t>sucursales</a:t>
          </a:r>
          <a:r>
            <a:rPr lang="en-US" dirty="0">
              <a:latin typeface="Montserrat Light" pitchFamily="2" charset="77"/>
            </a:rPr>
            <a:t> </a:t>
          </a:r>
          <a:r>
            <a:rPr lang="en-US" dirty="0" err="1">
              <a:latin typeface="Montserrat Light" pitchFamily="2" charset="77"/>
            </a:rPr>
            <a:t>físicas</a:t>
          </a:r>
          <a:endParaRPr lang="en-US" b="0" i="0" dirty="0">
            <a:latin typeface="Montserrat Light" pitchFamily="2" charset="77"/>
          </a:endParaRPr>
        </a:p>
      </dgm:t>
    </dgm:pt>
    <dgm:pt modelId="{E5D1ED64-7483-044A-A759-145B86B060FD}" type="parTrans" cxnId="{6CA409CE-73AE-2844-BDE7-FEFF54B83167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36C28759-F29D-7945-AF4C-7C86075C94F4}" type="sibTrans" cxnId="{6CA409CE-73AE-2844-BDE7-FEFF54B83167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7BDC1760-8480-F545-AFD3-2BED831DACB2}">
      <dgm:prSet phldrT="[Text]"/>
      <dgm:spPr/>
      <dgm:t>
        <a:bodyPr/>
        <a:lstStyle/>
        <a:p>
          <a:r>
            <a:rPr lang="en-US" b="1" dirty="0">
              <a:latin typeface="Montserrat Light" pitchFamily="2" charset="77"/>
            </a:rPr>
            <a:t>1980</a:t>
          </a:r>
        </a:p>
        <a:p>
          <a:r>
            <a:rPr lang="en-US" dirty="0" err="1">
              <a:latin typeface="Montserrat Light" pitchFamily="2" charset="77"/>
            </a:rPr>
            <a:t>Aparición</a:t>
          </a:r>
          <a:r>
            <a:rPr lang="en-US" dirty="0">
              <a:latin typeface="Montserrat Light" pitchFamily="2" charset="77"/>
            </a:rPr>
            <a:t> de </a:t>
          </a:r>
          <a:r>
            <a:rPr lang="en-US" dirty="0" err="1">
              <a:latin typeface="Montserrat Light" pitchFamily="2" charset="77"/>
            </a:rPr>
            <a:t>nuevos</a:t>
          </a:r>
          <a:r>
            <a:rPr lang="en-US" dirty="0">
              <a:latin typeface="Montserrat Light" pitchFamily="2" charset="77"/>
            </a:rPr>
            <a:t> </a:t>
          </a:r>
          <a:r>
            <a:rPr lang="en-US" dirty="0" err="1">
              <a:latin typeface="Montserrat Light" pitchFamily="2" charset="77"/>
            </a:rPr>
            <a:t>canales</a:t>
          </a:r>
          <a:r>
            <a:rPr lang="en-US" dirty="0">
              <a:latin typeface="Montserrat Light" pitchFamily="2" charset="77"/>
            </a:rPr>
            <a:t> </a:t>
          </a:r>
          <a:r>
            <a:rPr lang="en-US" dirty="0" err="1">
              <a:latin typeface="Montserrat Light" pitchFamily="2" charset="77"/>
            </a:rPr>
            <a:t>bancarios</a:t>
          </a:r>
          <a:r>
            <a:rPr lang="en-US" dirty="0">
              <a:latin typeface="Montserrat Light" pitchFamily="2" charset="77"/>
            </a:rPr>
            <a:t>, </a:t>
          </a:r>
          <a:r>
            <a:rPr lang="en-US" dirty="0" err="1">
              <a:latin typeface="Montserrat Light" pitchFamily="2" charset="77"/>
            </a:rPr>
            <a:t>como</a:t>
          </a:r>
          <a:r>
            <a:rPr lang="en-US" dirty="0">
              <a:latin typeface="Montserrat Light" pitchFamily="2" charset="77"/>
            </a:rPr>
            <a:t> </a:t>
          </a:r>
          <a:r>
            <a:rPr lang="en-US" dirty="0" err="1">
              <a:latin typeface="Montserrat Light" pitchFamily="2" charset="77"/>
            </a:rPr>
            <a:t>los</a:t>
          </a:r>
          <a:r>
            <a:rPr lang="en-US" dirty="0">
              <a:latin typeface="Montserrat Light" pitchFamily="2" charset="77"/>
            </a:rPr>
            <a:t> </a:t>
          </a:r>
          <a:r>
            <a:rPr lang="en-US" dirty="0" err="1">
              <a:latin typeface="Montserrat Light" pitchFamily="2" charset="77"/>
            </a:rPr>
            <a:t>cajeros</a:t>
          </a:r>
          <a:r>
            <a:rPr lang="en-US" dirty="0">
              <a:latin typeface="Montserrat Light" pitchFamily="2" charset="77"/>
            </a:rPr>
            <a:t> </a:t>
          </a:r>
          <a:r>
            <a:rPr lang="en-US" dirty="0" err="1">
              <a:latin typeface="Montserrat Light" pitchFamily="2" charset="77"/>
            </a:rPr>
            <a:t>automáticos</a:t>
          </a:r>
          <a:r>
            <a:rPr lang="en-US" dirty="0">
              <a:latin typeface="Montserrat Light" pitchFamily="2" charset="77"/>
            </a:rPr>
            <a:t> y </a:t>
          </a:r>
          <a:r>
            <a:rPr lang="en-US" dirty="0" err="1">
              <a:latin typeface="Montserrat Light" pitchFamily="2" charset="77"/>
            </a:rPr>
            <a:t>los</a:t>
          </a:r>
          <a:r>
            <a:rPr lang="en-US" dirty="0">
              <a:latin typeface="Montserrat Light" pitchFamily="2" charset="77"/>
            </a:rPr>
            <a:t> </a:t>
          </a:r>
          <a:r>
            <a:rPr lang="en-US" dirty="0" err="1">
              <a:latin typeface="Montserrat Light" pitchFamily="2" charset="77"/>
            </a:rPr>
            <a:t>centros</a:t>
          </a:r>
          <a:r>
            <a:rPr lang="en-US" dirty="0">
              <a:latin typeface="Montserrat Light" pitchFamily="2" charset="77"/>
            </a:rPr>
            <a:t> de </a:t>
          </a:r>
          <a:r>
            <a:rPr lang="en-US" dirty="0" err="1">
              <a:latin typeface="Montserrat Light" pitchFamily="2" charset="77"/>
            </a:rPr>
            <a:t>llamadas</a:t>
          </a:r>
          <a:endParaRPr lang="en-US" b="0" i="0" dirty="0">
            <a:latin typeface="Montserrat Light" pitchFamily="2" charset="77"/>
          </a:endParaRPr>
        </a:p>
      </dgm:t>
    </dgm:pt>
    <dgm:pt modelId="{AB06741D-F585-374F-B4B5-D1F59BB4417B}" type="parTrans" cxnId="{20FDF519-EA40-8D49-89F2-E086B1574B05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1B4D05D6-17B3-A840-AB21-1B1B20D2E12D}" type="sibTrans" cxnId="{20FDF519-EA40-8D49-89F2-E086B1574B05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71F16DBF-68E5-3846-914B-B9F1E107E550}">
      <dgm:prSet phldrT="[Text]"/>
      <dgm:spPr/>
      <dgm:t>
        <a:bodyPr/>
        <a:lstStyle/>
        <a:p>
          <a:r>
            <a:rPr lang="en-US" b="1" i="0" dirty="0">
              <a:latin typeface="Montserrat Light" pitchFamily="2" charset="77"/>
            </a:rPr>
            <a:t>2000</a:t>
          </a:r>
        </a:p>
        <a:p>
          <a:r>
            <a:rPr lang="en-US" dirty="0" err="1">
              <a:latin typeface="Montserrat Light" pitchFamily="2" charset="77"/>
            </a:rPr>
            <a:t>Adopción</a:t>
          </a:r>
          <a:r>
            <a:rPr lang="en-US" dirty="0">
              <a:latin typeface="Montserrat Light" pitchFamily="2" charset="77"/>
            </a:rPr>
            <a:t> de la banca </a:t>
          </a:r>
          <a:r>
            <a:rPr lang="en-US" dirty="0" err="1">
              <a:latin typeface="Montserrat Light" pitchFamily="2" charset="77"/>
            </a:rPr>
            <a:t>en</a:t>
          </a:r>
          <a:r>
            <a:rPr lang="en-US" dirty="0">
              <a:latin typeface="Montserrat Light" pitchFamily="2" charset="77"/>
            </a:rPr>
            <a:t> </a:t>
          </a:r>
          <a:r>
            <a:rPr lang="en-US" dirty="0" err="1">
              <a:latin typeface="Montserrat Light" pitchFamily="2" charset="77"/>
            </a:rPr>
            <a:t>línea</a:t>
          </a:r>
          <a:r>
            <a:rPr lang="en-US" dirty="0">
              <a:latin typeface="Montserrat Light" pitchFamily="2" charset="77"/>
            </a:rPr>
            <a:t> y </a:t>
          </a:r>
          <a:r>
            <a:rPr lang="en-US" dirty="0" err="1">
              <a:latin typeface="Montserrat Light" pitchFamily="2" charset="77"/>
            </a:rPr>
            <a:t>móvil</a:t>
          </a:r>
          <a:r>
            <a:rPr lang="en-US" dirty="0">
              <a:latin typeface="Montserrat Light" pitchFamily="2" charset="77"/>
            </a:rPr>
            <a:t> </a:t>
          </a:r>
          <a:r>
            <a:rPr lang="en-US" dirty="0" err="1">
              <a:latin typeface="Montserrat Light" pitchFamily="2" charset="77"/>
            </a:rPr>
            <a:t>impulso</a:t>
          </a:r>
          <a:r>
            <a:rPr lang="en-US" dirty="0">
              <a:latin typeface="Montserrat Light" pitchFamily="2" charset="77"/>
            </a:rPr>
            <a:t>́</a:t>
          </a:r>
          <a:endParaRPr lang="en-US" b="0" i="0" dirty="0">
            <a:latin typeface="Montserrat Light" pitchFamily="2" charset="77"/>
          </a:endParaRPr>
        </a:p>
      </dgm:t>
    </dgm:pt>
    <dgm:pt modelId="{F6185FD6-FBF4-6641-AF16-3012EB880E34}" type="parTrans" cxnId="{72C65DDC-2CB8-0146-88A6-0312FBC5D7C4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655596FE-4E6A-CC49-BFD7-251AA6AC9ADD}" type="sibTrans" cxnId="{72C65DDC-2CB8-0146-88A6-0312FBC5D7C4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4C56C855-6FB4-B24B-B111-1ABE2F58A557}">
      <dgm:prSet phldrT="[Text]"/>
      <dgm:spPr/>
      <dgm:t>
        <a:bodyPr/>
        <a:lstStyle/>
        <a:p>
          <a:r>
            <a:rPr lang="en-US" dirty="0" err="1">
              <a:latin typeface="Montserrat Light" pitchFamily="2" charset="77"/>
            </a:rPr>
            <a:t>Enfoque</a:t>
          </a:r>
          <a:r>
            <a:rPr lang="en-US" dirty="0">
              <a:latin typeface="Montserrat Light" pitchFamily="2" charset="77"/>
            </a:rPr>
            <a:t> que dé </a:t>
          </a:r>
          <a:r>
            <a:rPr lang="en-US" b="1" dirty="0" err="1">
              <a:latin typeface="Montserrat SemiBold" pitchFamily="2" charset="77"/>
            </a:rPr>
            <a:t>prioridad</a:t>
          </a:r>
          <a:r>
            <a:rPr lang="en-US" b="1" dirty="0">
              <a:latin typeface="Montserrat SemiBold" pitchFamily="2" charset="77"/>
            </a:rPr>
            <a:t> a la </a:t>
          </a:r>
          <a:r>
            <a:rPr lang="en-US" b="1" dirty="0" err="1">
              <a:latin typeface="Montserrat SemiBold" pitchFamily="2" charset="77"/>
            </a:rPr>
            <a:t>nube</a:t>
          </a:r>
          <a:r>
            <a:rPr lang="en-US" b="1" dirty="0">
              <a:latin typeface="Montserrat SemiBold" pitchFamily="2" charset="77"/>
            </a:rPr>
            <a:t>, a </a:t>
          </a:r>
          <a:r>
            <a:rPr lang="en-US" b="1" dirty="0" err="1">
              <a:latin typeface="Montserrat SemiBold" pitchFamily="2" charset="77"/>
            </a:rPr>
            <a:t>los</a:t>
          </a:r>
          <a:r>
            <a:rPr lang="en-US" b="1" dirty="0">
              <a:latin typeface="Montserrat SemiBold" pitchFamily="2" charset="77"/>
            </a:rPr>
            <a:t> </a:t>
          </a:r>
          <a:r>
            <a:rPr lang="en-US" b="1" dirty="0" err="1">
              <a:latin typeface="Montserrat SemiBold" pitchFamily="2" charset="77"/>
            </a:rPr>
            <a:t>datos</a:t>
          </a:r>
          <a:r>
            <a:rPr lang="en-US" b="1" dirty="0">
              <a:latin typeface="Montserrat SemiBold" pitchFamily="2" charset="77"/>
            </a:rPr>
            <a:t> y a la </a:t>
          </a:r>
          <a:r>
            <a:rPr lang="en-US" b="1" dirty="0" err="1">
              <a:latin typeface="Montserrat SemiBold" pitchFamily="2" charset="77"/>
            </a:rPr>
            <a:t>experiencia</a:t>
          </a:r>
          <a:r>
            <a:rPr lang="en-US" b="1" dirty="0">
              <a:latin typeface="Montserrat SemiBold" pitchFamily="2" charset="77"/>
            </a:rPr>
            <a:t> del </a:t>
          </a:r>
          <a:r>
            <a:rPr lang="en-US" b="1" dirty="0" err="1">
              <a:latin typeface="Montserrat SemiBold" pitchFamily="2" charset="77"/>
            </a:rPr>
            <a:t>cliente</a:t>
          </a:r>
          <a:r>
            <a:rPr lang="en-US" b="1" dirty="0">
              <a:latin typeface="Montserrat SemiBold" pitchFamily="2" charset="77"/>
            </a:rPr>
            <a:t>.</a:t>
          </a:r>
          <a:endParaRPr lang="en-US" b="0" i="0" dirty="0">
            <a:latin typeface="Montserrat Light" pitchFamily="2" charset="77"/>
          </a:endParaRPr>
        </a:p>
      </dgm:t>
    </dgm:pt>
    <dgm:pt modelId="{A77B669B-9FA7-B74B-8622-151FC5DA9DF0}" type="parTrans" cxnId="{4ABCFC28-33D7-664B-A5B0-8E1CB57DC69C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22EA2C1B-CC5E-5442-8595-F94FE61C34FA}" type="sibTrans" cxnId="{4ABCFC28-33D7-664B-A5B0-8E1CB57DC69C}">
      <dgm:prSet/>
      <dgm:spPr/>
      <dgm:t>
        <a:bodyPr/>
        <a:lstStyle/>
        <a:p>
          <a:endParaRPr lang="en-US" b="0" i="0">
            <a:latin typeface="Montserrat Light" pitchFamily="2" charset="77"/>
          </a:endParaRPr>
        </a:p>
      </dgm:t>
    </dgm:pt>
    <dgm:pt modelId="{180739AB-6A4A-1E48-899D-385CA86F7E94}" type="pres">
      <dgm:prSet presAssocID="{6E886231-1273-6B43-BE45-D58BCC39096F}" presName="linearFlow" presStyleCnt="0">
        <dgm:presLayoutVars>
          <dgm:resizeHandles val="exact"/>
        </dgm:presLayoutVars>
      </dgm:prSet>
      <dgm:spPr/>
    </dgm:pt>
    <dgm:pt modelId="{B8A020DE-6B0F-4E41-BE42-98759041E325}" type="pres">
      <dgm:prSet presAssocID="{2A2EBCFA-2922-1443-AF18-AB00E7759D76}" presName="node" presStyleLbl="node1" presStyleIdx="0" presStyleCnt="4">
        <dgm:presLayoutVars>
          <dgm:bulletEnabled val="1"/>
        </dgm:presLayoutVars>
      </dgm:prSet>
      <dgm:spPr/>
    </dgm:pt>
    <dgm:pt modelId="{BF53C3A5-32CF-8646-937E-79E565E12C20}" type="pres">
      <dgm:prSet presAssocID="{36C28759-F29D-7945-AF4C-7C86075C94F4}" presName="sibTrans" presStyleLbl="sibTrans2D1" presStyleIdx="0" presStyleCnt="3"/>
      <dgm:spPr/>
    </dgm:pt>
    <dgm:pt modelId="{350249DC-3F91-E247-839B-B1A26E71AB84}" type="pres">
      <dgm:prSet presAssocID="{36C28759-F29D-7945-AF4C-7C86075C94F4}" presName="connectorText" presStyleLbl="sibTrans2D1" presStyleIdx="0" presStyleCnt="3"/>
      <dgm:spPr/>
    </dgm:pt>
    <dgm:pt modelId="{002E5843-77C9-D342-BCFC-8957874F3769}" type="pres">
      <dgm:prSet presAssocID="{7BDC1760-8480-F545-AFD3-2BED831DACB2}" presName="node" presStyleLbl="node1" presStyleIdx="1" presStyleCnt="4">
        <dgm:presLayoutVars>
          <dgm:bulletEnabled val="1"/>
        </dgm:presLayoutVars>
      </dgm:prSet>
      <dgm:spPr/>
    </dgm:pt>
    <dgm:pt modelId="{38AF7998-BCD0-3846-8ABC-4C81A32F7513}" type="pres">
      <dgm:prSet presAssocID="{1B4D05D6-17B3-A840-AB21-1B1B20D2E12D}" presName="sibTrans" presStyleLbl="sibTrans2D1" presStyleIdx="1" presStyleCnt="3"/>
      <dgm:spPr/>
    </dgm:pt>
    <dgm:pt modelId="{E7B95D60-F3FF-554D-A47D-D8416AA45377}" type="pres">
      <dgm:prSet presAssocID="{1B4D05D6-17B3-A840-AB21-1B1B20D2E12D}" presName="connectorText" presStyleLbl="sibTrans2D1" presStyleIdx="1" presStyleCnt="3"/>
      <dgm:spPr/>
    </dgm:pt>
    <dgm:pt modelId="{297DA947-FDD3-0640-8078-9154AB3181AF}" type="pres">
      <dgm:prSet presAssocID="{71F16DBF-68E5-3846-914B-B9F1E107E550}" presName="node" presStyleLbl="node1" presStyleIdx="2" presStyleCnt="4">
        <dgm:presLayoutVars>
          <dgm:bulletEnabled val="1"/>
        </dgm:presLayoutVars>
      </dgm:prSet>
      <dgm:spPr/>
    </dgm:pt>
    <dgm:pt modelId="{A4FD3C7D-6B92-2F40-9293-DC1A7DB1F0A8}" type="pres">
      <dgm:prSet presAssocID="{655596FE-4E6A-CC49-BFD7-251AA6AC9ADD}" presName="sibTrans" presStyleLbl="sibTrans2D1" presStyleIdx="2" presStyleCnt="3"/>
      <dgm:spPr/>
    </dgm:pt>
    <dgm:pt modelId="{6D2FD9E4-1E25-6F41-BC82-2C7D6D93D852}" type="pres">
      <dgm:prSet presAssocID="{655596FE-4E6A-CC49-BFD7-251AA6AC9ADD}" presName="connectorText" presStyleLbl="sibTrans2D1" presStyleIdx="2" presStyleCnt="3"/>
      <dgm:spPr/>
    </dgm:pt>
    <dgm:pt modelId="{DE30A613-9516-D94B-80B6-ED1371C59B1C}" type="pres">
      <dgm:prSet presAssocID="{4C56C855-6FB4-B24B-B111-1ABE2F58A557}" presName="node" presStyleLbl="node1" presStyleIdx="3" presStyleCnt="4">
        <dgm:presLayoutVars>
          <dgm:bulletEnabled val="1"/>
        </dgm:presLayoutVars>
      </dgm:prSet>
      <dgm:spPr/>
    </dgm:pt>
  </dgm:ptLst>
  <dgm:cxnLst>
    <dgm:cxn modelId="{B090C30C-6D54-D64C-9821-70AE859FDA99}" type="presOf" srcId="{4C56C855-6FB4-B24B-B111-1ABE2F58A557}" destId="{DE30A613-9516-D94B-80B6-ED1371C59B1C}" srcOrd="0" destOrd="0" presId="urn:microsoft.com/office/officeart/2005/8/layout/process2"/>
    <dgm:cxn modelId="{DE260910-FE58-D64C-9F50-041D6058E35E}" type="presOf" srcId="{71F16DBF-68E5-3846-914B-B9F1E107E550}" destId="{297DA947-FDD3-0640-8078-9154AB3181AF}" srcOrd="0" destOrd="0" presId="urn:microsoft.com/office/officeart/2005/8/layout/process2"/>
    <dgm:cxn modelId="{09F04414-68FD-9A44-9139-DE7F9907939D}" type="presOf" srcId="{1B4D05D6-17B3-A840-AB21-1B1B20D2E12D}" destId="{38AF7998-BCD0-3846-8ABC-4C81A32F7513}" srcOrd="0" destOrd="0" presId="urn:microsoft.com/office/officeart/2005/8/layout/process2"/>
    <dgm:cxn modelId="{52842619-908B-744B-BCCA-DE8978907FCF}" type="presOf" srcId="{6E886231-1273-6B43-BE45-D58BCC39096F}" destId="{180739AB-6A4A-1E48-899D-385CA86F7E94}" srcOrd="0" destOrd="0" presId="urn:microsoft.com/office/officeart/2005/8/layout/process2"/>
    <dgm:cxn modelId="{20FDF519-EA40-8D49-89F2-E086B1574B05}" srcId="{6E886231-1273-6B43-BE45-D58BCC39096F}" destId="{7BDC1760-8480-F545-AFD3-2BED831DACB2}" srcOrd="1" destOrd="0" parTransId="{AB06741D-F585-374F-B4B5-D1F59BB4417B}" sibTransId="{1B4D05D6-17B3-A840-AB21-1B1B20D2E12D}"/>
    <dgm:cxn modelId="{4ABCFC28-33D7-664B-A5B0-8E1CB57DC69C}" srcId="{6E886231-1273-6B43-BE45-D58BCC39096F}" destId="{4C56C855-6FB4-B24B-B111-1ABE2F58A557}" srcOrd="3" destOrd="0" parTransId="{A77B669B-9FA7-B74B-8622-151FC5DA9DF0}" sibTransId="{22EA2C1B-CC5E-5442-8595-F94FE61C34FA}"/>
    <dgm:cxn modelId="{18D5C72D-0E91-2741-A6A8-AB82C0BA2BF0}" type="presOf" srcId="{36C28759-F29D-7945-AF4C-7C86075C94F4}" destId="{350249DC-3F91-E247-839B-B1A26E71AB84}" srcOrd="1" destOrd="0" presId="urn:microsoft.com/office/officeart/2005/8/layout/process2"/>
    <dgm:cxn modelId="{D2E97D35-63CC-AA42-9848-A6209833D4D3}" type="presOf" srcId="{1B4D05D6-17B3-A840-AB21-1B1B20D2E12D}" destId="{E7B95D60-F3FF-554D-A47D-D8416AA45377}" srcOrd="1" destOrd="0" presId="urn:microsoft.com/office/officeart/2005/8/layout/process2"/>
    <dgm:cxn modelId="{3A14145C-F218-0C4A-8963-9C1F6834485B}" type="presOf" srcId="{655596FE-4E6A-CC49-BFD7-251AA6AC9ADD}" destId="{A4FD3C7D-6B92-2F40-9293-DC1A7DB1F0A8}" srcOrd="0" destOrd="0" presId="urn:microsoft.com/office/officeart/2005/8/layout/process2"/>
    <dgm:cxn modelId="{54B6D26D-A066-AF4B-AB3F-98D1455D2879}" type="presOf" srcId="{7BDC1760-8480-F545-AFD3-2BED831DACB2}" destId="{002E5843-77C9-D342-BCFC-8957874F3769}" srcOrd="0" destOrd="0" presId="urn:microsoft.com/office/officeart/2005/8/layout/process2"/>
    <dgm:cxn modelId="{AFCB7755-D4FA-8D40-AF1E-CDFEEB7DCAB7}" type="presOf" srcId="{36C28759-F29D-7945-AF4C-7C86075C94F4}" destId="{BF53C3A5-32CF-8646-937E-79E565E12C20}" srcOrd="0" destOrd="0" presId="urn:microsoft.com/office/officeart/2005/8/layout/process2"/>
    <dgm:cxn modelId="{18BB04AF-16D4-A847-9467-61DC9E6BA5D3}" type="presOf" srcId="{655596FE-4E6A-CC49-BFD7-251AA6AC9ADD}" destId="{6D2FD9E4-1E25-6F41-BC82-2C7D6D93D852}" srcOrd="1" destOrd="0" presId="urn:microsoft.com/office/officeart/2005/8/layout/process2"/>
    <dgm:cxn modelId="{F30FE5BC-4AB0-3D42-AC92-00DD615EC50E}" type="presOf" srcId="{2A2EBCFA-2922-1443-AF18-AB00E7759D76}" destId="{B8A020DE-6B0F-4E41-BE42-98759041E325}" srcOrd="0" destOrd="0" presId="urn:microsoft.com/office/officeart/2005/8/layout/process2"/>
    <dgm:cxn modelId="{6CA409CE-73AE-2844-BDE7-FEFF54B83167}" srcId="{6E886231-1273-6B43-BE45-D58BCC39096F}" destId="{2A2EBCFA-2922-1443-AF18-AB00E7759D76}" srcOrd="0" destOrd="0" parTransId="{E5D1ED64-7483-044A-A759-145B86B060FD}" sibTransId="{36C28759-F29D-7945-AF4C-7C86075C94F4}"/>
    <dgm:cxn modelId="{72C65DDC-2CB8-0146-88A6-0312FBC5D7C4}" srcId="{6E886231-1273-6B43-BE45-D58BCC39096F}" destId="{71F16DBF-68E5-3846-914B-B9F1E107E550}" srcOrd="2" destOrd="0" parTransId="{F6185FD6-FBF4-6641-AF16-3012EB880E34}" sibTransId="{655596FE-4E6A-CC49-BFD7-251AA6AC9ADD}"/>
    <dgm:cxn modelId="{2045D121-B769-0249-96DE-74DB7AC7FDE0}" type="presParOf" srcId="{180739AB-6A4A-1E48-899D-385CA86F7E94}" destId="{B8A020DE-6B0F-4E41-BE42-98759041E325}" srcOrd="0" destOrd="0" presId="urn:microsoft.com/office/officeart/2005/8/layout/process2"/>
    <dgm:cxn modelId="{0650839A-AD77-5549-96BA-1A8075DDBF4D}" type="presParOf" srcId="{180739AB-6A4A-1E48-899D-385CA86F7E94}" destId="{BF53C3A5-32CF-8646-937E-79E565E12C20}" srcOrd="1" destOrd="0" presId="urn:microsoft.com/office/officeart/2005/8/layout/process2"/>
    <dgm:cxn modelId="{770E0C0C-A618-DD48-86D2-8E6F875DBDE1}" type="presParOf" srcId="{BF53C3A5-32CF-8646-937E-79E565E12C20}" destId="{350249DC-3F91-E247-839B-B1A26E71AB84}" srcOrd="0" destOrd="0" presId="urn:microsoft.com/office/officeart/2005/8/layout/process2"/>
    <dgm:cxn modelId="{E6C705D3-75C7-0245-8A34-1B753F6A2CE8}" type="presParOf" srcId="{180739AB-6A4A-1E48-899D-385CA86F7E94}" destId="{002E5843-77C9-D342-BCFC-8957874F3769}" srcOrd="2" destOrd="0" presId="urn:microsoft.com/office/officeart/2005/8/layout/process2"/>
    <dgm:cxn modelId="{46886C7F-BE39-6740-A5C2-1A3B43B02992}" type="presParOf" srcId="{180739AB-6A4A-1E48-899D-385CA86F7E94}" destId="{38AF7998-BCD0-3846-8ABC-4C81A32F7513}" srcOrd="3" destOrd="0" presId="urn:microsoft.com/office/officeart/2005/8/layout/process2"/>
    <dgm:cxn modelId="{8C428A42-71F0-1E44-8916-A71D7B27554B}" type="presParOf" srcId="{38AF7998-BCD0-3846-8ABC-4C81A32F7513}" destId="{E7B95D60-F3FF-554D-A47D-D8416AA45377}" srcOrd="0" destOrd="0" presId="urn:microsoft.com/office/officeart/2005/8/layout/process2"/>
    <dgm:cxn modelId="{E2F46C74-5684-3E46-8FE1-32A6C54F2FB6}" type="presParOf" srcId="{180739AB-6A4A-1E48-899D-385CA86F7E94}" destId="{297DA947-FDD3-0640-8078-9154AB3181AF}" srcOrd="4" destOrd="0" presId="urn:microsoft.com/office/officeart/2005/8/layout/process2"/>
    <dgm:cxn modelId="{D52414D2-25CB-F446-9EC1-9E73E1E116DA}" type="presParOf" srcId="{180739AB-6A4A-1E48-899D-385CA86F7E94}" destId="{A4FD3C7D-6B92-2F40-9293-DC1A7DB1F0A8}" srcOrd="5" destOrd="0" presId="urn:microsoft.com/office/officeart/2005/8/layout/process2"/>
    <dgm:cxn modelId="{1228B19E-3767-F24C-BD9F-B830D13DB001}" type="presParOf" srcId="{A4FD3C7D-6B92-2F40-9293-DC1A7DB1F0A8}" destId="{6D2FD9E4-1E25-6F41-BC82-2C7D6D93D852}" srcOrd="0" destOrd="0" presId="urn:microsoft.com/office/officeart/2005/8/layout/process2"/>
    <dgm:cxn modelId="{A8CC30CF-37C0-2A42-96DF-7265E8C419E6}" type="presParOf" srcId="{180739AB-6A4A-1E48-899D-385CA86F7E94}" destId="{DE30A613-9516-D94B-80B6-ED1371C59B1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1F0C5-F106-6F48-95AF-A3FC366615D8}">
      <dsp:nvSpPr>
        <dsp:cNvPr id="0" name=""/>
        <dsp:cNvSpPr/>
      </dsp:nvSpPr>
      <dsp:spPr>
        <a:xfrm>
          <a:off x="3493923" y="1182325"/>
          <a:ext cx="898853" cy="8988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 err="1">
              <a:latin typeface="Montserrat Light" pitchFamily="2" charset="77"/>
            </a:rPr>
            <a:t>Fraude</a:t>
          </a:r>
          <a:endParaRPr lang="en-US" sz="800" b="0" i="0" kern="1200" dirty="0">
            <a:latin typeface="Montserrat Light" pitchFamily="2" charset="77"/>
          </a:endParaRP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0" i="0" kern="1200" dirty="0" err="1">
              <a:latin typeface="Montserrat Light" pitchFamily="2" charset="77"/>
            </a:rPr>
            <a:t>Sofisticado</a:t>
          </a:r>
          <a:endParaRPr lang="en-US" sz="800" b="0" i="0" kern="1200" dirty="0">
            <a:latin typeface="Montserrat Light" pitchFamily="2" charset="77"/>
          </a:endParaRPr>
        </a:p>
      </dsp:txBody>
      <dsp:txXfrm>
        <a:off x="3625557" y="1313959"/>
        <a:ext cx="635585" cy="635585"/>
      </dsp:txXfrm>
    </dsp:sp>
    <dsp:sp modelId="{C18A2F82-FDD0-B546-B4C2-3D50BEBF3E38}">
      <dsp:nvSpPr>
        <dsp:cNvPr id="0" name=""/>
        <dsp:cNvSpPr/>
      </dsp:nvSpPr>
      <dsp:spPr>
        <a:xfrm rot="16200000">
          <a:off x="3807828" y="1036546"/>
          <a:ext cx="271042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271042" y="102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Montserrat Light" pitchFamily="2" charset="77"/>
          </a:endParaRPr>
        </a:p>
      </dsp:txBody>
      <dsp:txXfrm>
        <a:off x="3936573" y="1040028"/>
        <a:ext cx="13552" cy="13552"/>
      </dsp:txXfrm>
    </dsp:sp>
    <dsp:sp modelId="{52D793E3-C1C6-C543-9C67-7C7690B674CE}">
      <dsp:nvSpPr>
        <dsp:cNvPr id="0" name=""/>
        <dsp:cNvSpPr/>
      </dsp:nvSpPr>
      <dsp:spPr>
        <a:xfrm>
          <a:off x="3493923" y="12429"/>
          <a:ext cx="898853" cy="8988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0" i="0" kern="1200" dirty="0" err="1">
              <a:latin typeface="Montserrat Light" pitchFamily="2" charset="77"/>
            </a:rPr>
            <a:t>Identidades</a:t>
          </a:r>
          <a:r>
            <a:rPr lang="en-US" sz="700" b="0" i="0" kern="1200" dirty="0">
              <a:latin typeface="Montserrat Light" pitchFamily="2" charset="77"/>
            </a:rPr>
            <a:t> </a:t>
          </a:r>
          <a:r>
            <a:rPr lang="en-US" sz="700" b="0" i="0" kern="1200" dirty="0" err="1">
              <a:latin typeface="Montserrat Light" pitchFamily="2" charset="77"/>
            </a:rPr>
            <a:t>sintéticas</a:t>
          </a:r>
          <a:endParaRPr lang="en-US" sz="700" b="0" i="0" kern="1200" dirty="0">
            <a:latin typeface="Montserrat Light" pitchFamily="2" charset="77"/>
          </a:endParaRPr>
        </a:p>
      </dsp:txBody>
      <dsp:txXfrm>
        <a:off x="3625557" y="144063"/>
        <a:ext cx="635585" cy="635585"/>
      </dsp:txXfrm>
    </dsp:sp>
    <dsp:sp modelId="{A5983905-E52D-3F4C-BCF9-B784E59B6DC8}">
      <dsp:nvSpPr>
        <dsp:cNvPr id="0" name=""/>
        <dsp:cNvSpPr/>
      </dsp:nvSpPr>
      <dsp:spPr>
        <a:xfrm>
          <a:off x="4392776" y="1621494"/>
          <a:ext cx="271042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271042" y="102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Montserrat Light" pitchFamily="2" charset="77"/>
          </a:endParaRPr>
        </a:p>
      </dsp:txBody>
      <dsp:txXfrm>
        <a:off x="4521521" y="1624975"/>
        <a:ext cx="13552" cy="13552"/>
      </dsp:txXfrm>
    </dsp:sp>
    <dsp:sp modelId="{6BC3F074-C3EF-B647-8E2A-113F34604D9B}">
      <dsp:nvSpPr>
        <dsp:cNvPr id="0" name=""/>
        <dsp:cNvSpPr/>
      </dsp:nvSpPr>
      <dsp:spPr>
        <a:xfrm>
          <a:off x="4663819" y="1182325"/>
          <a:ext cx="898853" cy="8988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Montserrat Medium" pitchFamily="2" charset="77"/>
            </a:rPr>
            <a:t>Phishing </a:t>
          </a:r>
          <a:r>
            <a:rPr lang="en-US" sz="700" b="1" kern="1200" dirty="0" err="1">
              <a:latin typeface="Montserrat Medium" pitchFamily="2" charset="77"/>
            </a:rPr>
            <a:t>diversificado</a:t>
          </a:r>
          <a:r>
            <a:rPr lang="en-US" sz="700" b="1" kern="1200" dirty="0">
              <a:latin typeface="Montserrat Medium" pitchFamily="2" charset="77"/>
            </a:rPr>
            <a:t> y a </a:t>
          </a:r>
          <a:r>
            <a:rPr lang="en-US" sz="700" b="1" kern="1200" dirty="0" err="1">
              <a:latin typeface="Montserrat Medium" pitchFamily="2" charset="77"/>
            </a:rPr>
            <a:t>medida</a:t>
          </a:r>
          <a:endParaRPr lang="en-US" sz="700" b="0" i="0" kern="1200" dirty="0">
            <a:latin typeface="Montserrat Light" pitchFamily="2" charset="77"/>
          </a:endParaRPr>
        </a:p>
      </dsp:txBody>
      <dsp:txXfrm>
        <a:off x="4795453" y="1313959"/>
        <a:ext cx="635585" cy="635585"/>
      </dsp:txXfrm>
    </dsp:sp>
    <dsp:sp modelId="{DAB51E1D-EEEA-5948-867D-D73A1ABAFA54}">
      <dsp:nvSpPr>
        <dsp:cNvPr id="0" name=""/>
        <dsp:cNvSpPr/>
      </dsp:nvSpPr>
      <dsp:spPr>
        <a:xfrm rot="5400000">
          <a:off x="3807828" y="2206442"/>
          <a:ext cx="271042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271042" y="102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Montserrat Light" pitchFamily="2" charset="77"/>
          </a:endParaRPr>
        </a:p>
      </dsp:txBody>
      <dsp:txXfrm>
        <a:off x="3936573" y="2209923"/>
        <a:ext cx="13552" cy="13552"/>
      </dsp:txXfrm>
    </dsp:sp>
    <dsp:sp modelId="{6D0452DE-32C7-AF49-B9F7-69F8F10BF7E3}">
      <dsp:nvSpPr>
        <dsp:cNvPr id="0" name=""/>
        <dsp:cNvSpPr/>
      </dsp:nvSpPr>
      <dsp:spPr>
        <a:xfrm>
          <a:off x="3493923" y="2352221"/>
          <a:ext cx="898853" cy="89885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0" i="0" kern="1200" dirty="0" err="1">
              <a:latin typeface="Montserrat Light" pitchFamily="2" charset="77"/>
            </a:rPr>
            <a:t>Ataques</a:t>
          </a:r>
          <a:r>
            <a:rPr lang="en-US" sz="700" b="0" i="0" kern="1200" dirty="0">
              <a:latin typeface="Montserrat Light" pitchFamily="2" charset="77"/>
            </a:rPr>
            <a:t> de bots</a:t>
          </a:r>
        </a:p>
      </dsp:txBody>
      <dsp:txXfrm>
        <a:off x="3625557" y="2483855"/>
        <a:ext cx="635585" cy="635585"/>
      </dsp:txXfrm>
    </dsp:sp>
    <dsp:sp modelId="{EAB1C838-DB78-D743-AB6B-045C0E1E5BE7}">
      <dsp:nvSpPr>
        <dsp:cNvPr id="0" name=""/>
        <dsp:cNvSpPr/>
      </dsp:nvSpPr>
      <dsp:spPr>
        <a:xfrm rot="10800000">
          <a:off x="3222880" y="1621494"/>
          <a:ext cx="271042" cy="20514"/>
        </a:xfrm>
        <a:custGeom>
          <a:avLst/>
          <a:gdLst/>
          <a:ahLst/>
          <a:cxnLst/>
          <a:rect l="0" t="0" r="0" b="0"/>
          <a:pathLst>
            <a:path>
              <a:moveTo>
                <a:pt x="0" y="10257"/>
              </a:moveTo>
              <a:lnTo>
                <a:pt x="271042" y="102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0" i="0" kern="1200">
            <a:latin typeface="Montserrat Light" pitchFamily="2" charset="77"/>
          </a:endParaRPr>
        </a:p>
      </dsp:txBody>
      <dsp:txXfrm rot="10800000">
        <a:off x="3351626" y="1624975"/>
        <a:ext cx="13552" cy="13552"/>
      </dsp:txXfrm>
    </dsp:sp>
    <dsp:sp modelId="{3E0C8F1A-D60B-D541-9CDB-4F8DC1AE6A11}">
      <dsp:nvSpPr>
        <dsp:cNvPr id="0" name=""/>
        <dsp:cNvSpPr/>
      </dsp:nvSpPr>
      <dsp:spPr>
        <a:xfrm>
          <a:off x="2324027" y="1182325"/>
          <a:ext cx="898853" cy="89885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0" i="0" kern="1200" dirty="0" err="1">
              <a:latin typeface="Montserrat Light" pitchFamily="2" charset="77"/>
            </a:rPr>
            <a:t>Bandas</a:t>
          </a:r>
          <a:r>
            <a:rPr lang="en-US" sz="700" b="0" i="0" kern="1200" dirty="0">
              <a:latin typeface="Montserrat Light" pitchFamily="2" charset="77"/>
            </a:rPr>
            <a:t> de </a:t>
          </a:r>
          <a:r>
            <a:rPr lang="en-US" sz="700" b="0" i="0" kern="1200" dirty="0" err="1">
              <a:latin typeface="Montserrat Light" pitchFamily="2" charset="77"/>
            </a:rPr>
            <a:t>fraude</a:t>
          </a:r>
          <a:r>
            <a:rPr lang="en-US" sz="700" b="0" i="0" kern="1200" dirty="0">
              <a:latin typeface="Montserrat Light" pitchFamily="2" charset="77"/>
            </a:rPr>
            <a:t> de </a:t>
          </a:r>
          <a:r>
            <a:rPr lang="en-US" sz="700" b="0" i="0" kern="1200" dirty="0" err="1">
              <a:latin typeface="Montserrat Light" pitchFamily="2" charset="77"/>
            </a:rPr>
            <a:t>identidad</a:t>
          </a:r>
          <a:endParaRPr lang="en-US" sz="700" b="0" i="0" kern="1200" dirty="0">
            <a:latin typeface="Montserrat Light" pitchFamily="2" charset="77"/>
          </a:endParaRPr>
        </a:p>
      </dsp:txBody>
      <dsp:txXfrm>
        <a:off x="2455661" y="1313959"/>
        <a:ext cx="635585" cy="6355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020DE-6B0F-4E41-BE42-98759041E325}">
      <dsp:nvSpPr>
        <dsp:cNvPr id="0" name=""/>
        <dsp:cNvSpPr/>
      </dsp:nvSpPr>
      <dsp:spPr>
        <a:xfrm>
          <a:off x="2597585" y="2124"/>
          <a:ext cx="2301865" cy="7903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 err="1">
              <a:latin typeface="Montserrat Light" pitchFamily="2" charset="77"/>
            </a:rPr>
            <a:t>Soluciones</a:t>
          </a:r>
          <a:r>
            <a:rPr lang="en-US" sz="1100" b="0" i="0" kern="1200" dirty="0">
              <a:latin typeface="Montserrat Light" pitchFamily="2" charset="77"/>
            </a:rPr>
            <a:t> para </a:t>
          </a:r>
          <a:r>
            <a:rPr lang="en-US" sz="1100" b="1" i="0" kern="1200" dirty="0" err="1">
              <a:latin typeface="Montserrat SemiBold" pitchFamily="2" charset="77"/>
            </a:rPr>
            <a:t>verificar</a:t>
          </a:r>
          <a:r>
            <a:rPr lang="en-US" sz="1100" b="1" i="0" kern="1200" dirty="0">
              <a:latin typeface="Montserrat SemiBold" pitchFamily="2" charset="77"/>
            </a:rPr>
            <a:t> </a:t>
          </a:r>
          <a:r>
            <a:rPr lang="en-US" sz="1100" b="1" i="0" kern="1200" dirty="0" err="1">
              <a:latin typeface="Montserrat SemiBold" pitchFamily="2" charset="77"/>
            </a:rPr>
            <a:t>atributos</a:t>
          </a:r>
          <a:r>
            <a:rPr lang="en-US" sz="1100" b="1" i="0" kern="1200" dirty="0">
              <a:latin typeface="Montserrat SemiBold" pitchFamily="2" charset="77"/>
            </a:rPr>
            <a:t> </a:t>
          </a:r>
          <a:r>
            <a:rPr lang="en-US" sz="1100" b="1" i="0" kern="1200" dirty="0" err="1">
              <a:latin typeface="Montserrat SemiBold" pitchFamily="2" charset="77"/>
            </a:rPr>
            <a:t>físicos</a:t>
          </a:r>
          <a:r>
            <a:rPr lang="en-US" sz="1100" b="0" i="0" kern="1200" dirty="0">
              <a:latin typeface="Montserrat Light" pitchFamily="2" charset="77"/>
            </a:rPr>
            <a:t>(</a:t>
          </a:r>
          <a:r>
            <a:rPr lang="en-US" sz="1100" b="0" i="0" kern="1200" dirty="0" err="1">
              <a:latin typeface="Montserrat Light" pitchFamily="2" charset="77"/>
            </a:rPr>
            <a:t>p.ej</a:t>
          </a:r>
          <a:r>
            <a:rPr lang="en-US" sz="1100" b="0" i="0" kern="1200" dirty="0">
              <a:latin typeface="Montserrat Light" pitchFamily="2" charset="77"/>
            </a:rPr>
            <a:t>., </a:t>
          </a:r>
          <a:r>
            <a:rPr lang="en-US" sz="1100" b="0" i="0" kern="1200" dirty="0" err="1">
              <a:latin typeface="Montserrat Light" pitchFamily="2" charset="77"/>
            </a:rPr>
            <a:t>nombre</a:t>
          </a:r>
          <a:r>
            <a:rPr lang="en-US" sz="1100" b="0" i="0" kern="1200" dirty="0">
              <a:latin typeface="Montserrat Light" pitchFamily="2" charset="77"/>
            </a:rPr>
            <a:t>, </a:t>
          </a:r>
          <a:r>
            <a:rPr lang="en-US" sz="1100" b="0" i="0" kern="1200" dirty="0" err="1">
              <a:latin typeface="Montserrat Light" pitchFamily="2" charset="77"/>
            </a:rPr>
            <a:t>fecha</a:t>
          </a:r>
          <a:r>
            <a:rPr lang="en-US" sz="1100" b="0" i="0" kern="1200" dirty="0">
              <a:latin typeface="Montserrat Light" pitchFamily="2" charset="77"/>
            </a:rPr>
            <a:t> de </a:t>
          </a:r>
          <a:r>
            <a:rPr lang="en-US" sz="1100" b="0" i="0" kern="1200" dirty="0" err="1">
              <a:latin typeface="Montserrat Light" pitchFamily="2" charset="77"/>
            </a:rPr>
            <a:t>nacimiento</a:t>
          </a:r>
          <a:r>
            <a:rPr lang="en-US" sz="1100" b="0" i="0" kern="1200" dirty="0">
              <a:latin typeface="Montserrat Light" pitchFamily="2" charset="77"/>
            </a:rPr>
            <a:t>, </a:t>
          </a:r>
          <a:r>
            <a:rPr lang="en-US" sz="1100" b="0" i="0" kern="1200" dirty="0" err="1">
              <a:latin typeface="Montserrat Light" pitchFamily="2" charset="77"/>
            </a:rPr>
            <a:t>dirección</a:t>
          </a:r>
          <a:r>
            <a:rPr lang="en-US" sz="1100" b="0" i="0" kern="1200" dirty="0">
              <a:latin typeface="Montserrat Light" pitchFamily="2" charset="77"/>
            </a:rPr>
            <a:t>) </a:t>
          </a:r>
        </a:p>
      </dsp:txBody>
      <dsp:txXfrm>
        <a:off x="2620734" y="25273"/>
        <a:ext cx="2255567" cy="744081"/>
      </dsp:txXfrm>
    </dsp:sp>
    <dsp:sp modelId="{BF53C3A5-32CF-8646-937E-79E565E12C20}">
      <dsp:nvSpPr>
        <dsp:cNvPr id="0" name=""/>
        <dsp:cNvSpPr/>
      </dsp:nvSpPr>
      <dsp:spPr>
        <a:xfrm rot="5400000">
          <a:off x="3600321" y="812263"/>
          <a:ext cx="296392" cy="35567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0" i="0" kern="1200">
            <a:latin typeface="Montserrat Light" pitchFamily="2" charset="77"/>
          </a:endParaRPr>
        </a:p>
      </dsp:txBody>
      <dsp:txXfrm rot="-5400000">
        <a:off x="3641816" y="841902"/>
        <a:ext cx="213402" cy="207474"/>
      </dsp:txXfrm>
    </dsp:sp>
    <dsp:sp modelId="{002E5843-77C9-D342-BCFC-8957874F3769}">
      <dsp:nvSpPr>
        <dsp:cNvPr id="0" name=""/>
        <dsp:cNvSpPr/>
      </dsp:nvSpPr>
      <dsp:spPr>
        <a:xfrm>
          <a:off x="2597585" y="1187694"/>
          <a:ext cx="2301865" cy="7903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 err="1">
              <a:latin typeface="Montserrat Light" pitchFamily="2" charset="77"/>
            </a:rPr>
            <a:t>Soluciones</a:t>
          </a:r>
          <a:r>
            <a:rPr lang="en-US" sz="1100" b="0" i="0" kern="1200" dirty="0">
              <a:latin typeface="Montserrat Light" pitchFamily="2" charset="77"/>
            </a:rPr>
            <a:t> para </a:t>
          </a:r>
          <a:r>
            <a:rPr lang="en-US" sz="1100" b="1" i="0" kern="1200" dirty="0" err="1">
              <a:latin typeface="Montserrat SemiBold" pitchFamily="2" charset="77"/>
            </a:rPr>
            <a:t>verificar</a:t>
          </a:r>
          <a:r>
            <a:rPr lang="en-US" sz="1100" b="1" i="0" kern="1200" dirty="0">
              <a:latin typeface="Montserrat SemiBold" pitchFamily="2" charset="77"/>
            </a:rPr>
            <a:t> </a:t>
          </a:r>
          <a:r>
            <a:rPr lang="en-US" sz="1100" b="1" i="0" kern="1200" dirty="0" err="1">
              <a:latin typeface="Montserrat SemiBold" pitchFamily="2" charset="77"/>
            </a:rPr>
            <a:t>atributos</a:t>
          </a:r>
          <a:r>
            <a:rPr lang="en-US" sz="1100" b="1" i="0" kern="1200" dirty="0">
              <a:latin typeface="Montserrat SemiBold" pitchFamily="2" charset="77"/>
            </a:rPr>
            <a:t> </a:t>
          </a:r>
          <a:r>
            <a:rPr lang="en-US" sz="1100" b="1" i="0" kern="1200" dirty="0" err="1">
              <a:latin typeface="Montserrat SemiBold" pitchFamily="2" charset="77"/>
            </a:rPr>
            <a:t>digitales</a:t>
          </a:r>
          <a:r>
            <a:rPr lang="en-US" sz="1100" b="1" i="0" kern="1200" dirty="0">
              <a:latin typeface="Montserrat SemiBold" pitchFamily="2" charset="77"/>
            </a:rPr>
            <a:t> </a:t>
          </a:r>
          <a:r>
            <a:rPr lang="en-US" sz="1100" b="0" i="0" kern="1200" dirty="0">
              <a:latin typeface="Montserrat Light" pitchFamily="2" charset="77"/>
            </a:rPr>
            <a:t>(</a:t>
          </a:r>
          <a:r>
            <a:rPr lang="en-US" sz="1100" b="0" i="0" kern="1200" dirty="0" err="1">
              <a:latin typeface="Montserrat Light" pitchFamily="2" charset="77"/>
            </a:rPr>
            <a:t>p.ej</a:t>
          </a:r>
          <a:r>
            <a:rPr lang="en-US" sz="1100" b="0" i="0" kern="1200" dirty="0">
              <a:latin typeface="Montserrat Light" pitchFamily="2" charset="77"/>
            </a:rPr>
            <a:t>., </a:t>
          </a:r>
          <a:r>
            <a:rPr lang="en-US" sz="1100" b="0" i="0" kern="1200" dirty="0" err="1">
              <a:latin typeface="Montserrat Light" pitchFamily="2" charset="77"/>
            </a:rPr>
            <a:t>riesgo</a:t>
          </a:r>
          <a:r>
            <a:rPr lang="en-US" sz="1100" b="0" i="0" kern="1200" dirty="0">
              <a:latin typeface="Montserrat Light" pitchFamily="2" charset="77"/>
            </a:rPr>
            <a:t> de </a:t>
          </a:r>
          <a:r>
            <a:rPr lang="en-US" sz="1100" b="0" i="0" kern="1200" dirty="0" err="1">
              <a:latin typeface="Montserrat Light" pitchFamily="2" charset="77"/>
            </a:rPr>
            <a:t>correo</a:t>
          </a:r>
          <a:r>
            <a:rPr lang="en-US" sz="1100" b="0" i="0" kern="1200" dirty="0">
              <a:latin typeface="Montserrat Light" pitchFamily="2" charset="77"/>
            </a:rPr>
            <a:t> </a:t>
          </a:r>
          <a:r>
            <a:rPr lang="en-US" sz="1100" b="0" i="0" kern="1200" dirty="0" err="1">
              <a:latin typeface="Montserrat Light" pitchFamily="2" charset="77"/>
            </a:rPr>
            <a:t>electrónico</a:t>
          </a:r>
          <a:r>
            <a:rPr lang="en-US" sz="1100" b="0" i="0" kern="1200" dirty="0">
              <a:latin typeface="Montserrat Light" pitchFamily="2" charset="77"/>
            </a:rPr>
            <a:t> y </a:t>
          </a:r>
          <a:r>
            <a:rPr lang="en-US" sz="1100" b="0" i="0" kern="1200" dirty="0" err="1">
              <a:latin typeface="Montserrat Light" pitchFamily="2" charset="77"/>
            </a:rPr>
            <a:t>teléfono</a:t>
          </a:r>
          <a:r>
            <a:rPr lang="en-US" sz="1100" b="0" i="0" kern="1200" dirty="0">
              <a:latin typeface="Montserrat Light" pitchFamily="2" charset="77"/>
            </a:rPr>
            <a:t>, </a:t>
          </a:r>
          <a:r>
            <a:rPr lang="en-US" sz="1100" b="0" i="0" kern="1200" dirty="0" err="1">
              <a:latin typeface="Montserrat Light" pitchFamily="2" charset="77"/>
            </a:rPr>
            <a:t>biometría</a:t>
          </a:r>
          <a:r>
            <a:rPr lang="en-US" sz="1100" b="0" i="0" kern="1200" dirty="0">
              <a:latin typeface="Montserrat Light" pitchFamily="2" charset="77"/>
            </a:rPr>
            <a:t>) </a:t>
          </a:r>
        </a:p>
      </dsp:txBody>
      <dsp:txXfrm>
        <a:off x="2620734" y="1210843"/>
        <a:ext cx="2255567" cy="744081"/>
      </dsp:txXfrm>
    </dsp:sp>
    <dsp:sp modelId="{38AF7998-BCD0-3846-8ABC-4C81A32F7513}">
      <dsp:nvSpPr>
        <dsp:cNvPr id="0" name=""/>
        <dsp:cNvSpPr/>
      </dsp:nvSpPr>
      <dsp:spPr>
        <a:xfrm rot="5400000">
          <a:off x="3600321" y="1997833"/>
          <a:ext cx="296392" cy="35567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0" i="0" kern="1200">
            <a:latin typeface="Montserrat Light" pitchFamily="2" charset="77"/>
          </a:endParaRPr>
        </a:p>
      </dsp:txBody>
      <dsp:txXfrm rot="-5400000">
        <a:off x="3641816" y="2027472"/>
        <a:ext cx="213402" cy="207474"/>
      </dsp:txXfrm>
    </dsp:sp>
    <dsp:sp modelId="{297DA947-FDD3-0640-8078-9154AB3181AF}">
      <dsp:nvSpPr>
        <dsp:cNvPr id="0" name=""/>
        <dsp:cNvSpPr/>
      </dsp:nvSpPr>
      <dsp:spPr>
        <a:xfrm>
          <a:off x="2597585" y="2373263"/>
          <a:ext cx="2301865" cy="7903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 err="1">
              <a:latin typeface="Montserrat Light" pitchFamily="2" charset="77"/>
            </a:rPr>
            <a:t>Soluciones</a:t>
          </a:r>
          <a:r>
            <a:rPr lang="en-US" sz="1100" b="0" i="0" kern="1200" dirty="0">
              <a:latin typeface="Montserrat Light" pitchFamily="2" charset="77"/>
            </a:rPr>
            <a:t> </a:t>
          </a:r>
          <a:r>
            <a:rPr lang="en-US" sz="1100" b="1" i="0" kern="1200" dirty="0">
              <a:latin typeface="Montserrat SemiBold" pitchFamily="2" charset="77"/>
            </a:rPr>
            <a:t>para </a:t>
          </a:r>
          <a:r>
            <a:rPr lang="en-US" sz="1100" b="1" i="0" kern="1200" dirty="0" err="1">
              <a:latin typeface="Montserrat SemiBold" pitchFamily="2" charset="77"/>
            </a:rPr>
            <a:t>evaluar</a:t>
          </a:r>
          <a:r>
            <a:rPr lang="en-US" sz="1100" b="1" i="0" kern="1200" dirty="0">
              <a:latin typeface="Montserrat SemiBold" pitchFamily="2" charset="77"/>
            </a:rPr>
            <a:t> </a:t>
          </a:r>
          <a:r>
            <a:rPr lang="en-US" sz="1100" b="1" i="0" kern="1200" dirty="0" err="1">
              <a:latin typeface="Montserrat SemiBold" pitchFamily="2" charset="77"/>
            </a:rPr>
            <a:t>riesgo</a:t>
          </a:r>
          <a:r>
            <a:rPr lang="en-US" sz="1100" b="1" i="0" kern="1200" dirty="0">
              <a:latin typeface="Montserrat SemiBold" pitchFamily="2" charset="77"/>
            </a:rPr>
            <a:t> de </a:t>
          </a:r>
          <a:r>
            <a:rPr lang="en-US" sz="1100" b="1" i="0" kern="1200" dirty="0" err="1">
              <a:latin typeface="Montserrat SemiBold" pitchFamily="2" charset="77"/>
            </a:rPr>
            <a:t>dispositivo</a:t>
          </a:r>
          <a:r>
            <a:rPr lang="en-US" sz="1100" b="1" i="0" kern="1200" dirty="0">
              <a:latin typeface="Montserrat SemiBold" pitchFamily="2" charset="77"/>
            </a:rPr>
            <a:t>, </a:t>
          </a:r>
          <a:r>
            <a:rPr lang="en-US" sz="1100" b="1" i="0" kern="1200" dirty="0" err="1">
              <a:latin typeface="Montserrat SemiBold" pitchFamily="2" charset="77"/>
            </a:rPr>
            <a:t>ubicación</a:t>
          </a:r>
          <a:r>
            <a:rPr lang="en-US" sz="1100" b="1" i="0" kern="1200" dirty="0">
              <a:latin typeface="Montserrat SemiBold" pitchFamily="2" charset="77"/>
            </a:rPr>
            <a:t> </a:t>
          </a:r>
          <a:r>
            <a:rPr lang="en-US" sz="1100" b="0" i="0" kern="1200" dirty="0">
              <a:latin typeface="Montserrat Light" pitchFamily="2" charset="77"/>
            </a:rPr>
            <a:t>(</a:t>
          </a:r>
          <a:r>
            <a:rPr lang="en-US" sz="1100" b="0" i="0" kern="1200" dirty="0" err="1">
              <a:latin typeface="Montserrat Light" pitchFamily="2" charset="77"/>
            </a:rPr>
            <a:t>p.ej</a:t>
          </a:r>
          <a:r>
            <a:rPr lang="en-US" sz="1100" b="0" i="0" kern="1200" dirty="0">
              <a:latin typeface="Montserrat Light" pitchFamily="2" charset="77"/>
            </a:rPr>
            <a:t>., </a:t>
          </a:r>
          <a:r>
            <a:rPr lang="en-US" sz="1100" b="0" i="0" kern="1200" dirty="0" err="1">
              <a:latin typeface="Montserrat Light" pitchFamily="2" charset="77"/>
            </a:rPr>
            <a:t>identificador</a:t>
          </a:r>
          <a:r>
            <a:rPr lang="en-US" sz="1100" b="0" i="0" kern="1200" dirty="0">
              <a:latin typeface="Montserrat Light" pitchFamily="2" charset="77"/>
            </a:rPr>
            <a:t> de </a:t>
          </a:r>
          <a:r>
            <a:rPr lang="en-US" sz="1100" b="0" i="0" kern="1200" dirty="0" err="1">
              <a:latin typeface="Montserrat Light" pitchFamily="2" charset="77"/>
            </a:rPr>
            <a:t>dispositivo</a:t>
          </a:r>
          <a:r>
            <a:rPr lang="en-US" sz="1100" b="0" i="0" kern="1200" dirty="0">
              <a:latin typeface="Montserrat Light" pitchFamily="2" charset="77"/>
            </a:rPr>
            <a:t>, </a:t>
          </a:r>
          <a:r>
            <a:rPr lang="en-US" sz="1100" b="0" i="0" kern="1200" dirty="0" err="1">
              <a:latin typeface="Montserrat Light" pitchFamily="2" charset="77"/>
            </a:rPr>
            <a:t>geolocalización</a:t>
          </a:r>
          <a:r>
            <a:rPr lang="en-US" sz="1100" b="0" i="0" kern="1200" dirty="0">
              <a:latin typeface="Montserrat Light" pitchFamily="2" charset="77"/>
            </a:rPr>
            <a:t>) </a:t>
          </a:r>
        </a:p>
      </dsp:txBody>
      <dsp:txXfrm>
        <a:off x="2620734" y="2396412"/>
        <a:ext cx="2255567" cy="744081"/>
      </dsp:txXfrm>
    </dsp:sp>
    <dsp:sp modelId="{A4FD3C7D-6B92-2F40-9293-DC1A7DB1F0A8}">
      <dsp:nvSpPr>
        <dsp:cNvPr id="0" name=""/>
        <dsp:cNvSpPr/>
      </dsp:nvSpPr>
      <dsp:spPr>
        <a:xfrm rot="5400000">
          <a:off x="3600321" y="3183403"/>
          <a:ext cx="296392" cy="355670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0" i="0" kern="1200">
            <a:latin typeface="Montserrat Light" pitchFamily="2" charset="77"/>
          </a:endParaRPr>
        </a:p>
      </dsp:txBody>
      <dsp:txXfrm rot="-5400000">
        <a:off x="3641816" y="3213042"/>
        <a:ext cx="213402" cy="207474"/>
      </dsp:txXfrm>
    </dsp:sp>
    <dsp:sp modelId="{DE30A613-9516-D94B-80B6-ED1371C59B1C}">
      <dsp:nvSpPr>
        <dsp:cNvPr id="0" name=""/>
        <dsp:cNvSpPr/>
      </dsp:nvSpPr>
      <dsp:spPr>
        <a:xfrm>
          <a:off x="2597585" y="3558833"/>
          <a:ext cx="2301865" cy="79037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dirty="0" err="1">
              <a:latin typeface="Montserrat Light" pitchFamily="2" charset="77"/>
            </a:rPr>
            <a:t>Soluciones</a:t>
          </a:r>
          <a:r>
            <a:rPr lang="en-US" sz="1100" b="0" i="0" kern="1200" dirty="0">
              <a:latin typeface="Montserrat Light" pitchFamily="2" charset="77"/>
            </a:rPr>
            <a:t> para </a:t>
          </a:r>
          <a:r>
            <a:rPr lang="en-US" sz="1100" b="1" i="0" kern="1200" dirty="0" err="1">
              <a:latin typeface="Montserrat SemiBold" pitchFamily="2" charset="77"/>
            </a:rPr>
            <a:t>evaluar</a:t>
          </a:r>
          <a:r>
            <a:rPr lang="en-US" sz="1100" b="1" i="0" kern="1200" dirty="0">
              <a:latin typeface="Montserrat SemiBold" pitchFamily="2" charset="77"/>
            </a:rPr>
            <a:t> </a:t>
          </a:r>
          <a:r>
            <a:rPr lang="en-US" sz="1100" b="1" i="0" kern="1200" dirty="0" err="1">
              <a:latin typeface="Montserrat SemiBold" pitchFamily="2" charset="77"/>
            </a:rPr>
            <a:t>comportamiento</a:t>
          </a:r>
          <a:r>
            <a:rPr lang="en-US" sz="1100" b="0" i="0" kern="1200" dirty="0">
              <a:latin typeface="Montserrat Light" pitchFamily="2" charset="77"/>
            </a:rPr>
            <a:t> (</a:t>
          </a:r>
          <a:r>
            <a:rPr lang="en-US" sz="1100" b="0" i="0" kern="1200" dirty="0" err="1">
              <a:latin typeface="Montserrat Light" pitchFamily="2" charset="77"/>
            </a:rPr>
            <a:t>p.ej</a:t>
          </a:r>
          <a:r>
            <a:rPr lang="en-US" sz="1100" b="0" i="0" kern="1200" dirty="0">
              <a:latin typeface="Montserrat Light" pitchFamily="2" charset="77"/>
            </a:rPr>
            <a:t>., </a:t>
          </a:r>
          <a:r>
            <a:rPr lang="en-US" sz="1100" b="0" i="0" kern="1200" dirty="0" err="1">
              <a:latin typeface="Montserrat Light" pitchFamily="2" charset="77"/>
            </a:rPr>
            <a:t>biometría</a:t>
          </a:r>
          <a:r>
            <a:rPr lang="en-US" sz="1100" b="0" i="0" kern="1200" dirty="0">
              <a:latin typeface="Montserrat Light" pitchFamily="2" charset="77"/>
            </a:rPr>
            <a:t> </a:t>
          </a:r>
          <a:r>
            <a:rPr lang="en-US" sz="1100" b="0" i="0" kern="1200" dirty="0" err="1">
              <a:latin typeface="Montserrat Light" pitchFamily="2" charset="77"/>
            </a:rPr>
            <a:t>comportamental</a:t>
          </a:r>
          <a:r>
            <a:rPr lang="en-US" sz="1100" b="0" i="0" kern="1200" dirty="0">
              <a:latin typeface="Montserrat Light" pitchFamily="2" charset="77"/>
            </a:rPr>
            <a:t>, </a:t>
          </a:r>
          <a:r>
            <a:rPr lang="en-US" sz="1100" b="0" i="0" kern="1200" dirty="0" err="1">
              <a:latin typeface="Montserrat Light" pitchFamily="2" charset="77"/>
            </a:rPr>
            <a:t>riesgo</a:t>
          </a:r>
          <a:r>
            <a:rPr lang="en-US" sz="1100" b="0" i="0" kern="1200" dirty="0">
              <a:latin typeface="Montserrat Light" pitchFamily="2" charset="77"/>
            </a:rPr>
            <a:t> de </a:t>
          </a:r>
          <a:r>
            <a:rPr lang="en-US" sz="1100" b="0" i="0" kern="1200" dirty="0" err="1">
              <a:latin typeface="Montserrat Light" pitchFamily="2" charset="77"/>
            </a:rPr>
            <a:t>transacción</a:t>
          </a:r>
          <a:r>
            <a:rPr lang="en-US" sz="1100" b="0" i="0" kern="1200" dirty="0">
              <a:latin typeface="Montserrat Light" pitchFamily="2" charset="77"/>
            </a:rPr>
            <a:t>) </a:t>
          </a:r>
        </a:p>
      </dsp:txBody>
      <dsp:txXfrm>
        <a:off x="2620734" y="3581982"/>
        <a:ext cx="2255567" cy="7440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020DE-6B0F-4E41-BE42-98759041E325}">
      <dsp:nvSpPr>
        <dsp:cNvPr id="0" name=""/>
        <dsp:cNvSpPr/>
      </dsp:nvSpPr>
      <dsp:spPr>
        <a:xfrm>
          <a:off x="2357423" y="2167"/>
          <a:ext cx="2782188" cy="8064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Montserrat Light" pitchFamily="2" charset="77"/>
            </a:rPr>
            <a:t>1970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>
              <a:latin typeface="Montserrat Light" pitchFamily="2" charset="77"/>
            </a:rPr>
            <a:t>Modelo</a:t>
          </a:r>
          <a:r>
            <a:rPr lang="en-US" sz="1100" kern="1200" dirty="0">
              <a:latin typeface="Montserrat Light" pitchFamily="2" charset="77"/>
            </a:rPr>
            <a:t> de banca </a:t>
          </a:r>
          <a:r>
            <a:rPr lang="en-US" sz="1100" kern="1200" dirty="0" err="1">
              <a:latin typeface="Montserrat Light" pitchFamily="2" charset="77"/>
            </a:rPr>
            <a:t>centrado</a:t>
          </a:r>
          <a:r>
            <a:rPr lang="en-US" sz="1100" kern="1200" dirty="0">
              <a:latin typeface="Montserrat Light" pitchFamily="2" charset="77"/>
            </a:rPr>
            <a:t> </a:t>
          </a:r>
          <a:r>
            <a:rPr lang="en-US" sz="1100" kern="1200" dirty="0" err="1">
              <a:latin typeface="Montserrat Light" pitchFamily="2" charset="77"/>
            </a:rPr>
            <a:t>en</a:t>
          </a:r>
          <a:r>
            <a:rPr lang="en-US" sz="1100" kern="1200" dirty="0">
              <a:latin typeface="Montserrat Light" pitchFamily="2" charset="77"/>
            </a:rPr>
            <a:t> las </a:t>
          </a:r>
          <a:r>
            <a:rPr lang="en-US" sz="1100" kern="1200" dirty="0" err="1">
              <a:latin typeface="Montserrat Light" pitchFamily="2" charset="77"/>
            </a:rPr>
            <a:t>sucursales</a:t>
          </a:r>
          <a:r>
            <a:rPr lang="en-US" sz="1100" kern="1200" dirty="0">
              <a:latin typeface="Montserrat Light" pitchFamily="2" charset="77"/>
            </a:rPr>
            <a:t> </a:t>
          </a:r>
          <a:r>
            <a:rPr lang="en-US" sz="1100" kern="1200" dirty="0" err="1">
              <a:latin typeface="Montserrat Light" pitchFamily="2" charset="77"/>
            </a:rPr>
            <a:t>físicas</a:t>
          </a:r>
          <a:endParaRPr lang="en-US" sz="1100" b="0" i="0" kern="1200" dirty="0">
            <a:latin typeface="Montserrat Light" pitchFamily="2" charset="77"/>
          </a:endParaRPr>
        </a:p>
      </dsp:txBody>
      <dsp:txXfrm>
        <a:off x="2381043" y="25787"/>
        <a:ext cx="2734948" cy="759191"/>
      </dsp:txXfrm>
    </dsp:sp>
    <dsp:sp modelId="{BF53C3A5-32CF-8646-937E-79E565E12C20}">
      <dsp:nvSpPr>
        <dsp:cNvPr id="0" name=""/>
        <dsp:cNvSpPr/>
      </dsp:nvSpPr>
      <dsp:spPr>
        <a:xfrm rot="5400000">
          <a:off x="3597312" y="828759"/>
          <a:ext cx="302411" cy="36289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0" i="0" kern="1200">
            <a:latin typeface="Montserrat Light" pitchFamily="2" charset="77"/>
          </a:endParaRPr>
        </a:p>
      </dsp:txBody>
      <dsp:txXfrm rot="-5400000">
        <a:off x="3639650" y="859001"/>
        <a:ext cx="217736" cy="211688"/>
      </dsp:txXfrm>
    </dsp:sp>
    <dsp:sp modelId="{002E5843-77C9-D342-BCFC-8957874F3769}">
      <dsp:nvSpPr>
        <dsp:cNvPr id="0" name=""/>
        <dsp:cNvSpPr/>
      </dsp:nvSpPr>
      <dsp:spPr>
        <a:xfrm>
          <a:off x="2357423" y="1211814"/>
          <a:ext cx="2782188" cy="8064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Montserrat Light" pitchFamily="2" charset="77"/>
            </a:rPr>
            <a:t>1980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>
              <a:latin typeface="Montserrat Light" pitchFamily="2" charset="77"/>
            </a:rPr>
            <a:t>Aparición</a:t>
          </a:r>
          <a:r>
            <a:rPr lang="en-US" sz="1100" kern="1200" dirty="0">
              <a:latin typeface="Montserrat Light" pitchFamily="2" charset="77"/>
            </a:rPr>
            <a:t> de </a:t>
          </a:r>
          <a:r>
            <a:rPr lang="en-US" sz="1100" kern="1200" dirty="0" err="1">
              <a:latin typeface="Montserrat Light" pitchFamily="2" charset="77"/>
            </a:rPr>
            <a:t>nuevos</a:t>
          </a:r>
          <a:r>
            <a:rPr lang="en-US" sz="1100" kern="1200" dirty="0">
              <a:latin typeface="Montserrat Light" pitchFamily="2" charset="77"/>
            </a:rPr>
            <a:t> </a:t>
          </a:r>
          <a:r>
            <a:rPr lang="en-US" sz="1100" kern="1200" dirty="0" err="1">
              <a:latin typeface="Montserrat Light" pitchFamily="2" charset="77"/>
            </a:rPr>
            <a:t>canales</a:t>
          </a:r>
          <a:r>
            <a:rPr lang="en-US" sz="1100" kern="1200" dirty="0">
              <a:latin typeface="Montserrat Light" pitchFamily="2" charset="77"/>
            </a:rPr>
            <a:t> </a:t>
          </a:r>
          <a:r>
            <a:rPr lang="en-US" sz="1100" kern="1200" dirty="0" err="1">
              <a:latin typeface="Montserrat Light" pitchFamily="2" charset="77"/>
            </a:rPr>
            <a:t>bancarios</a:t>
          </a:r>
          <a:r>
            <a:rPr lang="en-US" sz="1100" kern="1200" dirty="0">
              <a:latin typeface="Montserrat Light" pitchFamily="2" charset="77"/>
            </a:rPr>
            <a:t>, </a:t>
          </a:r>
          <a:r>
            <a:rPr lang="en-US" sz="1100" kern="1200" dirty="0" err="1">
              <a:latin typeface="Montserrat Light" pitchFamily="2" charset="77"/>
            </a:rPr>
            <a:t>como</a:t>
          </a:r>
          <a:r>
            <a:rPr lang="en-US" sz="1100" kern="1200" dirty="0">
              <a:latin typeface="Montserrat Light" pitchFamily="2" charset="77"/>
            </a:rPr>
            <a:t> </a:t>
          </a:r>
          <a:r>
            <a:rPr lang="en-US" sz="1100" kern="1200" dirty="0" err="1">
              <a:latin typeface="Montserrat Light" pitchFamily="2" charset="77"/>
            </a:rPr>
            <a:t>los</a:t>
          </a:r>
          <a:r>
            <a:rPr lang="en-US" sz="1100" kern="1200" dirty="0">
              <a:latin typeface="Montserrat Light" pitchFamily="2" charset="77"/>
            </a:rPr>
            <a:t> </a:t>
          </a:r>
          <a:r>
            <a:rPr lang="en-US" sz="1100" kern="1200" dirty="0" err="1">
              <a:latin typeface="Montserrat Light" pitchFamily="2" charset="77"/>
            </a:rPr>
            <a:t>cajeros</a:t>
          </a:r>
          <a:r>
            <a:rPr lang="en-US" sz="1100" kern="1200" dirty="0">
              <a:latin typeface="Montserrat Light" pitchFamily="2" charset="77"/>
            </a:rPr>
            <a:t> </a:t>
          </a:r>
          <a:r>
            <a:rPr lang="en-US" sz="1100" kern="1200" dirty="0" err="1">
              <a:latin typeface="Montserrat Light" pitchFamily="2" charset="77"/>
            </a:rPr>
            <a:t>automáticos</a:t>
          </a:r>
          <a:r>
            <a:rPr lang="en-US" sz="1100" kern="1200" dirty="0">
              <a:latin typeface="Montserrat Light" pitchFamily="2" charset="77"/>
            </a:rPr>
            <a:t> y </a:t>
          </a:r>
          <a:r>
            <a:rPr lang="en-US" sz="1100" kern="1200" dirty="0" err="1">
              <a:latin typeface="Montserrat Light" pitchFamily="2" charset="77"/>
            </a:rPr>
            <a:t>los</a:t>
          </a:r>
          <a:r>
            <a:rPr lang="en-US" sz="1100" kern="1200" dirty="0">
              <a:latin typeface="Montserrat Light" pitchFamily="2" charset="77"/>
            </a:rPr>
            <a:t> </a:t>
          </a:r>
          <a:r>
            <a:rPr lang="en-US" sz="1100" kern="1200" dirty="0" err="1">
              <a:latin typeface="Montserrat Light" pitchFamily="2" charset="77"/>
            </a:rPr>
            <a:t>centros</a:t>
          </a:r>
          <a:r>
            <a:rPr lang="en-US" sz="1100" kern="1200" dirty="0">
              <a:latin typeface="Montserrat Light" pitchFamily="2" charset="77"/>
            </a:rPr>
            <a:t> de </a:t>
          </a:r>
          <a:r>
            <a:rPr lang="en-US" sz="1100" kern="1200" dirty="0" err="1">
              <a:latin typeface="Montserrat Light" pitchFamily="2" charset="77"/>
            </a:rPr>
            <a:t>llamadas</a:t>
          </a:r>
          <a:endParaRPr lang="en-US" sz="1100" b="0" i="0" kern="1200" dirty="0">
            <a:latin typeface="Montserrat Light" pitchFamily="2" charset="77"/>
          </a:endParaRPr>
        </a:p>
      </dsp:txBody>
      <dsp:txXfrm>
        <a:off x="2381043" y="1235434"/>
        <a:ext cx="2734948" cy="759191"/>
      </dsp:txXfrm>
    </dsp:sp>
    <dsp:sp modelId="{38AF7998-BCD0-3846-8ABC-4C81A32F7513}">
      <dsp:nvSpPr>
        <dsp:cNvPr id="0" name=""/>
        <dsp:cNvSpPr/>
      </dsp:nvSpPr>
      <dsp:spPr>
        <a:xfrm rot="5400000">
          <a:off x="3597312" y="2038406"/>
          <a:ext cx="302411" cy="36289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0" i="0" kern="1200">
            <a:latin typeface="Montserrat Light" pitchFamily="2" charset="77"/>
          </a:endParaRPr>
        </a:p>
      </dsp:txBody>
      <dsp:txXfrm rot="-5400000">
        <a:off x="3639650" y="2068648"/>
        <a:ext cx="217736" cy="211688"/>
      </dsp:txXfrm>
    </dsp:sp>
    <dsp:sp modelId="{297DA947-FDD3-0640-8078-9154AB3181AF}">
      <dsp:nvSpPr>
        <dsp:cNvPr id="0" name=""/>
        <dsp:cNvSpPr/>
      </dsp:nvSpPr>
      <dsp:spPr>
        <a:xfrm>
          <a:off x="2357423" y="2421461"/>
          <a:ext cx="2782188" cy="8064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i="0" kern="1200" dirty="0">
              <a:latin typeface="Montserrat Light" pitchFamily="2" charset="77"/>
            </a:rPr>
            <a:t>2000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>
              <a:latin typeface="Montserrat Light" pitchFamily="2" charset="77"/>
            </a:rPr>
            <a:t>Adopción</a:t>
          </a:r>
          <a:r>
            <a:rPr lang="en-US" sz="1100" kern="1200" dirty="0">
              <a:latin typeface="Montserrat Light" pitchFamily="2" charset="77"/>
            </a:rPr>
            <a:t> de la banca </a:t>
          </a:r>
          <a:r>
            <a:rPr lang="en-US" sz="1100" kern="1200" dirty="0" err="1">
              <a:latin typeface="Montserrat Light" pitchFamily="2" charset="77"/>
            </a:rPr>
            <a:t>en</a:t>
          </a:r>
          <a:r>
            <a:rPr lang="en-US" sz="1100" kern="1200" dirty="0">
              <a:latin typeface="Montserrat Light" pitchFamily="2" charset="77"/>
            </a:rPr>
            <a:t> </a:t>
          </a:r>
          <a:r>
            <a:rPr lang="en-US" sz="1100" kern="1200" dirty="0" err="1">
              <a:latin typeface="Montserrat Light" pitchFamily="2" charset="77"/>
            </a:rPr>
            <a:t>línea</a:t>
          </a:r>
          <a:r>
            <a:rPr lang="en-US" sz="1100" kern="1200" dirty="0">
              <a:latin typeface="Montserrat Light" pitchFamily="2" charset="77"/>
            </a:rPr>
            <a:t> y </a:t>
          </a:r>
          <a:r>
            <a:rPr lang="en-US" sz="1100" kern="1200" dirty="0" err="1">
              <a:latin typeface="Montserrat Light" pitchFamily="2" charset="77"/>
            </a:rPr>
            <a:t>móvil</a:t>
          </a:r>
          <a:r>
            <a:rPr lang="en-US" sz="1100" kern="1200" dirty="0">
              <a:latin typeface="Montserrat Light" pitchFamily="2" charset="77"/>
            </a:rPr>
            <a:t> </a:t>
          </a:r>
          <a:r>
            <a:rPr lang="en-US" sz="1100" kern="1200" dirty="0" err="1">
              <a:latin typeface="Montserrat Light" pitchFamily="2" charset="77"/>
            </a:rPr>
            <a:t>impulso</a:t>
          </a:r>
          <a:r>
            <a:rPr lang="en-US" sz="1100" kern="1200" dirty="0">
              <a:latin typeface="Montserrat Light" pitchFamily="2" charset="77"/>
            </a:rPr>
            <a:t>́</a:t>
          </a:r>
          <a:endParaRPr lang="en-US" sz="1100" b="0" i="0" kern="1200" dirty="0">
            <a:latin typeface="Montserrat Light" pitchFamily="2" charset="77"/>
          </a:endParaRPr>
        </a:p>
      </dsp:txBody>
      <dsp:txXfrm>
        <a:off x="2381043" y="2445081"/>
        <a:ext cx="2734948" cy="759191"/>
      </dsp:txXfrm>
    </dsp:sp>
    <dsp:sp modelId="{A4FD3C7D-6B92-2F40-9293-DC1A7DB1F0A8}">
      <dsp:nvSpPr>
        <dsp:cNvPr id="0" name=""/>
        <dsp:cNvSpPr/>
      </dsp:nvSpPr>
      <dsp:spPr>
        <a:xfrm rot="5400000">
          <a:off x="3597312" y="3248053"/>
          <a:ext cx="302411" cy="362894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b="0" i="0" kern="1200">
            <a:latin typeface="Montserrat Light" pitchFamily="2" charset="77"/>
          </a:endParaRPr>
        </a:p>
      </dsp:txBody>
      <dsp:txXfrm rot="-5400000">
        <a:off x="3639650" y="3278295"/>
        <a:ext cx="217736" cy="211688"/>
      </dsp:txXfrm>
    </dsp:sp>
    <dsp:sp modelId="{DE30A613-9516-D94B-80B6-ED1371C59B1C}">
      <dsp:nvSpPr>
        <dsp:cNvPr id="0" name=""/>
        <dsp:cNvSpPr/>
      </dsp:nvSpPr>
      <dsp:spPr>
        <a:xfrm>
          <a:off x="2357423" y="3631108"/>
          <a:ext cx="2782188" cy="80643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>
              <a:latin typeface="Montserrat Light" pitchFamily="2" charset="77"/>
            </a:rPr>
            <a:t>Enfoque</a:t>
          </a:r>
          <a:r>
            <a:rPr lang="en-US" sz="1100" kern="1200" dirty="0">
              <a:latin typeface="Montserrat Light" pitchFamily="2" charset="77"/>
            </a:rPr>
            <a:t> que dé </a:t>
          </a:r>
          <a:r>
            <a:rPr lang="en-US" sz="1100" b="1" kern="1200" dirty="0" err="1">
              <a:latin typeface="Montserrat SemiBold" pitchFamily="2" charset="77"/>
            </a:rPr>
            <a:t>prioridad</a:t>
          </a:r>
          <a:r>
            <a:rPr lang="en-US" sz="1100" b="1" kern="1200" dirty="0">
              <a:latin typeface="Montserrat SemiBold" pitchFamily="2" charset="77"/>
            </a:rPr>
            <a:t> a la </a:t>
          </a:r>
          <a:r>
            <a:rPr lang="en-US" sz="1100" b="1" kern="1200" dirty="0" err="1">
              <a:latin typeface="Montserrat SemiBold" pitchFamily="2" charset="77"/>
            </a:rPr>
            <a:t>nube</a:t>
          </a:r>
          <a:r>
            <a:rPr lang="en-US" sz="1100" b="1" kern="1200" dirty="0">
              <a:latin typeface="Montserrat SemiBold" pitchFamily="2" charset="77"/>
            </a:rPr>
            <a:t>, a </a:t>
          </a:r>
          <a:r>
            <a:rPr lang="en-US" sz="1100" b="1" kern="1200" dirty="0" err="1">
              <a:latin typeface="Montserrat SemiBold" pitchFamily="2" charset="77"/>
            </a:rPr>
            <a:t>los</a:t>
          </a:r>
          <a:r>
            <a:rPr lang="en-US" sz="1100" b="1" kern="1200" dirty="0">
              <a:latin typeface="Montserrat SemiBold" pitchFamily="2" charset="77"/>
            </a:rPr>
            <a:t> </a:t>
          </a:r>
          <a:r>
            <a:rPr lang="en-US" sz="1100" b="1" kern="1200" dirty="0" err="1">
              <a:latin typeface="Montserrat SemiBold" pitchFamily="2" charset="77"/>
            </a:rPr>
            <a:t>datos</a:t>
          </a:r>
          <a:r>
            <a:rPr lang="en-US" sz="1100" b="1" kern="1200" dirty="0">
              <a:latin typeface="Montserrat SemiBold" pitchFamily="2" charset="77"/>
            </a:rPr>
            <a:t> y a la </a:t>
          </a:r>
          <a:r>
            <a:rPr lang="en-US" sz="1100" b="1" kern="1200" dirty="0" err="1">
              <a:latin typeface="Montserrat SemiBold" pitchFamily="2" charset="77"/>
            </a:rPr>
            <a:t>experiencia</a:t>
          </a:r>
          <a:r>
            <a:rPr lang="en-US" sz="1100" b="1" kern="1200" dirty="0">
              <a:latin typeface="Montserrat SemiBold" pitchFamily="2" charset="77"/>
            </a:rPr>
            <a:t> del </a:t>
          </a:r>
          <a:r>
            <a:rPr lang="en-US" sz="1100" b="1" kern="1200" dirty="0" err="1">
              <a:latin typeface="Montserrat SemiBold" pitchFamily="2" charset="77"/>
            </a:rPr>
            <a:t>cliente</a:t>
          </a:r>
          <a:r>
            <a:rPr lang="en-US" sz="1100" b="1" kern="1200" dirty="0">
              <a:latin typeface="Montserrat SemiBold" pitchFamily="2" charset="77"/>
            </a:rPr>
            <a:t>.</a:t>
          </a:r>
          <a:endParaRPr lang="en-US" sz="1100" b="0" i="0" kern="1200" dirty="0">
            <a:latin typeface="Montserrat Light" pitchFamily="2" charset="77"/>
          </a:endParaRPr>
        </a:p>
      </dsp:txBody>
      <dsp:txXfrm>
        <a:off x="2381043" y="3654728"/>
        <a:ext cx="2734948" cy="7591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3D3C6-CBDF-1C49-B256-0CC0DB318865}" type="datetimeFigureOut">
              <a:rPr lang="es-ES_tradnl" smtClean="0"/>
              <a:t>25/08/2023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A1027-575B-0545-A9D4-CD9F87B9D2A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901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9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ARREGLAR LETRA Y TEXTO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4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ARREGLAR LETRA Y TEXTO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06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83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ARREGLAR LETRA Y TEXTO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25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ARREGLAR LETRA Y TEXTO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44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ARREGLAR LETRA Y TEXTO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6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dirty="0" err="1">
                <a:latin typeface="Montserrat Light" pitchFamily="2" charset="77"/>
              </a:rPr>
              <a:t>Cuando</a:t>
            </a:r>
            <a:r>
              <a:rPr lang="en-US" sz="1200" dirty="0">
                <a:latin typeface="Montserrat Light" pitchFamily="2" charset="77"/>
              </a:rPr>
              <a:t> se </a:t>
            </a:r>
            <a:r>
              <a:rPr lang="en-US" sz="1200" dirty="0" err="1">
                <a:latin typeface="Montserrat Light" pitchFamily="2" charset="77"/>
              </a:rPr>
              <a:t>producen</a:t>
            </a:r>
            <a:r>
              <a:rPr lang="en-US" sz="1200" dirty="0">
                <a:latin typeface="Montserrat Light" pitchFamily="2" charset="77"/>
              </a:rPr>
              <a:t> y se </a:t>
            </a:r>
            <a:r>
              <a:rPr lang="en-US" sz="1200" dirty="0" err="1">
                <a:latin typeface="Montserrat Light" pitchFamily="2" charset="77"/>
              </a:rPr>
              <a:t>lanzan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mismos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productos</a:t>
            </a:r>
            <a:r>
              <a:rPr lang="en-US" sz="1200" dirty="0">
                <a:latin typeface="Montserrat Light" pitchFamily="2" charset="77"/>
              </a:rPr>
              <a:t> y </a:t>
            </a:r>
            <a:r>
              <a:rPr lang="en-US" sz="1200" dirty="0" err="1">
                <a:latin typeface="Montserrat Light" pitchFamily="2" charset="77"/>
              </a:rPr>
              <a:t>servicios</a:t>
            </a:r>
            <a:r>
              <a:rPr lang="en-US" sz="1200" dirty="0">
                <a:latin typeface="Montserrat Light" pitchFamily="2" charset="77"/>
              </a:rPr>
              <a:t>,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masa, para </a:t>
            </a:r>
            <a:r>
              <a:rPr lang="en-US" sz="1200" dirty="0" err="1">
                <a:latin typeface="Montserrat Light" pitchFamily="2" charset="77"/>
              </a:rPr>
              <a:t>todos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clientes</a:t>
            </a:r>
            <a:r>
              <a:rPr lang="en-US" sz="1200" dirty="0">
                <a:latin typeface="Montserrat Light" pitchFamily="2" charset="77"/>
              </a:rPr>
              <a:t> a </a:t>
            </a:r>
            <a:r>
              <a:rPr lang="en-US" sz="1200" dirty="0" err="1">
                <a:latin typeface="Montserrat Light" pitchFamily="2" charset="77"/>
              </a:rPr>
              <a:t>través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una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serie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existentes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preseleccionados</a:t>
            </a:r>
            <a:r>
              <a:rPr lang="en-US" sz="1200" dirty="0">
                <a:latin typeface="Montserrat Light" pitchFamily="2" charset="77"/>
              </a:rPr>
              <a:t>. </a:t>
            </a:r>
            <a:r>
              <a:rPr lang="en-US" sz="1200" dirty="0" err="1">
                <a:latin typeface="Montserrat Light" pitchFamily="2" charset="77"/>
              </a:rPr>
              <a:t>Esta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estrategia</a:t>
            </a:r>
            <a:r>
              <a:rPr lang="en-US" sz="1200" dirty="0">
                <a:latin typeface="Montserrat Light" pitchFamily="2" charset="77"/>
              </a:rPr>
              <a:t> no </a:t>
            </a:r>
            <a:r>
              <a:rPr lang="en-US" sz="1200" dirty="0" err="1">
                <a:latin typeface="Montserrat Light" pitchFamily="2" charset="77"/>
              </a:rPr>
              <a:t>tiene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cuenta</a:t>
            </a:r>
            <a:r>
              <a:rPr lang="en-US" sz="1200" dirty="0">
                <a:latin typeface="Montserrat Light" pitchFamily="2" charset="77"/>
              </a:rPr>
              <a:t> las </a:t>
            </a:r>
            <a:r>
              <a:rPr lang="en-US" sz="1200" dirty="0" err="1">
                <a:latin typeface="Montserrat Light" pitchFamily="2" charset="77"/>
              </a:rPr>
              <a:t>preferencias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, no es ideal para </a:t>
            </a:r>
            <a:r>
              <a:rPr lang="en-US" sz="1200" dirty="0" err="1">
                <a:latin typeface="Montserrat Light" pitchFamily="2" charset="77"/>
              </a:rPr>
              <a:t>garantizar</a:t>
            </a:r>
            <a:r>
              <a:rPr lang="en-US" sz="1200" dirty="0">
                <a:latin typeface="Montserrat Light" pitchFamily="2" charset="77"/>
              </a:rPr>
              <a:t> la </a:t>
            </a:r>
            <a:r>
              <a:rPr lang="en-US" sz="1200" dirty="0" err="1">
                <a:latin typeface="Montserrat Light" pitchFamily="2" charset="77"/>
              </a:rPr>
              <a:t>satisfacción</a:t>
            </a:r>
            <a:r>
              <a:rPr lang="en-US" sz="1200" dirty="0">
                <a:latin typeface="Montserrat Light" pitchFamily="2" charset="77"/>
              </a:rPr>
              <a:t> del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 o </a:t>
            </a:r>
            <a:r>
              <a:rPr lang="en-US" sz="1200" dirty="0" err="1">
                <a:latin typeface="Montserrat Light" pitchFamily="2" charset="77"/>
              </a:rPr>
              <a:t>unas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buenas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tasas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adopción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clientes</a:t>
            </a:r>
            <a:r>
              <a:rPr lang="en-US" sz="1200" dirty="0">
                <a:latin typeface="Montserrat Light" pitchFamily="2" charset="77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200" dirty="0">
              <a:latin typeface="Montserrat Ligh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recibe</a:t>
            </a:r>
            <a:r>
              <a:rPr lang="en-US" sz="1200" dirty="0">
                <a:latin typeface="Montserrat Light" pitchFamily="2" charset="77"/>
              </a:rPr>
              <a:t> un </a:t>
            </a:r>
            <a:r>
              <a:rPr lang="en-US" sz="1200" dirty="0" err="1">
                <a:latin typeface="Montserrat Light" pitchFamily="2" charset="77"/>
              </a:rPr>
              <a:t>producto</a:t>
            </a:r>
            <a:r>
              <a:rPr lang="en-US" sz="1200" dirty="0">
                <a:latin typeface="Montserrat Light" pitchFamily="2" charset="77"/>
              </a:rPr>
              <a:t> o </a:t>
            </a:r>
            <a:r>
              <a:rPr lang="en-US" sz="1200" dirty="0" err="1">
                <a:latin typeface="Montserrat Light" pitchFamily="2" charset="77"/>
              </a:rPr>
              <a:t>servicio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adaptado</a:t>
            </a:r>
            <a:r>
              <a:rPr lang="en-US" sz="1200" dirty="0">
                <a:latin typeface="Montserrat Light" pitchFamily="2" charset="77"/>
              </a:rPr>
              <a:t> a sus </a:t>
            </a:r>
            <a:r>
              <a:rPr lang="en-US" sz="1200" dirty="0" err="1">
                <a:latin typeface="Montserrat Light" pitchFamily="2" charset="77"/>
              </a:rPr>
              <a:t>necesidades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personales</a:t>
            </a:r>
            <a:r>
              <a:rPr lang="en-US" sz="1200" dirty="0">
                <a:latin typeface="Montserrat Light" pitchFamily="2" charset="77"/>
              </a:rPr>
              <a:t>, a </a:t>
            </a:r>
            <a:r>
              <a:rPr lang="en-US" sz="1200" dirty="0" err="1">
                <a:latin typeface="Montserrat Light" pitchFamily="2" charset="77"/>
              </a:rPr>
              <a:t>través</a:t>
            </a:r>
            <a:r>
              <a:rPr lang="en-US" sz="1200" dirty="0">
                <a:latin typeface="Montserrat Light" pitchFamily="2" charset="77"/>
              </a:rPr>
              <a:t> del canal o la </a:t>
            </a:r>
            <a:r>
              <a:rPr lang="en-US" sz="1200" dirty="0" err="1">
                <a:latin typeface="Montserrat Light" pitchFamily="2" charset="77"/>
              </a:rPr>
              <a:t>selección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más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adecuados</a:t>
            </a:r>
            <a:r>
              <a:rPr lang="en-US" sz="1200" dirty="0">
                <a:latin typeface="Montserrat Light" pitchFamily="2" charset="77"/>
              </a:rPr>
              <a:t> para </a:t>
            </a:r>
            <a:r>
              <a:rPr lang="en-US" sz="1200" dirty="0" err="1">
                <a:latin typeface="Montserrat Light" pitchFamily="2" charset="77"/>
              </a:rPr>
              <a:t>él</a:t>
            </a:r>
            <a:r>
              <a:rPr lang="en-US" sz="1200" dirty="0">
                <a:latin typeface="Montserrat Light" pitchFamily="2" charset="77"/>
              </a:rPr>
              <a:t>. </a:t>
            </a:r>
            <a:r>
              <a:rPr lang="en-US" sz="1200" dirty="0" err="1">
                <a:latin typeface="Montserrat Light" pitchFamily="2" charset="77"/>
              </a:rPr>
              <a:t>Esta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estrategia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fomenta</a:t>
            </a:r>
            <a:r>
              <a:rPr lang="en-US" sz="1200" dirty="0">
                <a:latin typeface="Montserrat Light" pitchFamily="2" charset="77"/>
              </a:rPr>
              <a:t> la </a:t>
            </a:r>
            <a:r>
              <a:rPr lang="en-US" sz="1200" dirty="0" err="1">
                <a:latin typeface="Montserrat Light" pitchFamily="2" charset="77"/>
              </a:rPr>
              <a:t>satisfacción</a:t>
            </a:r>
            <a:r>
              <a:rPr lang="en-US" sz="1200" dirty="0">
                <a:latin typeface="Montserrat Light" pitchFamily="2" charset="77"/>
              </a:rPr>
              <a:t> del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, al </a:t>
            </a:r>
            <a:r>
              <a:rPr lang="en-US" sz="1200" dirty="0" err="1">
                <a:latin typeface="Montserrat Light" pitchFamily="2" charset="77"/>
              </a:rPr>
              <a:t>adaptar</a:t>
            </a:r>
            <a:r>
              <a:rPr lang="en-US" sz="1200" dirty="0">
                <a:latin typeface="Montserrat Light" pitchFamily="2" charset="77"/>
              </a:rPr>
              <a:t> tanto </a:t>
            </a:r>
            <a:r>
              <a:rPr lang="en-US" sz="1200" dirty="0" err="1">
                <a:latin typeface="Montserrat Light" pitchFamily="2" charset="77"/>
              </a:rPr>
              <a:t>el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producto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como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el</a:t>
            </a:r>
            <a:r>
              <a:rPr lang="en-US" sz="1200" dirty="0">
                <a:latin typeface="Montserrat Light" pitchFamily="2" charset="77"/>
              </a:rPr>
              <a:t> canal de </a:t>
            </a:r>
            <a:r>
              <a:rPr lang="en-US" sz="1200" dirty="0" err="1">
                <a:latin typeface="Montserrat Light" pitchFamily="2" charset="77"/>
              </a:rPr>
              <a:t>distribución</a:t>
            </a:r>
            <a:r>
              <a:rPr lang="en-US" sz="1200" dirty="0">
                <a:latin typeface="Montserrat Light" pitchFamily="2" charset="77"/>
              </a:rPr>
              <a:t> a sus </a:t>
            </a:r>
            <a:r>
              <a:rPr lang="en-US" sz="1200" dirty="0" err="1">
                <a:latin typeface="Montserrat Light" pitchFamily="2" charset="77"/>
              </a:rPr>
              <a:t>necesidades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cualquier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momento</a:t>
            </a:r>
            <a:r>
              <a:rPr lang="en-US" sz="1200" dirty="0">
                <a:latin typeface="Montserrat Light" pitchFamily="2" charset="77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64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dirty="0" err="1">
                <a:latin typeface="Montserrat Light" pitchFamily="2" charset="77"/>
              </a:rPr>
              <a:t>Cuando</a:t>
            </a:r>
            <a:r>
              <a:rPr lang="en-US" sz="1200" dirty="0">
                <a:latin typeface="Montserrat Light" pitchFamily="2" charset="77"/>
              </a:rPr>
              <a:t> se </a:t>
            </a:r>
            <a:r>
              <a:rPr lang="en-US" sz="1200" dirty="0" err="1">
                <a:latin typeface="Montserrat Light" pitchFamily="2" charset="77"/>
              </a:rPr>
              <a:t>producen</a:t>
            </a:r>
            <a:r>
              <a:rPr lang="en-US" sz="1200" dirty="0">
                <a:latin typeface="Montserrat Light" pitchFamily="2" charset="77"/>
              </a:rPr>
              <a:t> y se </a:t>
            </a:r>
            <a:r>
              <a:rPr lang="en-US" sz="1200" dirty="0" err="1">
                <a:latin typeface="Montserrat Light" pitchFamily="2" charset="77"/>
              </a:rPr>
              <a:t>lanzan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mismos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productos</a:t>
            </a:r>
            <a:r>
              <a:rPr lang="en-US" sz="1200" dirty="0">
                <a:latin typeface="Montserrat Light" pitchFamily="2" charset="77"/>
              </a:rPr>
              <a:t> y </a:t>
            </a:r>
            <a:r>
              <a:rPr lang="en-US" sz="1200" dirty="0" err="1">
                <a:latin typeface="Montserrat Light" pitchFamily="2" charset="77"/>
              </a:rPr>
              <a:t>servicios</a:t>
            </a:r>
            <a:r>
              <a:rPr lang="en-US" sz="1200" dirty="0">
                <a:latin typeface="Montserrat Light" pitchFamily="2" charset="77"/>
              </a:rPr>
              <a:t>,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masa, para </a:t>
            </a:r>
            <a:r>
              <a:rPr lang="en-US" sz="1200" dirty="0" err="1">
                <a:latin typeface="Montserrat Light" pitchFamily="2" charset="77"/>
              </a:rPr>
              <a:t>todos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clientes</a:t>
            </a:r>
            <a:r>
              <a:rPr lang="en-US" sz="1200" dirty="0">
                <a:latin typeface="Montserrat Light" pitchFamily="2" charset="77"/>
              </a:rPr>
              <a:t> a </a:t>
            </a:r>
            <a:r>
              <a:rPr lang="en-US" sz="1200" dirty="0" err="1">
                <a:latin typeface="Montserrat Light" pitchFamily="2" charset="77"/>
              </a:rPr>
              <a:t>través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una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serie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existentes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preseleccionados</a:t>
            </a:r>
            <a:r>
              <a:rPr lang="en-US" sz="1200" dirty="0">
                <a:latin typeface="Montserrat Light" pitchFamily="2" charset="77"/>
              </a:rPr>
              <a:t>. </a:t>
            </a:r>
            <a:r>
              <a:rPr lang="en-US" sz="1200" dirty="0" err="1">
                <a:latin typeface="Montserrat Light" pitchFamily="2" charset="77"/>
              </a:rPr>
              <a:t>Esta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estrategia</a:t>
            </a:r>
            <a:r>
              <a:rPr lang="en-US" sz="1200" dirty="0">
                <a:latin typeface="Montserrat Light" pitchFamily="2" charset="77"/>
              </a:rPr>
              <a:t> no </a:t>
            </a:r>
            <a:r>
              <a:rPr lang="en-US" sz="1200" dirty="0" err="1">
                <a:latin typeface="Montserrat Light" pitchFamily="2" charset="77"/>
              </a:rPr>
              <a:t>tiene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cuenta</a:t>
            </a:r>
            <a:r>
              <a:rPr lang="en-US" sz="1200" dirty="0">
                <a:latin typeface="Montserrat Light" pitchFamily="2" charset="77"/>
              </a:rPr>
              <a:t> las </a:t>
            </a:r>
            <a:r>
              <a:rPr lang="en-US" sz="1200" dirty="0" err="1">
                <a:latin typeface="Montserrat Light" pitchFamily="2" charset="77"/>
              </a:rPr>
              <a:t>preferencias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, no es ideal para </a:t>
            </a:r>
            <a:r>
              <a:rPr lang="en-US" sz="1200" dirty="0" err="1">
                <a:latin typeface="Montserrat Light" pitchFamily="2" charset="77"/>
              </a:rPr>
              <a:t>garantizar</a:t>
            </a:r>
            <a:r>
              <a:rPr lang="en-US" sz="1200" dirty="0">
                <a:latin typeface="Montserrat Light" pitchFamily="2" charset="77"/>
              </a:rPr>
              <a:t> la </a:t>
            </a:r>
            <a:r>
              <a:rPr lang="en-US" sz="1200" dirty="0" err="1">
                <a:latin typeface="Montserrat Light" pitchFamily="2" charset="77"/>
              </a:rPr>
              <a:t>satisfacción</a:t>
            </a:r>
            <a:r>
              <a:rPr lang="en-US" sz="1200" dirty="0">
                <a:latin typeface="Montserrat Light" pitchFamily="2" charset="77"/>
              </a:rPr>
              <a:t> del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 o </a:t>
            </a:r>
            <a:r>
              <a:rPr lang="en-US" sz="1200" dirty="0" err="1">
                <a:latin typeface="Montserrat Light" pitchFamily="2" charset="77"/>
              </a:rPr>
              <a:t>unas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buenas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tasas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adopción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clientes</a:t>
            </a:r>
            <a:r>
              <a:rPr lang="en-US" sz="1200" dirty="0">
                <a:latin typeface="Montserrat Light" pitchFamily="2" charset="77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200" dirty="0">
              <a:latin typeface="Montserrat Ligh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recibe</a:t>
            </a:r>
            <a:r>
              <a:rPr lang="en-US" sz="1200" dirty="0">
                <a:latin typeface="Montserrat Light" pitchFamily="2" charset="77"/>
              </a:rPr>
              <a:t> un </a:t>
            </a:r>
            <a:r>
              <a:rPr lang="en-US" sz="1200" dirty="0" err="1">
                <a:latin typeface="Montserrat Light" pitchFamily="2" charset="77"/>
              </a:rPr>
              <a:t>producto</a:t>
            </a:r>
            <a:r>
              <a:rPr lang="en-US" sz="1200" dirty="0">
                <a:latin typeface="Montserrat Light" pitchFamily="2" charset="77"/>
              </a:rPr>
              <a:t> o </a:t>
            </a:r>
            <a:r>
              <a:rPr lang="en-US" sz="1200" dirty="0" err="1">
                <a:latin typeface="Montserrat Light" pitchFamily="2" charset="77"/>
              </a:rPr>
              <a:t>servicio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adaptado</a:t>
            </a:r>
            <a:r>
              <a:rPr lang="en-US" sz="1200" dirty="0">
                <a:latin typeface="Montserrat Light" pitchFamily="2" charset="77"/>
              </a:rPr>
              <a:t> a sus </a:t>
            </a:r>
            <a:r>
              <a:rPr lang="en-US" sz="1200" dirty="0" err="1">
                <a:latin typeface="Montserrat Light" pitchFamily="2" charset="77"/>
              </a:rPr>
              <a:t>necesidades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personales</a:t>
            </a:r>
            <a:r>
              <a:rPr lang="en-US" sz="1200" dirty="0">
                <a:latin typeface="Montserrat Light" pitchFamily="2" charset="77"/>
              </a:rPr>
              <a:t>, a </a:t>
            </a:r>
            <a:r>
              <a:rPr lang="en-US" sz="1200" dirty="0" err="1">
                <a:latin typeface="Montserrat Light" pitchFamily="2" charset="77"/>
              </a:rPr>
              <a:t>través</a:t>
            </a:r>
            <a:r>
              <a:rPr lang="en-US" sz="1200" dirty="0">
                <a:latin typeface="Montserrat Light" pitchFamily="2" charset="77"/>
              </a:rPr>
              <a:t> del canal o la </a:t>
            </a:r>
            <a:r>
              <a:rPr lang="en-US" sz="1200" dirty="0" err="1">
                <a:latin typeface="Montserrat Light" pitchFamily="2" charset="77"/>
              </a:rPr>
              <a:t>selección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más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adecuados</a:t>
            </a:r>
            <a:r>
              <a:rPr lang="en-US" sz="1200" dirty="0">
                <a:latin typeface="Montserrat Light" pitchFamily="2" charset="77"/>
              </a:rPr>
              <a:t> para </a:t>
            </a:r>
            <a:r>
              <a:rPr lang="en-US" sz="1200" dirty="0" err="1">
                <a:latin typeface="Montserrat Light" pitchFamily="2" charset="77"/>
              </a:rPr>
              <a:t>él</a:t>
            </a:r>
            <a:r>
              <a:rPr lang="en-US" sz="1200" dirty="0">
                <a:latin typeface="Montserrat Light" pitchFamily="2" charset="77"/>
              </a:rPr>
              <a:t>. </a:t>
            </a:r>
            <a:r>
              <a:rPr lang="en-US" sz="1200" dirty="0" err="1">
                <a:latin typeface="Montserrat Light" pitchFamily="2" charset="77"/>
              </a:rPr>
              <a:t>Esta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estrategia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fomenta</a:t>
            </a:r>
            <a:r>
              <a:rPr lang="en-US" sz="1200" dirty="0">
                <a:latin typeface="Montserrat Light" pitchFamily="2" charset="77"/>
              </a:rPr>
              <a:t> la </a:t>
            </a:r>
            <a:r>
              <a:rPr lang="en-US" sz="1200" dirty="0" err="1">
                <a:latin typeface="Montserrat Light" pitchFamily="2" charset="77"/>
              </a:rPr>
              <a:t>satisfacción</a:t>
            </a:r>
            <a:r>
              <a:rPr lang="en-US" sz="1200" dirty="0">
                <a:latin typeface="Montserrat Light" pitchFamily="2" charset="77"/>
              </a:rPr>
              <a:t> del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, al </a:t>
            </a:r>
            <a:r>
              <a:rPr lang="en-US" sz="1200" dirty="0" err="1">
                <a:latin typeface="Montserrat Light" pitchFamily="2" charset="77"/>
              </a:rPr>
              <a:t>adaptar</a:t>
            </a:r>
            <a:r>
              <a:rPr lang="en-US" sz="1200" dirty="0">
                <a:latin typeface="Montserrat Light" pitchFamily="2" charset="77"/>
              </a:rPr>
              <a:t> tanto </a:t>
            </a:r>
            <a:r>
              <a:rPr lang="en-US" sz="1200" dirty="0" err="1">
                <a:latin typeface="Montserrat Light" pitchFamily="2" charset="77"/>
              </a:rPr>
              <a:t>el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producto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como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el</a:t>
            </a:r>
            <a:r>
              <a:rPr lang="en-US" sz="1200" dirty="0">
                <a:latin typeface="Montserrat Light" pitchFamily="2" charset="77"/>
              </a:rPr>
              <a:t> canal de </a:t>
            </a:r>
            <a:r>
              <a:rPr lang="en-US" sz="1200" dirty="0" err="1">
                <a:latin typeface="Montserrat Light" pitchFamily="2" charset="77"/>
              </a:rPr>
              <a:t>distribución</a:t>
            </a:r>
            <a:r>
              <a:rPr lang="en-US" sz="1200" dirty="0">
                <a:latin typeface="Montserrat Light" pitchFamily="2" charset="77"/>
              </a:rPr>
              <a:t> a sus </a:t>
            </a:r>
            <a:r>
              <a:rPr lang="en-US" sz="1200" dirty="0" err="1">
                <a:latin typeface="Montserrat Light" pitchFamily="2" charset="77"/>
              </a:rPr>
              <a:t>necesidades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cualquier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momento</a:t>
            </a:r>
            <a:r>
              <a:rPr lang="en-US" sz="1200" dirty="0">
                <a:latin typeface="Montserrat Light" pitchFamily="2" charset="77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50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71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dirty="0" err="1">
                <a:latin typeface="Montserrat Light" pitchFamily="2" charset="77"/>
              </a:rPr>
              <a:t>Cuando</a:t>
            </a:r>
            <a:r>
              <a:rPr lang="en-US" sz="1200" dirty="0">
                <a:latin typeface="Montserrat Light" pitchFamily="2" charset="77"/>
              </a:rPr>
              <a:t> se </a:t>
            </a:r>
            <a:r>
              <a:rPr lang="en-US" sz="1200" dirty="0" err="1">
                <a:latin typeface="Montserrat Light" pitchFamily="2" charset="77"/>
              </a:rPr>
              <a:t>producen</a:t>
            </a:r>
            <a:r>
              <a:rPr lang="en-US" sz="1200" dirty="0">
                <a:latin typeface="Montserrat Light" pitchFamily="2" charset="77"/>
              </a:rPr>
              <a:t> y se </a:t>
            </a:r>
            <a:r>
              <a:rPr lang="en-US" sz="1200" dirty="0" err="1">
                <a:latin typeface="Montserrat Light" pitchFamily="2" charset="77"/>
              </a:rPr>
              <a:t>lanzan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mismos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productos</a:t>
            </a:r>
            <a:r>
              <a:rPr lang="en-US" sz="1200" dirty="0">
                <a:latin typeface="Montserrat Light" pitchFamily="2" charset="77"/>
              </a:rPr>
              <a:t> y </a:t>
            </a:r>
            <a:r>
              <a:rPr lang="en-US" sz="1200" dirty="0" err="1">
                <a:latin typeface="Montserrat Light" pitchFamily="2" charset="77"/>
              </a:rPr>
              <a:t>servicios</a:t>
            </a:r>
            <a:r>
              <a:rPr lang="en-US" sz="1200" dirty="0">
                <a:latin typeface="Montserrat Light" pitchFamily="2" charset="77"/>
              </a:rPr>
              <a:t>,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masa, para </a:t>
            </a:r>
            <a:r>
              <a:rPr lang="en-US" sz="1200" dirty="0" err="1">
                <a:latin typeface="Montserrat Light" pitchFamily="2" charset="77"/>
              </a:rPr>
              <a:t>todos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clientes</a:t>
            </a:r>
            <a:r>
              <a:rPr lang="en-US" sz="1200" dirty="0">
                <a:latin typeface="Montserrat Light" pitchFamily="2" charset="77"/>
              </a:rPr>
              <a:t> a </a:t>
            </a:r>
            <a:r>
              <a:rPr lang="en-US" sz="1200" dirty="0" err="1">
                <a:latin typeface="Montserrat Light" pitchFamily="2" charset="77"/>
              </a:rPr>
              <a:t>través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una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serie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existentes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preseleccionados</a:t>
            </a:r>
            <a:r>
              <a:rPr lang="en-US" sz="1200" dirty="0">
                <a:latin typeface="Montserrat Light" pitchFamily="2" charset="77"/>
              </a:rPr>
              <a:t>. </a:t>
            </a:r>
            <a:r>
              <a:rPr lang="en-US" sz="1200" dirty="0" err="1">
                <a:latin typeface="Montserrat Light" pitchFamily="2" charset="77"/>
              </a:rPr>
              <a:t>Esta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estrategia</a:t>
            </a:r>
            <a:r>
              <a:rPr lang="en-US" sz="1200" dirty="0">
                <a:latin typeface="Montserrat Light" pitchFamily="2" charset="77"/>
              </a:rPr>
              <a:t> no </a:t>
            </a:r>
            <a:r>
              <a:rPr lang="en-US" sz="1200" dirty="0" err="1">
                <a:latin typeface="Montserrat Light" pitchFamily="2" charset="77"/>
              </a:rPr>
              <a:t>tiene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cuenta</a:t>
            </a:r>
            <a:r>
              <a:rPr lang="en-US" sz="1200" dirty="0">
                <a:latin typeface="Montserrat Light" pitchFamily="2" charset="77"/>
              </a:rPr>
              <a:t> las </a:t>
            </a:r>
            <a:r>
              <a:rPr lang="en-US" sz="1200" dirty="0" err="1">
                <a:latin typeface="Montserrat Light" pitchFamily="2" charset="77"/>
              </a:rPr>
              <a:t>preferencias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, no es ideal para </a:t>
            </a:r>
            <a:r>
              <a:rPr lang="en-US" sz="1200" dirty="0" err="1">
                <a:latin typeface="Montserrat Light" pitchFamily="2" charset="77"/>
              </a:rPr>
              <a:t>garantizar</a:t>
            </a:r>
            <a:r>
              <a:rPr lang="en-US" sz="1200" dirty="0">
                <a:latin typeface="Montserrat Light" pitchFamily="2" charset="77"/>
              </a:rPr>
              <a:t> la </a:t>
            </a:r>
            <a:r>
              <a:rPr lang="en-US" sz="1200" dirty="0" err="1">
                <a:latin typeface="Montserrat Light" pitchFamily="2" charset="77"/>
              </a:rPr>
              <a:t>satisfacción</a:t>
            </a:r>
            <a:r>
              <a:rPr lang="en-US" sz="1200" dirty="0">
                <a:latin typeface="Montserrat Light" pitchFamily="2" charset="77"/>
              </a:rPr>
              <a:t> del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 o </a:t>
            </a:r>
            <a:r>
              <a:rPr lang="en-US" sz="1200" dirty="0" err="1">
                <a:latin typeface="Montserrat Light" pitchFamily="2" charset="77"/>
              </a:rPr>
              <a:t>unas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buenas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tasas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adopción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clientes</a:t>
            </a:r>
            <a:r>
              <a:rPr lang="en-US" sz="1200" dirty="0">
                <a:latin typeface="Montserrat Light" pitchFamily="2" charset="77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200" dirty="0">
              <a:latin typeface="Montserrat Ligh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recibe</a:t>
            </a:r>
            <a:r>
              <a:rPr lang="en-US" sz="1200" dirty="0">
                <a:latin typeface="Montserrat Light" pitchFamily="2" charset="77"/>
              </a:rPr>
              <a:t> un </a:t>
            </a:r>
            <a:r>
              <a:rPr lang="en-US" sz="1200" dirty="0" err="1">
                <a:latin typeface="Montserrat Light" pitchFamily="2" charset="77"/>
              </a:rPr>
              <a:t>producto</a:t>
            </a:r>
            <a:r>
              <a:rPr lang="en-US" sz="1200" dirty="0">
                <a:latin typeface="Montserrat Light" pitchFamily="2" charset="77"/>
              </a:rPr>
              <a:t> o </a:t>
            </a:r>
            <a:r>
              <a:rPr lang="en-US" sz="1200" dirty="0" err="1">
                <a:latin typeface="Montserrat Light" pitchFamily="2" charset="77"/>
              </a:rPr>
              <a:t>servicio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adaptado</a:t>
            </a:r>
            <a:r>
              <a:rPr lang="en-US" sz="1200" dirty="0">
                <a:latin typeface="Montserrat Light" pitchFamily="2" charset="77"/>
              </a:rPr>
              <a:t> a sus </a:t>
            </a:r>
            <a:r>
              <a:rPr lang="en-US" sz="1200" dirty="0" err="1">
                <a:latin typeface="Montserrat Light" pitchFamily="2" charset="77"/>
              </a:rPr>
              <a:t>necesidades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personales</a:t>
            </a:r>
            <a:r>
              <a:rPr lang="en-US" sz="1200" dirty="0">
                <a:latin typeface="Montserrat Light" pitchFamily="2" charset="77"/>
              </a:rPr>
              <a:t>, a </a:t>
            </a:r>
            <a:r>
              <a:rPr lang="en-US" sz="1200" dirty="0" err="1">
                <a:latin typeface="Montserrat Light" pitchFamily="2" charset="77"/>
              </a:rPr>
              <a:t>través</a:t>
            </a:r>
            <a:r>
              <a:rPr lang="en-US" sz="1200" dirty="0">
                <a:latin typeface="Montserrat Light" pitchFamily="2" charset="77"/>
              </a:rPr>
              <a:t> del canal o la </a:t>
            </a:r>
            <a:r>
              <a:rPr lang="en-US" sz="1200" dirty="0" err="1">
                <a:latin typeface="Montserrat Light" pitchFamily="2" charset="77"/>
              </a:rPr>
              <a:t>selección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más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adecuados</a:t>
            </a:r>
            <a:r>
              <a:rPr lang="en-US" sz="1200" dirty="0">
                <a:latin typeface="Montserrat Light" pitchFamily="2" charset="77"/>
              </a:rPr>
              <a:t> para </a:t>
            </a:r>
            <a:r>
              <a:rPr lang="en-US" sz="1200" dirty="0" err="1">
                <a:latin typeface="Montserrat Light" pitchFamily="2" charset="77"/>
              </a:rPr>
              <a:t>él</a:t>
            </a:r>
            <a:r>
              <a:rPr lang="en-US" sz="1200" dirty="0">
                <a:latin typeface="Montserrat Light" pitchFamily="2" charset="77"/>
              </a:rPr>
              <a:t>. </a:t>
            </a:r>
            <a:r>
              <a:rPr lang="en-US" sz="1200" dirty="0" err="1">
                <a:latin typeface="Montserrat Light" pitchFamily="2" charset="77"/>
              </a:rPr>
              <a:t>Esta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estrategia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fomenta</a:t>
            </a:r>
            <a:r>
              <a:rPr lang="en-US" sz="1200" dirty="0">
                <a:latin typeface="Montserrat Light" pitchFamily="2" charset="77"/>
              </a:rPr>
              <a:t> la </a:t>
            </a:r>
            <a:r>
              <a:rPr lang="en-US" sz="1200" dirty="0" err="1">
                <a:latin typeface="Montserrat Light" pitchFamily="2" charset="77"/>
              </a:rPr>
              <a:t>satisfacción</a:t>
            </a:r>
            <a:r>
              <a:rPr lang="en-US" sz="1200" dirty="0">
                <a:latin typeface="Montserrat Light" pitchFamily="2" charset="77"/>
              </a:rPr>
              <a:t> del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, al </a:t>
            </a:r>
            <a:r>
              <a:rPr lang="en-US" sz="1200" dirty="0" err="1">
                <a:latin typeface="Montserrat Light" pitchFamily="2" charset="77"/>
              </a:rPr>
              <a:t>adaptar</a:t>
            </a:r>
            <a:r>
              <a:rPr lang="en-US" sz="1200" dirty="0">
                <a:latin typeface="Montserrat Light" pitchFamily="2" charset="77"/>
              </a:rPr>
              <a:t> tanto </a:t>
            </a:r>
            <a:r>
              <a:rPr lang="en-US" sz="1200" dirty="0" err="1">
                <a:latin typeface="Montserrat Light" pitchFamily="2" charset="77"/>
              </a:rPr>
              <a:t>el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producto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como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el</a:t>
            </a:r>
            <a:r>
              <a:rPr lang="en-US" sz="1200" dirty="0">
                <a:latin typeface="Montserrat Light" pitchFamily="2" charset="77"/>
              </a:rPr>
              <a:t> canal de </a:t>
            </a:r>
            <a:r>
              <a:rPr lang="en-US" sz="1200" dirty="0" err="1">
                <a:latin typeface="Montserrat Light" pitchFamily="2" charset="77"/>
              </a:rPr>
              <a:t>distribución</a:t>
            </a:r>
            <a:r>
              <a:rPr lang="en-US" sz="1200" dirty="0">
                <a:latin typeface="Montserrat Light" pitchFamily="2" charset="77"/>
              </a:rPr>
              <a:t> a sus </a:t>
            </a:r>
            <a:r>
              <a:rPr lang="en-US" sz="1200" dirty="0" err="1">
                <a:latin typeface="Montserrat Light" pitchFamily="2" charset="77"/>
              </a:rPr>
              <a:t>necesidades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cualquier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momento</a:t>
            </a:r>
            <a:r>
              <a:rPr lang="en-US" sz="1200" dirty="0">
                <a:latin typeface="Montserrat Light" pitchFamily="2" charset="77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2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 Neue" panose="02000503000000020004" pitchFamily="2" charset="0"/>
              </a:rPr>
              <a:t>Las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financieras</a:t>
            </a:r>
            <a:r>
              <a:rPr lang="en-US" dirty="0">
                <a:effectLst/>
                <a:latin typeface="Helvetica Neue" panose="02000503000000020004" pitchFamily="2" charset="0"/>
              </a:rPr>
              <a:t> de LATAM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han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estado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sometidas</a:t>
            </a:r>
            <a:r>
              <a:rPr lang="en-US" dirty="0">
                <a:effectLst/>
                <a:latin typeface="Helvetica Neue" panose="02000503000000020004" pitchFamily="2" charset="0"/>
              </a:rPr>
              <a:t> 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 digital contra las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cuentas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bancarias</a:t>
            </a:r>
            <a:r>
              <a:rPr lang="en-US" dirty="0">
                <a:effectLst/>
                <a:latin typeface="Helvetica Neue" panose="02000503000000020004" pitchFamily="2" charset="0"/>
              </a:rPr>
              <a:t> de sus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clientes</a:t>
            </a:r>
            <a:r>
              <a:rPr lang="en-US" dirty="0">
                <a:effectLst/>
                <a:latin typeface="Helvetica Neue" panose="02000503000000020004" pitchFamily="2" charset="0"/>
              </a:rPr>
              <a:t>.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Muchos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vendedores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comercio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electrónico</a:t>
            </a:r>
            <a:r>
              <a:rPr lang="en-US" dirty="0">
                <a:effectLst/>
                <a:latin typeface="Helvetica Neue" panose="02000503000000020004" pitchFamily="2" charset="0"/>
              </a:rPr>
              <a:t> no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estaban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preparados</a:t>
            </a:r>
            <a:r>
              <a:rPr lang="en-US" dirty="0">
                <a:effectLst/>
                <a:latin typeface="Helvetica Neue" panose="02000503000000020004" pitchFamily="2" charset="0"/>
              </a:rPr>
              <a:t> para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dirty="0">
                <a:effectLst/>
                <a:latin typeface="Helvetica Neue" panose="02000503000000020004" pitchFamily="2" charset="0"/>
              </a:rPr>
              <a:t> mayor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volumen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transacciones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digitales</a:t>
            </a:r>
            <a:r>
              <a:rPr lang="en-US" dirty="0">
                <a:effectLst/>
                <a:latin typeface="Helvetica Neue" panose="02000503000000020004" pitchFamily="2" charset="0"/>
              </a:rPr>
              <a:t> y para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proveerse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soluciones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protección</a:t>
            </a:r>
            <a:r>
              <a:rPr lang="en-US" dirty="0">
                <a:effectLst/>
                <a:latin typeface="Helvetica Neue" panose="02000503000000020004" pitchFamily="2" charset="0"/>
              </a:rPr>
              <a:t> contra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.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Además</a:t>
            </a:r>
            <a:r>
              <a:rPr lang="en-US" dirty="0">
                <a:effectLst/>
                <a:latin typeface="Helvetica Neue" panose="02000503000000020004" pitchFamily="2" charset="0"/>
              </a:rPr>
              <a:t>,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desplazamiento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hacia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más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métodos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pago</a:t>
            </a:r>
            <a:r>
              <a:rPr lang="en-US" dirty="0">
                <a:effectLst/>
                <a:latin typeface="Helvetica Neue" panose="02000503000000020004" pitchFamily="2" charset="0"/>
              </a:rPr>
              <a:t> digital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transacciones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móviles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tiene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mayores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riesgos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.</a:t>
            </a: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No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sorprende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haya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habido</a:t>
            </a:r>
            <a:r>
              <a:rPr lang="en-US" dirty="0">
                <a:effectLst/>
                <a:latin typeface="Helvetica Neue" panose="02000503000000020004" pitchFamily="2" charset="0"/>
              </a:rPr>
              <a:t> un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desplazamiento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hacia</a:t>
            </a:r>
            <a:r>
              <a:rPr lang="en-US" dirty="0">
                <a:effectLst/>
                <a:latin typeface="Helvetica Neue" panose="02000503000000020004" pitchFamily="2" charset="0"/>
              </a:rPr>
              <a:t> la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parte</a:t>
            </a:r>
            <a:r>
              <a:rPr lang="en-US" dirty="0">
                <a:effectLst/>
                <a:latin typeface="Helvetica Neue" panose="02000503000000020004" pitchFamily="2" charset="0"/>
              </a:rPr>
              <a:t> digital/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navegadores</a:t>
            </a:r>
            <a:r>
              <a:rPr lang="en-US" dirty="0">
                <a:effectLst/>
                <a:latin typeface="Helvetica Neue" panose="02000503000000020004" pitchFamily="2" charset="0"/>
              </a:rPr>
              <a:t> web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transacciones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por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canales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móviles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desde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inicio</a:t>
            </a:r>
            <a:r>
              <a:rPr lang="en-US" dirty="0">
                <a:effectLst/>
                <a:latin typeface="Helvetica Neue" panose="02000503000000020004" pitchFamily="2" charset="0"/>
              </a:rPr>
              <a:t> de la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pandemia</a:t>
            </a:r>
            <a:r>
              <a:rPr lang="en-US" dirty="0">
                <a:effectLst/>
                <a:latin typeface="Helvetica Neue" panose="02000503000000020004" pitchFamily="2" charset="0"/>
              </a:rPr>
              <a:t> de COVID-19.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El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comercio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móvil</a:t>
            </a:r>
            <a:r>
              <a:rPr lang="en-US" dirty="0">
                <a:effectLst/>
                <a:latin typeface="Helvetica Neue" panose="02000503000000020004" pitchFamily="2" charset="0"/>
              </a:rPr>
              <a:t> ha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crecido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effectLst/>
                <a:latin typeface="Helvetica Neue" panose="02000503000000020004" pitchFamily="2" charset="0"/>
              </a:rPr>
              <a:t> LATAM, y se ha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acelerado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por</a:t>
            </a:r>
            <a:r>
              <a:rPr lang="en-US" dirty="0">
                <a:effectLst/>
                <a:latin typeface="Helvetica Neue" panose="02000503000000020004" pitchFamily="2" charset="0"/>
              </a:rPr>
              <a:t> la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pandemia</a:t>
            </a:r>
            <a:r>
              <a:rPr lang="en-US" dirty="0">
                <a:effectLst/>
                <a:latin typeface="Helvetica Neue" panose="02000503000000020004" pitchFamily="2" charset="0"/>
              </a:rPr>
              <a:t>. Lo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mismo</a:t>
            </a:r>
            <a:r>
              <a:rPr lang="en-US" dirty="0">
                <a:effectLst/>
                <a:latin typeface="Helvetica Neue" panose="02000503000000020004" pitchFamily="2" charset="0"/>
              </a:rPr>
              <a:t> ha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pasado</a:t>
            </a:r>
            <a:r>
              <a:rPr lang="en-US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aumento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transacciones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utilizando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métodos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pago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billetera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electrónica</a:t>
            </a:r>
            <a:r>
              <a:rPr lang="en-US" dirty="0">
                <a:effectLst/>
                <a:latin typeface="Helvetica Neue" panose="02000503000000020004" pitchFamily="2" charset="0"/>
              </a:rPr>
              <a:t>/digital y sin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contacto</a:t>
            </a:r>
            <a:r>
              <a:rPr lang="en-US" dirty="0">
                <a:effectLst/>
                <a:latin typeface="Helvetica Neue" panose="02000503000000020004" pitchFamily="2" charset="0"/>
              </a:rPr>
              <a:t>.</a:t>
            </a: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El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relacionado</a:t>
            </a:r>
            <a:r>
              <a:rPr lang="en-US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dirty="0">
                <a:effectLst/>
                <a:latin typeface="Helvetica Neue" panose="02000503000000020004" pitchFamily="2" charset="0"/>
              </a:rPr>
              <a:t> es un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reto</a:t>
            </a:r>
            <a:r>
              <a:rPr lang="en-US" dirty="0">
                <a:effectLst/>
                <a:latin typeface="Helvetica Neue" panose="02000503000000020004" pitchFamily="2" charset="0"/>
              </a:rPr>
              <a:t> clave para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transacciones</a:t>
            </a:r>
            <a:r>
              <a:rPr lang="en-US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móviles</a:t>
            </a:r>
            <a:r>
              <a:rPr lang="en-US" dirty="0">
                <a:effectLst/>
                <a:latin typeface="Helvetica Neue" panose="02000503000000020004" pitchFamily="2" charset="0"/>
              </a:rPr>
              <a:t>/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navegadores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dirty="0">
                <a:effectLst/>
                <a:latin typeface="Helvetica Neue" panose="02000503000000020004" pitchFamily="2" charset="0"/>
              </a:rPr>
              <a:t> canal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móvil</a:t>
            </a:r>
            <a:r>
              <a:rPr lang="en-US" dirty="0">
                <a:effectLst/>
                <a:latin typeface="Helvetica Neue" panose="02000503000000020004" pitchFamily="2" charset="0"/>
              </a:rPr>
              <a:t>. Los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nuevos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métodos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pago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móviles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contribuyen</a:t>
            </a:r>
            <a:r>
              <a:rPr lang="en-US" dirty="0">
                <a:effectLst/>
                <a:latin typeface="Helvetica Neue" panose="02000503000000020004" pitchFamily="2" charset="0"/>
              </a:rPr>
              <a:t> 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esto</a:t>
            </a:r>
            <a:r>
              <a:rPr lang="en-US" dirty="0">
                <a:effectLst/>
                <a:latin typeface="Helvetica Neue" panose="02000503000000020004" pitchFamily="2" charset="0"/>
              </a:rPr>
              <a:t>, y es un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desafío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especialmente</a:t>
            </a:r>
            <a:r>
              <a:rPr lang="en-US" dirty="0">
                <a:effectLst/>
                <a:latin typeface="Helvetica Neue" panose="02000503000000020004" pitchFamily="2" charset="0"/>
              </a:rPr>
              <a:t>  para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vendedores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comercio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electrónico</a:t>
            </a:r>
            <a:r>
              <a:rPr lang="en-US" dirty="0">
                <a:effectLst/>
                <a:latin typeface="Helvetica Neue" panose="02000503000000020004" pitchFamily="2" charset="0"/>
              </a:rPr>
              <a:t>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Los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retos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relacionados</a:t>
            </a:r>
            <a:r>
              <a:rPr lang="en-US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incluyen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tienen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ver</a:t>
            </a:r>
            <a:r>
              <a:rPr lang="en-US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atributos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digitales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evalúan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riesgo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dispositivo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transacción</a:t>
            </a:r>
            <a:r>
              <a:rPr lang="en-US" dirty="0">
                <a:effectLst/>
                <a:latin typeface="Helvetica Neue" panose="02000503000000020004" pitchFamily="2" charset="0"/>
              </a:rPr>
              <a:t>.</a:t>
            </a: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Comerciantes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financieras</a:t>
            </a:r>
            <a:r>
              <a:rPr lang="en-US" dirty="0">
                <a:effectLst/>
                <a:latin typeface="Helvetica Neue" panose="02000503000000020004" pitchFamily="2" charset="0"/>
              </a:rPr>
              <a:t> de LATAM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también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reportan</a:t>
            </a:r>
            <a:r>
              <a:rPr lang="en-US" dirty="0">
                <a:effectLst/>
                <a:latin typeface="Helvetica Neue" panose="02000503000000020004" pitchFamily="2" charset="0"/>
              </a:rPr>
              <a:t> un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aumento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bots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durante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último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año</a:t>
            </a:r>
            <a:r>
              <a:rPr lang="en-US" dirty="0">
                <a:effectLst/>
                <a:latin typeface="Helvetica Neue" panose="02000503000000020004" pitchFamily="2" charset="0"/>
              </a:rPr>
              <a:t>, lo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cual</a:t>
            </a:r>
            <a:r>
              <a:rPr lang="en-US" dirty="0">
                <a:effectLst/>
                <a:latin typeface="Helvetica Neue" panose="02000503000000020004" pitchFamily="2" charset="0"/>
              </a:rPr>
              <a:t> no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sorprende</a:t>
            </a:r>
            <a:r>
              <a:rPr lang="en-US" dirty="0">
                <a:effectLst/>
                <a:latin typeface="Helvetica Neue" panose="02000503000000020004" pitchFamily="2" charset="0"/>
              </a:rPr>
              <a:t> dado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aumento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tráfico</a:t>
            </a:r>
            <a:r>
              <a:rPr lang="en-US" dirty="0">
                <a:effectLst/>
                <a:latin typeface="Helvetica Neue" panose="02000503000000020004" pitchFamily="2" charset="0"/>
              </a:rPr>
              <a:t> digital.</a:t>
            </a: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También</a:t>
            </a:r>
            <a:r>
              <a:rPr lang="en-US" dirty="0">
                <a:effectLst/>
                <a:latin typeface="Helvetica Neue" panose="02000503000000020004" pitchFamily="2" charset="0"/>
              </a:rPr>
              <a:t> ha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aumentado</a:t>
            </a:r>
            <a:r>
              <a:rPr lang="en-US" dirty="0">
                <a:effectLst/>
                <a:latin typeface="Helvetica Neue" panose="02000503000000020004" pitchFamily="2" charset="0"/>
              </a:rPr>
              <a:t> la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búsqueda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equilibrio</a:t>
            </a:r>
            <a:r>
              <a:rPr lang="en-US" dirty="0">
                <a:effectLst/>
                <a:latin typeface="Helvetica Neue" panose="02000503000000020004" pitchFamily="2" charset="0"/>
              </a:rPr>
              <a:t> entre la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detección</a:t>
            </a:r>
            <a:r>
              <a:rPr lang="en-US" dirty="0">
                <a:effectLst/>
                <a:latin typeface="Helvetica Neue" panose="02000503000000020004" pitchFamily="2" charset="0"/>
              </a:rPr>
              <a:t>/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prevención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 y la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fricción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mínima</a:t>
            </a:r>
            <a:r>
              <a:rPr lang="en-US" dirty="0">
                <a:effectLst/>
                <a:latin typeface="Helvetica Neue" panose="02000503000000020004" pitchFamily="2" charset="0"/>
              </a:rPr>
              <a:t> para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cliente</a:t>
            </a:r>
            <a:r>
              <a:rPr lang="en-US" dirty="0">
                <a:effectLst/>
                <a:latin typeface="Helvetica Neue" panose="02000503000000020004" pitchFamily="2" charset="0"/>
              </a:rPr>
              <a:t>,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especialmente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dirty="0">
                <a:effectLst/>
                <a:latin typeface="Helvetica Neue" panose="02000503000000020004" pitchFamily="2" charset="0"/>
              </a:rPr>
              <a:t> canal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línea</a:t>
            </a:r>
            <a:r>
              <a:rPr lang="en-US" dirty="0">
                <a:effectLst/>
                <a:latin typeface="Helvetica Neue" panose="02000503000000020004" pitchFamily="2" charset="0"/>
              </a:rPr>
              <a:t>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Se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espera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retos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mencionados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arriba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continúen</a:t>
            </a:r>
            <a:r>
              <a:rPr lang="en-US" dirty="0">
                <a:effectLst/>
                <a:latin typeface="Helvetica Neue" panose="02000503000000020004" pitchFamily="2" charset="0"/>
              </a:rPr>
              <a:t> al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menos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corto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plazo</a:t>
            </a:r>
            <a:r>
              <a:rPr lang="en-US" dirty="0">
                <a:effectLst/>
                <a:latin typeface="Helvetica Neue" panose="02000503000000020004" pitchFamily="2" charset="0"/>
              </a:rPr>
              <a:t> (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próximos</a:t>
            </a:r>
            <a:r>
              <a:rPr lang="en-US" dirty="0">
                <a:effectLst/>
                <a:latin typeface="Helvetica Neue" panose="02000503000000020004" pitchFamily="2" charset="0"/>
              </a:rPr>
              <a:t> 24 meses)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probablemente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sean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impactados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por</a:t>
            </a:r>
            <a:r>
              <a:rPr lang="en-US" dirty="0">
                <a:effectLst/>
                <a:latin typeface="Helvetica Neue" panose="02000503000000020004" pitchFamily="2" charset="0"/>
              </a:rPr>
              <a:t> la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incertidumbre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sobre</a:t>
            </a:r>
            <a:r>
              <a:rPr lang="en-US" dirty="0">
                <a:effectLst/>
                <a:latin typeface="Helvetica Neue" panose="02000503000000020004" pitchFamily="2" charset="0"/>
              </a:rPr>
              <a:t> la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nueva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normalidad</a:t>
            </a:r>
            <a:r>
              <a:rPr lang="en-US" dirty="0">
                <a:effectLst/>
                <a:latin typeface="Helvetica Neue" panose="02000503000000020004" pitchFamily="2" charset="0"/>
              </a:rPr>
              <a:t> posterior a COVID-19.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211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dirty="0" err="1">
                <a:latin typeface="Montserrat Light" pitchFamily="2" charset="77"/>
              </a:rPr>
              <a:t>Cuando</a:t>
            </a:r>
            <a:r>
              <a:rPr lang="en-US" sz="1200" dirty="0">
                <a:latin typeface="Montserrat Light" pitchFamily="2" charset="77"/>
              </a:rPr>
              <a:t> se </a:t>
            </a:r>
            <a:r>
              <a:rPr lang="en-US" sz="1200" dirty="0" err="1">
                <a:latin typeface="Montserrat Light" pitchFamily="2" charset="77"/>
              </a:rPr>
              <a:t>producen</a:t>
            </a:r>
            <a:r>
              <a:rPr lang="en-US" sz="1200" dirty="0">
                <a:latin typeface="Montserrat Light" pitchFamily="2" charset="77"/>
              </a:rPr>
              <a:t> y se </a:t>
            </a:r>
            <a:r>
              <a:rPr lang="en-US" sz="1200" dirty="0" err="1">
                <a:latin typeface="Montserrat Light" pitchFamily="2" charset="77"/>
              </a:rPr>
              <a:t>lanzan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mismos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productos</a:t>
            </a:r>
            <a:r>
              <a:rPr lang="en-US" sz="1200" dirty="0">
                <a:latin typeface="Montserrat Light" pitchFamily="2" charset="77"/>
              </a:rPr>
              <a:t> y </a:t>
            </a:r>
            <a:r>
              <a:rPr lang="en-US" sz="1200" dirty="0" err="1">
                <a:latin typeface="Montserrat Light" pitchFamily="2" charset="77"/>
              </a:rPr>
              <a:t>servicios</a:t>
            </a:r>
            <a:r>
              <a:rPr lang="en-US" sz="1200" dirty="0">
                <a:latin typeface="Montserrat Light" pitchFamily="2" charset="77"/>
              </a:rPr>
              <a:t>,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masa, para </a:t>
            </a:r>
            <a:r>
              <a:rPr lang="en-US" sz="1200" dirty="0" err="1">
                <a:latin typeface="Montserrat Light" pitchFamily="2" charset="77"/>
              </a:rPr>
              <a:t>todos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clientes</a:t>
            </a:r>
            <a:r>
              <a:rPr lang="en-US" sz="1200" dirty="0">
                <a:latin typeface="Montserrat Light" pitchFamily="2" charset="77"/>
              </a:rPr>
              <a:t> a </a:t>
            </a:r>
            <a:r>
              <a:rPr lang="en-US" sz="1200" dirty="0" err="1">
                <a:latin typeface="Montserrat Light" pitchFamily="2" charset="77"/>
              </a:rPr>
              <a:t>través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una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serie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existentes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preseleccionados</a:t>
            </a:r>
            <a:r>
              <a:rPr lang="en-US" sz="1200" dirty="0">
                <a:latin typeface="Montserrat Light" pitchFamily="2" charset="77"/>
              </a:rPr>
              <a:t>. </a:t>
            </a:r>
            <a:r>
              <a:rPr lang="en-US" sz="1200" dirty="0" err="1">
                <a:latin typeface="Montserrat Light" pitchFamily="2" charset="77"/>
              </a:rPr>
              <a:t>Esta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estrategia</a:t>
            </a:r>
            <a:r>
              <a:rPr lang="en-US" sz="1200" dirty="0">
                <a:latin typeface="Montserrat Light" pitchFamily="2" charset="77"/>
              </a:rPr>
              <a:t> no </a:t>
            </a:r>
            <a:r>
              <a:rPr lang="en-US" sz="1200" dirty="0" err="1">
                <a:latin typeface="Montserrat Light" pitchFamily="2" charset="77"/>
              </a:rPr>
              <a:t>tiene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cuenta</a:t>
            </a:r>
            <a:r>
              <a:rPr lang="en-US" sz="1200" dirty="0">
                <a:latin typeface="Montserrat Light" pitchFamily="2" charset="77"/>
              </a:rPr>
              <a:t> las </a:t>
            </a:r>
            <a:r>
              <a:rPr lang="en-US" sz="1200" dirty="0" err="1">
                <a:latin typeface="Montserrat Light" pitchFamily="2" charset="77"/>
              </a:rPr>
              <a:t>preferencias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, no es ideal para </a:t>
            </a:r>
            <a:r>
              <a:rPr lang="en-US" sz="1200" dirty="0" err="1">
                <a:latin typeface="Montserrat Light" pitchFamily="2" charset="77"/>
              </a:rPr>
              <a:t>garantizar</a:t>
            </a:r>
            <a:r>
              <a:rPr lang="en-US" sz="1200" dirty="0">
                <a:latin typeface="Montserrat Light" pitchFamily="2" charset="77"/>
              </a:rPr>
              <a:t> la </a:t>
            </a:r>
            <a:r>
              <a:rPr lang="en-US" sz="1200" dirty="0" err="1">
                <a:latin typeface="Montserrat Light" pitchFamily="2" charset="77"/>
              </a:rPr>
              <a:t>satisfacción</a:t>
            </a:r>
            <a:r>
              <a:rPr lang="en-US" sz="1200" dirty="0">
                <a:latin typeface="Montserrat Light" pitchFamily="2" charset="77"/>
              </a:rPr>
              <a:t> del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 o </a:t>
            </a:r>
            <a:r>
              <a:rPr lang="en-US" sz="1200" dirty="0" err="1">
                <a:latin typeface="Montserrat Light" pitchFamily="2" charset="77"/>
              </a:rPr>
              <a:t>unas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buenas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tasas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adopción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clientes</a:t>
            </a:r>
            <a:r>
              <a:rPr lang="en-US" sz="1200" dirty="0">
                <a:latin typeface="Montserrat Light" pitchFamily="2" charset="77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200" dirty="0">
              <a:latin typeface="Montserrat Ligh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recibe</a:t>
            </a:r>
            <a:r>
              <a:rPr lang="en-US" sz="1200" dirty="0">
                <a:latin typeface="Montserrat Light" pitchFamily="2" charset="77"/>
              </a:rPr>
              <a:t> un </a:t>
            </a:r>
            <a:r>
              <a:rPr lang="en-US" sz="1200" dirty="0" err="1">
                <a:latin typeface="Montserrat Light" pitchFamily="2" charset="77"/>
              </a:rPr>
              <a:t>producto</a:t>
            </a:r>
            <a:r>
              <a:rPr lang="en-US" sz="1200" dirty="0">
                <a:latin typeface="Montserrat Light" pitchFamily="2" charset="77"/>
              </a:rPr>
              <a:t> o </a:t>
            </a:r>
            <a:r>
              <a:rPr lang="en-US" sz="1200" dirty="0" err="1">
                <a:latin typeface="Montserrat Light" pitchFamily="2" charset="77"/>
              </a:rPr>
              <a:t>servicio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adaptado</a:t>
            </a:r>
            <a:r>
              <a:rPr lang="en-US" sz="1200" dirty="0">
                <a:latin typeface="Montserrat Light" pitchFamily="2" charset="77"/>
              </a:rPr>
              <a:t> a sus </a:t>
            </a:r>
            <a:r>
              <a:rPr lang="en-US" sz="1200" dirty="0" err="1">
                <a:latin typeface="Montserrat Light" pitchFamily="2" charset="77"/>
              </a:rPr>
              <a:t>necesidades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personales</a:t>
            </a:r>
            <a:r>
              <a:rPr lang="en-US" sz="1200" dirty="0">
                <a:latin typeface="Montserrat Light" pitchFamily="2" charset="77"/>
              </a:rPr>
              <a:t>, a </a:t>
            </a:r>
            <a:r>
              <a:rPr lang="en-US" sz="1200" dirty="0" err="1">
                <a:latin typeface="Montserrat Light" pitchFamily="2" charset="77"/>
              </a:rPr>
              <a:t>través</a:t>
            </a:r>
            <a:r>
              <a:rPr lang="en-US" sz="1200" dirty="0">
                <a:latin typeface="Montserrat Light" pitchFamily="2" charset="77"/>
              </a:rPr>
              <a:t> del canal o la </a:t>
            </a:r>
            <a:r>
              <a:rPr lang="en-US" sz="1200" dirty="0" err="1">
                <a:latin typeface="Montserrat Light" pitchFamily="2" charset="77"/>
              </a:rPr>
              <a:t>selección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más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adecuados</a:t>
            </a:r>
            <a:r>
              <a:rPr lang="en-US" sz="1200" dirty="0">
                <a:latin typeface="Montserrat Light" pitchFamily="2" charset="77"/>
              </a:rPr>
              <a:t> para </a:t>
            </a:r>
            <a:r>
              <a:rPr lang="en-US" sz="1200" dirty="0" err="1">
                <a:latin typeface="Montserrat Light" pitchFamily="2" charset="77"/>
              </a:rPr>
              <a:t>él</a:t>
            </a:r>
            <a:r>
              <a:rPr lang="en-US" sz="1200" dirty="0">
                <a:latin typeface="Montserrat Light" pitchFamily="2" charset="77"/>
              </a:rPr>
              <a:t>. </a:t>
            </a:r>
            <a:r>
              <a:rPr lang="en-US" sz="1200" dirty="0" err="1">
                <a:latin typeface="Montserrat Light" pitchFamily="2" charset="77"/>
              </a:rPr>
              <a:t>Esta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estrategia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fomenta</a:t>
            </a:r>
            <a:r>
              <a:rPr lang="en-US" sz="1200" dirty="0">
                <a:latin typeface="Montserrat Light" pitchFamily="2" charset="77"/>
              </a:rPr>
              <a:t> la </a:t>
            </a:r>
            <a:r>
              <a:rPr lang="en-US" sz="1200" dirty="0" err="1">
                <a:latin typeface="Montserrat Light" pitchFamily="2" charset="77"/>
              </a:rPr>
              <a:t>satisfacción</a:t>
            </a:r>
            <a:r>
              <a:rPr lang="en-US" sz="1200" dirty="0">
                <a:latin typeface="Montserrat Light" pitchFamily="2" charset="77"/>
              </a:rPr>
              <a:t> del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, al </a:t>
            </a:r>
            <a:r>
              <a:rPr lang="en-US" sz="1200" dirty="0" err="1">
                <a:latin typeface="Montserrat Light" pitchFamily="2" charset="77"/>
              </a:rPr>
              <a:t>adaptar</a:t>
            </a:r>
            <a:r>
              <a:rPr lang="en-US" sz="1200" dirty="0">
                <a:latin typeface="Montserrat Light" pitchFamily="2" charset="77"/>
              </a:rPr>
              <a:t> tanto </a:t>
            </a:r>
            <a:r>
              <a:rPr lang="en-US" sz="1200" dirty="0" err="1">
                <a:latin typeface="Montserrat Light" pitchFamily="2" charset="77"/>
              </a:rPr>
              <a:t>el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producto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como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el</a:t>
            </a:r>
            <a:r>
              <a:rPr lang="en-US" sz="1200" dirty="0">
                <a:latin typeface="Montserrat Light" pitchFamily="2" charset="77"/>
              </a:rPr>
              <a:t> canal de </a:t>
            </a:r>
            <a:r>
              <a:rPr lang="en-US" sz="1200" dirty="0" err="1">
                <a:latin typeface="Montserrat Light" pitchFamily="2" charset="77"/>
              </a:rPr>
              <a:t>distribución</a:t>
            </a:r>
            <a:r>
              <a:rPr lang="en-US" sz="1200" dirty="0">
                <a:latin typeface="Montserrat Light" pitchFamily="2" charset="77"/>
              </a:rPr>
              <a:t> a sus </a:t>
            </a:r>
            <a:r>
              <a:rPr lang="en-US" sz="1200" dirty="0" err="1">
                <a:latin typeface="Montserrat Light" pitchFamily="2" charset="77"/>
              </a:rPr>
              <a:t>necesidades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cualquier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momento</a:t>
            </a:r>
            <a:r>
              <a:rPr lang="en-US" sz="1200" dirty="0">
                <a:latin typeface="Montserrat Light" pitchFamily="2" charset="77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85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dirty="0" err="1">
                <a:latin typeface="Montserrat Light" pitchFamily="2" charset="77"/>
              </a:rPr>
              <a:t>Cuando</a:t>
            </a:r>
            <a:r>
              <a:rPr lang="en-US" sz="1200" dirty="0">
                <a:latin typeface="Montserrat Light" pitchFamily="2" charset="77"/>
              </a:rPr>
              <a:t> se </a:t>
            </a:r>
            <a:r>
              <a:rPr lang="en-US" sz="1200" dirty="0" err="1">
                <a:latin typeface="Montserrat Light" pitchFamily="2" charset="77"/>
              </a:rPr>
              <a:t>producen</a:t>
            </a:r>
            <a:r>
              <a:rPr lang="en-US" sz="1200" dirty="0">
                <a:latin typeface="Montserrat Light" pitchFamily="2" charset="77"/>
              </a:rPr>
              <a:t> y se </a:t>
            </a:r>
            <a:r>
              <a:rPr lang="en-US" sz="1200" dirty="0" err="1">
                <a:latin typeface="Montserrat Light" pitchFamily="2" charset="77"/>
              </a:rPr>
              <a:t>lanzan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mismos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productos</a:t>
            </a:r>
            <a:r>
              <a:rPr lang="en-US" sz="1200" dirty="0">
                <a:latin typeface="Montserrat Light" pitchFamily="2" charset="77"/>
              </a:rPr>
              <a:t> y </a:t>
            </a:r>
            <a:r>
              <a:rPr lang="en-US" sz="1200" dirty="0" err="1">
                <a:latin typeface="Montserrat Light" pitchFamily="2" charset="77"/>
              </a:rPr>
              <a:t>servicios</a:t>
            </a:r>
            <a:r>
              <a:rPr lang="en-US" sz="1200" dirty="0">
                <a:latin typeface="Montserrat Light" pitchFamily="2" charset="77"/>
              </a:rPr>
              <a:t>,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masa, para </a:t>
            </a:r>
            <a:r>
              <a:rPr lang="en-US" sz="1200" dirty="0" err="1">
                <a:latin typeface="Montserrat Light" pitchFamily="2" charset="77"/>
              </a:rPr>
              <a:t>todos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clientes</a:t>
            </a:r>
            <a:r>
              <a:rPr lang="en-US" sz="1200" dirty="0">
                <a:latin typeface="Montserrat Light" pitchFamily="2" charset="77"/>
              </a:rPr>
              <a:t> a </a:t>
            </a:r>
            <a:r>
              <a:rPr lang="en-US" sz="1200" dirty="0" err="1">
                <a:latin typeface="Montserrat Light" pitchFamily="2" charset="77"/>
              </a:rPr>
              <a:t>través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una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serie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existentes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preseleccionados</a:t>
            </a:r>
            <a:r>
              <a:rPr lang="en-US" sz="1200" dirty="0">
                <a:latin typeface="Montserrat Light" pitchFamily="2" charset="77"/>
              </a:rPr>
              <a:t>. </a:t>
            </a:r>
            <a:r>
              <a:rPr lang="en-US" sz="1200" dirty="0" err="1">
                <a:latin typeface="Montserrat Light" pitchFamily="2" charset="77"/>
              </a:rPr>
              <a:t>Esta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estrategia</a:t>
            </a:r>
            <a:r>
              <a:rPr lang="en-US" sz="1200" dirty="0">
                <a:latin typeface="Montserrat Light" pitchFamily="2" charset="77"/>
              </a:rPr>
              <a:t> no </a:t>
            </a:r>
            <a:r>
              <a:rPr lang="en-US" sz="1200" dirty="0" err="1">
                <a:latin typeface="Montserrat Light" pitchFamily="2" charset="77"/>
              </a:rPr>
              <a:t>tiene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cuenta</a:t>
            </a:r>
            <a:r>
              <a:rPr lang="en-US" sz="1200" dirty="0">
                <a:latin typeface="Montserrat Light" pitchFamily="2" charset="77"/>
              </a:rPr>
              <a:t> las </a:t>
            </a:r>
            <a:r>
              <a:rPr lang="en-US" sz="1200" dirty="0" err="1">
                <a:latin typeface="Montserrat Light" pitchFamily="2" charset="77"/>
              </a:rPr>
              <a:t>preferencias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, no es ideal para </a:t>
            </a:r>
            <a:r>
              <a:rPr lang="en-US" sz="1200" dirty="0" err="1">
                <a:latin typeface="Montserrat Light" pitchFamily="2" charset="77"/>
              </a:rPr>
              <a:t>garantizar</a:t>
            </a:r>
            <a:r>
              <a:rPr lang="en-US" sz="1200" dirty="0">
                <a:latin typeface="Montserrat Light" pitchFamily="2" charset="77"/>
              </a:rPr>
              <a:t> la </a:t>
            </a:r>
            <a:r>
              <a:rPr lang="en-US" sz="1200" dirty="0" err="1">
                <a:latin typeface="Montserrat Light" pitchFamily="2" charset="77"/>
              </a:rPr>
              <a:t>satisfacción</a:t>
            </a:r>
            <a:r>
              <a:rPr lang="en-US" sz="1200" dirty="0">
                <a:latin typeface="Montserrat Light" pitchFamily="2" charset="77"/>
              </a:rPr>
              <a:t> del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 o </a:t>
            </a:r>
            <a:r>
              <a:rPr lang="en-US" sz="1200" dirty="0" err="1">
                <a:latin typeface="Montserrat Light" pitchFamily="2" charset="77"/>
              </a:rPr>
              <a:t>unas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buenas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tasas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adopción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clientes</a:t>
            </a:r>
            <a:r>
              <a:rPr lang="en-US" sz="1200" dirty="0">
                <a:latin typeface="Montserrat Light" pitchFamily="2" charset="77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200" dirty="0">
              <a:latin typeface="Montserrat Ligh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recibe</a:t>
            </a:r>
            <a:r>
              <a:rPr lang="en-US" sz="1200" dirty="0">
                <a:latin typeface="Montserrat Light" pitchFamily="2" charset="77"/>
              </a:rPr>
              <a:t> un </a:t>
            </a:r>
            <a:r>
              <a:rPr lang="en-US" sz="1200" dirty="0" err="1">
                <a:latin typeface="Montserrat Light" pitchFamily="2" charset="77"/>
              </a:rPr>
              <a:t>producto</a:t>
            </a:r>
            <a:r>
              <a:rPr lang="en-US" sz="1200" dirty="0">
                <a:latin typeface="Montserrat Light" pitchFamily="2" charset="77"/>
              </a:rPr>
              <a:t> o </a:t>
            </a:r>
            <a:r>
              <a:rPr lang="en-US" sz="1200" dirty="0" err="1">
                <a:latin typeface="Montserrat Light" pitchFamily="2" charset="77"/>
              </a:rPr>
              <a:t>servicio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adaptado</a:t>
            </a:r>
            <a:r>
              <a:rPr lang="en-US" sz="1200" dirty="0">
                <a:latin typeface="Montserrat Light" pitchFamily="2" charset="77"/>
              </a:rPr>
              <a:t> a sus </a:t>
            </a:r>
            <a:r>
              <a:rPr lang="en-US" sz="1200" dirty="0" err="1">
                <a:latin typeface="Montserrat Light" pitchFamily="2" charset="77"/>
              </a:rPr>
              <a:t>necesidades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personales</a:t>
            </a:r>
            <a:r>
              <a:rPr lang="en-US" sz="1200" dirty="0">
                <a:latin typeface="Montserrat Light" pitchFamily="2" charset="77"/>
              </a:rPr>
              <a:t>, a </a:t>
            </a:r>
            <a:r>
              <a:rPr lang="en-US" sz="1200" dirty="0" err="1">
                <a:latin typeface="Montserrat Light" pitchFamily="2" charset="77"/>
              </a:rPr>
              <a:t>través</a:t>
            </a:r>
            <a:r>
              <a:rPr lang="en-US" sz="1200" dirty="0">
                <a:latin typeface="Montserrat Light" pitchFamily="2" charset="77"/>
              </a:rPr>
              <a:t> del canal o la </a:t>
            </a:r>
            <a:r>
              <a:rPr lang="en-US" sz="1200" dirty="0" err="1">
                <a:latin typeface="Montserrat Light" pitchFamily="2" charset="77"/>
              </a:rPr>
              <a:t>selección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más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adecuados</a:t>
            </a:r>
            <a:r>
              <a:rPr lang="en-US" sz="1200" dirty="0">
                <a:latin typeface="Montserrat Light" pitchFamily="2" charset="77"/>
              </a:rPr>
              <a:t> para </a:t>
            </a:r>
            <a:r>
              <a:rPr lang="en-US" sz="1200" dirty="0" err="1">
                <a:latin typeface="Montserrat Light" pitchFamily="2" charset="77"/>
              </a:rPr>
              <a:t>él</a:t>
            </a:r>
            <a:r>
              <a:rPr lang="en-US" sz="1200" dirty="0">
                <a:latin typeface="Montserrat Light" pitchFamily="2" charset="77"/>
              </a:rPr>
              <a:t>. </a:t>
            </a:r>
            <a:r>
              <a:rPr lang="en-US" sz="1200" dirty="0" err="1">
                <a:latin typeface="Montserrat Light" pitchFamily="2" charset="77"/>
              </a:rPr>
              <a:t>Esta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estrategia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fomenta</a:t>
            </a:r>
            <a:r>
              <a:rPr lang="en-US" sz="1200" dirty="0">
                <a:latin typeface="Montserrat Light" pitchFamily="2" charset="77"/>
              </a:rPr>
              <a:t> la </a:t>
            </a:r>
            <a:r>
              <a:rPr lang="en-US" sz="1200" dirty="0" err="1">
                <a:latin typeface="Montserrat Light" pitchFamily="2" charset="77"/>
              </a:rPr>
              <a:t>satisfacción</a:t>
            </a:r>
            <a:r>
              <a:rPr lang="en-US" sz="1200" dirty="0">
                <a:latin typeface="Montserrat Light" pitchFamily="2" charset="77"/>
              </a:rPr>
              <a:t> del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, al </a:t>
            </a:r>
            <a:r>
              <a:rPr lang="en-US" sz="1200" dirty="0" err="1">
                <a:latin typeface="Montserrat Light" pitchFamily="2" charset="77"/>
              </a:rPr>
              <a:t>adaptar</a:t>
            </a:r>
            <a:r>
              <a:rPr lang="en-US" sz="1200" dirty="0">
                <a:latin typeface="Montserrat Light" pitchFamily="2" charset="77"/>
              </a:rPr>
              <a:t> tanto </a:t>
            </a:r>
            <a:r>
              <a:rPr lang="en-US" sz="1200" dirty="0" err="1">
                <a:latin typeface="Montserrat Light" pitchFamily="2" charset="77"/>
              </a:rPr>
              <a:t>el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producto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como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el</a:t>
            </a:r>
            <a:r>
              <a:rPr lang="en-US" sz="1200" dirty="0">
                <a:latin typeface="Montserrat Light" pitchFamily="2" charset="77"/>
              </a:rPr>
              <a:t> canal de </a:t>
            </a:r>
            <a:r>
              <a:rPr lang="en-US" sz="1200" dirty="0" err="1">
                <a:latin typeface="Montserrat Light" pitchFamily="2" charset="77"/>
              </a:rPr>
              <a:t>distribución</a:t>
            </a:r>
            <a:r>
              <a:rPr lang="en-US" sz="1200" dirty="0">
                <a:latin typeface="Montserrat Light" pitchFamily="2" charset="77"/>
              </a:rPr>
              <a:t> a sus </a:t>
            </a:r>
            <a:r>
              <a:rPr lang="en-US" sz="1200" dirty="0" err="1">
                <a:latin typeface="Montserrat Light" pitchFamily="2" charset="77"/>
              </a:rPr>
              <a:t>necesidades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cualquier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momento</a:t>
            </a:r>
            <a:r>
              <a:rPr lang="en-US" sz="1200" dirty="0">
                <a:latin typeface="Montserrat Light" pitchFamily="2" charset="77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471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200" dirty="0" err="1">
                <a:latin typeface="Montserrat Light" pitchFamily="2" charset="77"/>
              </a:rPr>
              <a:t>Cuando</a:t>
            </a:r>
            <a:r>
              <a:rPr lang="en-US" sz="1200" dirty="0">
                <a:latin typeface="Montserrat Light" pitchFamily="2" charset="77"/>
              </a:rPr>
              <a:t> se </a:t>
            </a:r>
            <a:r>
              <a:rPr lang="en-US" sz="1200" dirty="0" err="1">
                <a:latin typeface="Montserrat Light" pitchFamily="2" charset="77"/>
              </a:rPr>
              <a:t>producen</a:t>
            </a:r>
            <a:r>
              <a:rPr lang="en-US" sz="1200" dirty="0">
                <a:latin typeface="Montserrat Light" pitchFamily="2" charset="77"/>
              </a:rPr>
              <a:t> y se </a:t>
            </a:r>
            <a:r>
              <a:rPr lang="en-US" sz="1200" dirty="0" err="1">
                <a:latin typeface="Montserrat Light" pitchFamily="2" charset="77"/>
              </a:rPr>
              <a:t>lanzan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mismos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productos</a:t>
            </a:r>
            <a:r>
              <a:rPr lang="en-US" sz="1200" dirty="0">
                <a:latin typeface="Montserrat Light" pitchFamily="2" charset="77"/>
              </a:rPr>
              <a:t> y </a:t>
            </a:r>
            <a:r>
              <a:rPr lang="en-US" sz="1200" dirty="0" err="1">
                <a:latin typeface="Montserrat Light" pitchFamily="2" charset="77"/>
              </a:rPr>
              <a:t>servicios</a:t>
            </a:r>
            <a:r>
              <a:rPr lang="en-US" sz="1200" dirty="0">
                <a:latin typeface="Montserrat Light" pitchFamily="2" charset="77"/>
              </a:rPr>
              <a:t>,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masa, para </a:t>
            </a:r>
            <a:r>
              <a:rPr lang="en-US" sz="1200" dirty="0" err="1">
                <a:latin typeface="Montserrat Light" pitchFamily="2" charset="77"/>
              </a:rPr>
              <a:t>todos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clientes</a:t>
            </a:r>
            <a:r>
              <a:rPr lang="en-US" sz="1200" dirty="0">
                <a:latin typeface="Montserrat Light" pitchFamily="2" charset="77"/>
              </a:rPr>
              <a:t> a </a:t>
            </a:r>
            <a:r>
              <a:rPr lang="en-US" sz="1200" dirty="0" err="1">
                <a:latin typeface="Montserrat Light" pitchFamily="2" charset="77"/>
              </a:rPr>
              <a:t>través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una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serie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existentes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preseleccionados</a:t>
            </a:r>
            <a:r>
              <a:rPr lang="en-US" sz="1200" dirty="0">
                <a:latin typeface="Montserrat Light" pitchFamily="2" charset="77"/>
              </a:rPr>
              <a:t>. </a:t>
            </a:r>
            <a:r>
              <a:rPr lang="en-US" sz="1200" dirty="0" err="1">
                <a:latin typeface="Montserrat Light" pitchFamily="2" charset="77"/>
              </a:rPr>
              <a:t>Esta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estrategia</a:t>
            </a:r>
            <a:r>
              <a:rPr lang="en-US" sz="1200" dirty="0">
                <a:latin typeface="Montserrat Light" pitchFamily="2" charset="77"/>
              </a:rPr>
              <a:t> no </a:t>
            </a:r>
            <a:r>
              <a:rPr lang="en-US" sz="1200" dirty="0" err="1">
                <a:latin typeface="Montserrat Light" pitchFamily="2" charset="77"/>
              </a:rPr>
              <a:t>tiene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cuenta</a:t>
            </a:r>
            <a:r>
              <a:rPr lang="en-US" sz="1200" dirty="0">
                <a:latin typeface="Montserrat Light" pitchFamily="2" charset="77"/>
              </a:rPr>
              <a:t> las </a:t>
            </a:r>
            <a:r>
              <a:rPr lang="en-US" sz="1200" dirty="0" err="1">
                <a:latin typeface="Montserrat Light" pitchFamily="2" charset="77"/>
              </a:rPr>
              <a:t>preferencias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, no es ideal para </a:t>
            </a:r>
            <a:r>
              <a:rPr lang="en-US" sz="1200" dirty="0" err="1">
                <a:latin typeface="Montserrat Light" pitchFamily="2" charset="77"/>
              </a:rPr>
              <a:t>garantizar</a:t>
            </a:r>
            <a:r>
              <a:rPr lang="en-US" sz="1200" dirty="0">
                <a:latin typeface="Montserrat Light" pitchFamily="2" charset="77"/>
              </a:rPr>
              <a:t> la </a:t>
            </a:r>
            <a:r>
              <a:rPr lang="en-US" sz="1200" dirty="0" err="1">
                <a:latin typeface="Montserrat Light" pitchFamily="2" charset="77"/>
              </a:rPr>
              <a:t>satisfacción</a:t>
            </a:r>
            <a:r>
              <a:rPr lang="en-US" sz="1200" dirty="0">
                <a:latin typeface="Montserrat Light" pitchFamily="2" charset="77"/>
              </a:rPr>
              <a:t> del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 o </a:t>
            </a:r>
            <a:r>
              <a:rPr lang="en-US" sz="1200" dirty="0" err="1">
                <a:latin typeface="Montserrat Light" pitchFamily="2" charset="77"/>
              </a:rPr>
              <a:t>unas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buenas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tasas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adopción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los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clientes</a:t>
            </a:r>
            <a:r>
              <a:rPr lang="en-US" sz="1200" dirty="0">
                <a:latin typeface="Montserrat Light" pitchFamily="2" charset="77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200" dirty="0">
              <a:latin typeface="Montserrat Ligh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recibe</a:t>
            </a:r>
            <a:r>
              <a:rPr lang="en-US" sz="1200" dirty="0">
                <a:latin typeface="Montserrat Light" pitchFamily="2" charset="77"/>
              </a:rPr>
              <a:t> un </a:t>
            </a:r>
            <a:r>
              <a:rPr lang="en-US" sz="1200" dirty="0" err="1">
                <a:latin typeface="Montserrat Light" pitchFamily="2" charset="77"/>
              </a:rPr>
              <a:t>producto</a:t>
            </a:r>
            <a:r>
              <a:rPr lang="en-US" sz="1200" dirty="0">
                <a:latin typeface="Montserrat Light" pitchFamily="2" charset="77"/>
              </a:rPr>
              <a:t> o </a:t>
            </a:r>
            <a:r>
              <a:rPr lang="en-US" sz="1200" dirty="0" err="1">
                <a:latin typeface="Montserrat Light" pitchFamily="2" charset="77"/>
              </a:rPr>
              <a:t>servicio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adaptado</a:t>
            </a:r>
            <a:r>
              <a:rPr lang="en-US" sz="1200" dirty="0">
                <a:latin typeface="Montserrat Light" pitchFamily="2" charset="77"/>
              </a:rPr>
              <a:t> a sus </a:t>
            </a:r>
            <a:r>
              <a:rPr lang="en-US" sz="1200" dirty="0" err="1">
                <a:latin typeface="Montserrat Light" pitchFamily="2" charset="77"/>
              </a:rPr>
              <a:t>necesidades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personales</a:t>
            </a:r>
            <a:r>
              <a:rPr lang="en-US" sz="1200" dirty="0">
                <a:latin typeface="Montserrat Light" pitchFamily="2" charset="77"/>
              </a:rPr>
              <a:t>, a </a:t>
            </a:r>
            <a:r>
              <a:rPr lang="en-US" sz="1200" dirty="0" err="1">
                <a:latin typeface="Montserrat Light" pitchFamily="2" charset="77"/>
              </a:rPr>
              <a:t>través</a:t>
            </a:r>
            <a:r>
              <a:rPr lang="en-US" sz="1200" dirty="0">
                <a:latin typeface="Montserrat Light" pitchFamily="2" charset="77"/>
              </a:rPr>
              <a:t> del canal o la </a:t>
            </a:r>
            <a:r>
              <a:rPr lang="en-US" sz="1200" dirty="0" err="1">
                <a:latin typeface="Montserrat Light" pitchFamily="2" charset="77"/>
              </a:rPr>
              <a:t>selección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canales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más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adecuados</a:t>
            </a:r>
            <a:r>
              <a:rPr lang="en-US" sz="1200" dirty="0">
                <a:latin typeface="Montserrat Light" pitchFamily="2" charset="77"/>
              </a:rPr>
              <a:t> para </a:t>
            </a:r>
            <a:r>
              <a:rPr lang="en-US" sz="1200" dirty="0" err="1">
                <a:latin typeface="Montserrat Light" pitchFamily="2" charset="77"/>
              </a:rPr>
              <a:t>él</a:t>
            </a:r>
            <a:r>
              <a:rPr lang="en-US" sz="1200" dirty="0">
                <a:latin typeface="Montserrat Light" pitchFamily="2" charset="77"/>
              </a:rPr>
              <a:t>. </a:t>
            </a:r>
            <a:r>
              <a:rPr lang="en-US" sz="1200" dirty="0" err="1">
                <a:latin typeface="Montserrat Light" pitchFamily="2" charset="77"/>
              </a:rPr>
              <a:t>Esta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estrategia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fomenta</a:t>
            </a:r>
            <a:r>
              <a:rPr lang="en-US" sz="1200" dirty="0">
                <a:latin typeface="Montserrat Light" pitchFamily="2" charset="77"/>
              </a:rPr>
              <a:t> la </a:t>
            </a:r>
            <a:r>
              <a:rPr lang="en-US" sz="1200" dirty="0" err="1">
                <a:latin typeface="Montserrat Light" pitchFamily="2" charset="77"/>
              </a:rPr>
              <a:t>satisfacción</a:t>
            </a:r>
            <a:r>
              <a:rPr lang="en-US" sz="1200" dirty="0">
                <a:latin typeface="Montserrat Light" pitchFamily="2" charset="77"/>
              </a:rPr>
              <a:t> del </a:t>
            </a:r>
            <a:r>
              <a:rPr lang="en-US" sz="1200" dirty="0" err="1">
                <a:latin typeface="Montserrat Light" pitchFamily="2" charset="77"/>
              </a:rPr>
              <a:t>cliente</a:t>
            </a:r>
            <a:r>
              <a:rPr lang="en-US" sz="1200" dirty="0">
                <a:latin typeface="Montserrat Light" pitchFamily="2" charset="77"/>
              </a:rPr>
              <a:t>, al </a:t>
            </a:r>
            <a:r>
              <a:rPr lang="en-US" sz="1200" dirty="0" err="1">
                <a:latin typeface="Montserrat Light" pitchFamily="2" charset="77"/>
              </a:rPr>
              <a:t>adaptar</a:t>
            </a:r>
            <a:r>
              <a:rPr lang="en-US" sz="1200" dirty="0">
                <a:latin typeface="Montserrat Light" pitchFamily="2" charset="77"/>
              </a:rPr>
              <a:t> tanto </a:t>
            </a:r>
            <a:r>
              <a:rPr lang="en-US" sz="1200" dirty="0" err="1">
                <a:latin typeface="Montserrat Light" pitchFamily="2" charset="77"/>
              </a:rPr>
              <a:t>el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producto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como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el</a:t>
            </a:r>
            <a:r>
              <a:rPr lang="en-US" sz="1200" dirty="0">
                <a:latin typeface="Montserrat Light" pitchFamily="2" charset="77"/>
              </a:rPr>
              <a:t> canal de </a:t>
            </a:r>
            <a:r>
              <a:rPr lang="en-US" sz="1200" dirty="0" err="1">
                <a:latin typeface="Montserrat Light" pitchFamily="2" charset="77"/>
              </a:rPr>
              <a:t>distribución</a:t>
            </a:r>
            <a:r>
              <a:rPr lang="en-US" sz="1200" dirty="0">
                <a:latin typeface="Montserrat Light" pitchFamily="2" charset="77"/>
              </a:rPr>
              <a:t> a sus </a:t>
            </a:r>
            <a:r>
              <a:rPr lang="en-US" sz="1200" dirty="0" err="1">
                <a:latin typeface="Montserrat Light" pitchFamily="2" charset="77"/>
              </a:rPr>
              <a:t>necesidades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cualquier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momento</a:t>
            </a:r>
            <a:r>
              <a:rPr lang="en-US" sz="1200" dirty="0">
                <a:latin typeface="Montserrat Light" pitchFamily="2" charset="77"/>
              </a:rPr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8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ARREGLAR LETRA Y TEXTO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7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Montserrat Light" pitchFamily="2" charset="77"/>
              </a:rPr>
              <a:t>La “</a:t>
            </a:r>
            <a:r>
              <a:rPr lang="en-US" sz="1200" dirty="0" err="1">
                <a:latin typeface="Montserrat Light" pitchFamily="2" charset="77"/>
              </a:rPr>
              <a:t>primera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generación</a:t>
            </a:r>
            <a:r>
              <a:rPr lang="en-US" sz="1200" dirty="0">
                <a:latin typeface="Montserrat Light" pitchFamily="2" charset="77"/>
              </a:rPr>
              <a:t>” de </a:t>
            </a:r>
            <a:r>
              <a:rPr lang="en-US" sz="1200" dirty="0" err="1">
                <a:latin typeface="Montserrat Light" pitchFamily="2" charset="77"/>
              </a:rPr>
              <a:t>sistemas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bancarios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surgio</a:t>
            </a:r>
            <a:r>
              <a:rPr lang="en-US" sz="1200" dirty="0">
                <a:latin typeface="Montserrat Light" pitchFamily="2" charset="77"/>
              </a:rPr>
              <a:t>́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la </a:t>
            </a:r>
            <a:r>
              <a:rPr lang="en-US" sz="1200" dirty="0" err="1">
                <a:latin typeface="Montserrat Light" pitchFamily="2" charset="77"/>
              </a:rPr>
              <a:t>década</a:t>
            </a:r>
            <a:r>
              <a:rPr lang="en-US" sz="1200" dirty="0">
                <a:latin typeface="Montserrat Light" pitchFamily="2" charset="77"/>
              </a:rPr>
              <a:t> de 1970 y se </a:t>
            </a:r>
            <a:r>
              <a:rPr lang="en-US" sz="1200" dirty="0" err="1">
                <a:latin typeface="Montserrat Light" pitchFamily="2" charset="77"/>
              </a:rPr>
              <a:t>construyo</a:t>
            </a:r>
            <a:r>
              <a:rPr lang="en-US" sz="1200" dirty="0">
                <a:latin typeface="Montserrat Light" pitchFamily="2" charset="77"/>
              </a:rPr>
              <a:t>́ para </a:t>
            </a:r>
            <a:r>
              <a:rPr lang="en-US" sz="1200" dirty="0" err="1">
                <a:latin typeface="Montserrat Light" pitchFamily="2" charset="77"/>
              </a:rPr>
              <a:t>emular</a:t>
            </a:r>
            <a:r>
              <a:rPr lang="en-US" sz="1200" dirty="0">
                <a:latin typeface="Montserrat Light" pitchFamily="2" charset="77"/>
              </a:rPr>
              <a:t> un </a:t>
            </a:r>
            <a:r>
              <a:rPr lang="en-US" sz="1200" dirty="0" err="1">
                <a:latin typeface="Montserrat Light" pitchFamily="2" charset="77"/>
              </a:rPr>
              <a:t>modelo</a:t>
            </a:r>
            <a:r>
              <a:rPr lang="en-US" sz="1200" dirty="0">
                <a:latin typeface="Montserrat Light" pitchFamily="2" charset="77"/>
              </a:rPr>
              <a:t> de banca </a:t>
            </a:r>
            <a:r>
              <a:rPr lang="en-US" sz="1200" dirty="0" err="1">
                <a:latin typeface="Montserrat Light" pitchFamily="2" charset="77"/>
              </a:rPr>
              <a:t>centrado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las </a:t>
            </a:r>
            <a:r>
              <a:rPr lang="en-US" sz="1200" dirty="0" err="1">
                <a:latin typeface="Montserrat Light" pitchFamily="2" charset="77"/>
              </a:rPr>
              <a:t>sucursales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físicas</a:t>
            </a:r>
            <a:r>
              <a:rPr lang="en-US" sz="1200" dirty="0">
                <a:latin typeface="Montserrat Light" pitchFamily="2" charset="77"/>
              </a:rPr>
              <a:t>. </a:t>
            </a:r>
            <a:r>
              <a:rPr lang="en-US" sz="1200" dirty="0" err="1">
                <a:latin typeface="Montserrat Light" pitchFamily="2" charset="77"/>
              </a:rPr>
              <a:t>Estas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sucursales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típicamente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cierran</a:t>
            </a:r>
            <a:r>
              <a:rPr lang="en-US" sz="1200" dirty="0">
                <a:latin typeface="Montserrat Light" pitchFamily="2" charset="77"/>
              </a:rPr>
              <a:t> a las 5 PM, </a:t>
            </a:r>
            <a:r>
              <a:rPr lang="en-US" sz="1200" dirty="0" err="1">
                <a:latin typeface="Montserrat Light" pitchFamily="2" charset="77"/>
              </a:rPr>
              <a:t>cuando</a:t>
            </a:r>
            <a:r>
              <a:rPr lang="en-US" sz="1200" dirty="0">
                <a:latin typeface="Montserrat Light" pitchFamily="2" charset="77"/>
              </a:rPr>
              <a:t> se </a:t>
            </a:r>
            <a:r>
              <a:rPr lang="en-US" sz="1200" dirty="0" err="1">
                <a:latin typeface="Montserrat Light" pitchFamily="2" charset="77"/>
              </a:rPr>
              <a:t>calculan</a:t>
            </a:r>
            <a:r>
              <a:rPr lang="en-US" sz="1200" dirty="0">
                <a:latin typeface="Montserrat Light" pitchFamily="2" charset="77"/>
              </a:rPr>
              <a:t> las </a:t>
            </a:r>
            <a:r>
              <a:rPr lang="en-US" sz="1200" dirty="0" err="1">
                <a:latin typeface="Montserrat Light" pitchFamily="2" charset="77"/>
              </a:rPr>
              <a:t>posiciones</a:t>
            </a:r>
            <a:r>
              <a:rPr lang="en-US" sz="1200" dirty="0">
                <a:latin typeface="Montserrat Light" pitchFamily="2" charset="77"/>
              </a:rPr>
              <a:t> al final del </a:t>
            </a:r>
            <a:r>
              <a:rPr lang="en-US" sz="1200" dirty="0" err="1">
                <a:latin typeface="Montserrat Light" pitchFamily="2" charset="77"/>
              </a:rPr>
              <a:t>día</a:t>
            </a:r>
            <a:r>
              <a:rPr lang="en-US" sz="1200" dirty="0">
                <a:latin typeface="Montserrat Light" pitchFamily="2" charset="77"/>
              </a:rPr>
              <a:t> y se </a:t>
            </a:r>
            <a:r>
              <a:rPr lang="en-US" sz="1200" dirty="0" err="1">
                <a:latin typeface="Montserrat Light" pitchFamily="2" charset="77"/>
              </a:rPr>
              <a:t>recogen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un </a:t>
            </a:r>
            <a:r>
              <a:rPr lang="en-US" sz="1200" dirty="0" err="1">
                <a:latin typeface="Montserrat Light" pitchFamily="2" charset="77"/>
              </a:rPr>
              <a:t>libro</a:t>
            </a:r>
            <a:r>
              <a:rPr lang="en-US" sz="1200" dirty="0">
                <a:latin typeface="Montserrat Light" pitchFamily="2" charset="77"/>
              </a:rPr>
              <a:t> mayor </a:t>
            </a:r>
            <a:r>
              <a:rPr lang="en-US" sz="1200" dirty="0" err="1">
                <a:latin typeface="Montserrat Light" pitchFamily="2" charset="77"/>
              </a:rPr>
              <a:t>centralizado</a:t>
            </a:r>
            <a:r>
              <a:rPr lang="en-US" sz="1200" dirty="0">
                <a:latin typeface="Montserrat Light" pitchFamily="2" charset="77"/>
              </a:rPr>
              <a:t>. </a:t>
            </a:r>
          </a:p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48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ffectLst/>
                <a:latin typeface="Helvetica Neue" panose="02000503000000020004" pitchFamily="2" charset="0"/>
              </a:rPr>
              <a:t>Identidades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sinteticas</a:t>
            </a:r>
            <a:r>
              <a:rPr lang="en-US" dirty="0"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Creación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consisten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información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personal real y/o falsa; la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combinación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real+falsa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hace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una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parezca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legítima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más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difícil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detectar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utilizando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métodos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verificación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tradicionales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basados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atributos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físicos</a:t>
            </a:r>
            <a:r>
              <a:rPr lang="en-US" dirty="0">
                <a:effectLst/>
                <a:latin typeface="Helvetica Neue" panose="02000503000000020004" pitchFamily="2" charset="0"/>
              </a:rPr>
              <a:t>; </a:t>
            </a:r>
          </a:p>
          <a:p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cultivar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una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buena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posición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crediticia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capacidad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superar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controles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verificación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tradicionales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y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después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salir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cometer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artículos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más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alto valor.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Vinculación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multiples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dispositivos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Dispositivo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fraudulento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vinculado</a:t>
            </a:r>
            <a:r>
              <a:rPr lang="en-US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muchos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otros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por</a:t>
            </a:r>
            <a:r>
              <a:rPr lang="en-US" dirty="0">
                <a:effectLst/>
                <a:latin typeface="Helvetica Neue" panose="02000503000000020004" pitchFamily="2" charset="0"/>
              </a:rPr>
              <a:t> medio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una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dirección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compra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única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comprar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vía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móvil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y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recoger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tienda.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Varios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asociados</a:t>
            </a:r>
            <a:r>
              <a:rPr lang="en-US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múltiples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direcciones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correo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electrónico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ubicaciones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creación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cuentas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fraudulentas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nuevas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apropiación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cuentas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y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programas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lealtad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utilizando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direcciones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IP de proxies.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Utilización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credenciales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robadas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prueba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información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tarjeta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crédito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robada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bienes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/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servicios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(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típico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bienes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/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servicios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digitales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) que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tiende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generar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menos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sospechas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prueba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continuada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credenciales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para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hallar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las que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pasan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controles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verificación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comerciantes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i="1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bots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dirty="0">
                <a:effectLst/>
                <a:latin typeface="Helvetica Neue" panose="02000503000000020004" pitchFamily="2" charset="0"/>
              </a:rPr>
              <a:t> de redes de </a:t>
            </a:r>
            <a:r>
              <a:rPr lang="en-US" i="1" dirty="0">
                <a:effectLst/>
                <a:latin typeface="Helvetica Neue" panose="02000503000000020004" pitchFamily="2" charset="0"/>
              </a:rPr>
              <a:t>bots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un malware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infecta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sin que lo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sepa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consumidor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roba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hackea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cuentas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hace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compras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fraudulentas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Bandas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Redes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organizadas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conectadas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globalmente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comparten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información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robada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colaboran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diversos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 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ejecución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bots 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través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las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fronteras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aprovechamiento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retos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planteados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por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 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proveedores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/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portales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pago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externos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utilización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varios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para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confundir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rastro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del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.</a:t>
            </a: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6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ffectLst/>
                <a:latin typeface="Helvetica Neue" panose="02000503000000020004" pitchFamily="2" charset="0"/>
              </a:rPr>
              <a:t>Identidades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sinteticas</a:t>
            </a:r>
            <a:r>
              <a:rPr lang="en-US" dirty="0"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Creación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consisten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información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personal real y/o falsa; la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combinación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real+falsa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hace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una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parezca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legítima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más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difícil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detectar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utilizando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métodos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verificación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tradicionales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basados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atributos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físicos</a:t>
            </a:r>
            <a:r>
              <a:rPr lang="en-US" dirty="0">
                <a:effectLst/>
                <a:latin typeface="Helvetica Neue" panose="02000503000000020004" pitchFamily="2" charset="0"/>
              </a:rPr>
              <a:t>; </a:t>
            </a:r>
          </a:p>
          <a:p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cultivar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una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buena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posición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crediticia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capacidad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superar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controles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verificación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tradicionales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y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después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salir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cometer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artículos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más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alto valor.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Vinculación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multiples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dispositivos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Dispositivo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fraudulento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vinculado</a:t>
            </a:r>
            <a:r>
              <a:rPr lang="en-US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muchos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otros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por</a:t>
            </a:r>
            <a:r>
              <a:rPr lang="en-US" dirty="0">
                <a:effectLst/>
                <a:latin typeface="Helvetica Neue" panose="02000503000000020004" pitchFamily="2" charset="0"/>
              </a:rPr>
              <a:t> medio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una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dirección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compra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única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comprar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vía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móvil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y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recoger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tienda.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Varios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asociados</a:t>
            </a:r>
            <a:r>
              <a:rPr lang="en-US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múltiples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direcciones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correo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electrónico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ubicaciones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creación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cuentas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fraudulentas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nuevas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apropiación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cuentas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y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programas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lealtad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utilizando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direcciones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IP de proxies.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Utilización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credenciales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robadas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prueba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información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tarjeta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crédito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robada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bienes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/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servicios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(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típico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bienes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/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servicios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digitales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) que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tiende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generar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menos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sospechas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prueba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continuada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credenciales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para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hallar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las que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pasan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controles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verificación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comerciantes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i="1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bots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dirty="0">
                <a:effectLst/>
                <a:latin typeface="Helvetica Neue" panose="02000503000000020004" pitchFamily="2" charset="0"/>
              </a:rPr>
              <a:t> de redes de </a:t>
            </a:r>
            <a:r>
              <a:rPr lang="en-US" i="1" dirty="0">
                <a:effectLst/>
                <a:latin typeface="Helvetica Neue" panose="02000503000000020004" pitchFamily="2" charset="0"/>
              </a:rPr>
              <a:t>bots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un malware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infecta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sin que lo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sepa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consumidor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roba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hackea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cuentas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hace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compras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fraudulentas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Bandas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Redes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organizadas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conectadas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globalmente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comparten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información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robada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colaboran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diversos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 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ejecución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bots 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través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las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fronteras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aprovechamiento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retos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planteados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por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 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proveedores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/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portales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pago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externos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utilización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varios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para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confundir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rastro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del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.</a:t>
            </a: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53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ffectLst/>
                <a:latin typeface="Helvetica Neue" panose="02000503000000020004" pitchFamily="2" charset="0"/>
              </a:rPr>
              <a:t>Identidades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sinteticas</a:t>
            </a:r>
            <a:r>
              <a:rPr lang="en-US" dirty="0"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Creación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consisten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información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personal real y/o falsa; la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combinación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real+falsa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hace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una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parezca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legítima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más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difícil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detectar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utilizando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métodos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verificación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tradicionales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basados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atributos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físicos</a:t>
            </a:r>
            <a:r>
              <a:rPr lang="en-US" dirty="0">
                <a:effectLst/>
                <a:latin typeface="Helvetica Neue" panose="02000503000000020004" pitchFamily="2" charset="0"/>
              </a:rPr>
              <a:t>; </a:t>
            </a:r>
          </a:p>
          <a:p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cultivar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una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buena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posición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crediticia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capacidad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superar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controles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verificación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tradicionales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y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después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salir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cometer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artículos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más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alto valor.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Vinculación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multiples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dispositivos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Dispositivo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fraudulento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vinculado</a:t>
            </a:r>
            <a:r>
              <a:rPr lang="en-US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muchos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otros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por</a:t>
            </a:r>
            <a:r>
              <a:rPr lang="en-US" dirty="0">
                <a:effectLst/>
                <a:latin typeface="Helvetica Neue" panose="02000503000000020004" pitchFamily="2" charset="0"/>
              </a:rPr>
              <a:t> medio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una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dirección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compra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única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comprar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vía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móvil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y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recoger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tienda.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Varios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asociados</a:t>
            </a:r>
            <a:r>
              <a:rPr lang="en-US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múltiples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direcciones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correo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electrónico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ubicaciones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creación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cuentas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fraudulentas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nuevas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apropiación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cuentas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y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programas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lealtad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utilizando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direcciones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IP de proxies.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Utilización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credenciales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robadas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prueba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información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tarjeta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crédito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robada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bienes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/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servicios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(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típico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bienes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/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servicios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digitales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) que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tiende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generar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menos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sospechas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prueba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continuada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credenciales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para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hallar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las que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pasan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controles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verificación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comerciantes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i="1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bots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dirty="0">
                <a:effectLst/>
                <a:latin typeface="Helvetica Neue" panose="02000503000000020004" pitchFamily="2" charset="0"/>
              </a:rPr>
              <a:t> de redes de </a:t>
            </a:r>
            <a:r>
              <a:rPr lang="en-US" i="1" dirty="0">
                <a:effectLst/>
                <a:latin typeface="Helvetica Neue" panose="02000503000000020004" pitchFamily="2" charset="0"/>
              </a:rPr>
              <a:t>bots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un malware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infecta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sin que lo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sepa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consumidor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roba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hackea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cuentas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hace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compras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fraudulentas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Bandas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Redes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organizadas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conectadas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globalmente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comparten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información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robada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colaboran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diversos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 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ejecución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bots 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través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las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fronteras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aprovechamiento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retos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planteados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por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 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proveedores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/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portales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pago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externos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utilización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varios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para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confundir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rastro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del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.</a:t>
            </a: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76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ffectLst/>
                <a:latin typeface="Helvetica Neue" panose="02000503000000020004" pitchFamily="2" charset="0"/>
              </a:rPr>
              <a:t>Identidades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sinteticas</a:t>
            </a:r>
            <a:r>
              <a:rPr lang="en-US" dirty="0"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Creación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consisten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información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personal real y/o falsa; la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combinación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real+falsa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hace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una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parezca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legítima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más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difícil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detectar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utilizando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métodos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verificación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tradicionales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basados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atributos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físicos</a:t>
            </a:r>
            <a:r>
              <a:rPr lang="en-US" dirty="0">
                <a:effectLst/>
                <a:latin typeface="Helvetica Neue" panose="02000503000000020004" pitchFamily="2" charset="0"/>
              </a:rPr>
              <a:t>; </a:t>
            </a:r>
          </a:p>
          <a:p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cultivar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una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buena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posición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crediticia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capacidad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superar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controles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verificación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tradicionales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y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después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salir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cometer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artículos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más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alto valor.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Vinculación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multiples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dispositivos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Dispositivo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fraudulento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vinculado</a:t>
            </a:r>
            <a:r>
              <a:rPr lang="en-US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muchos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otros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por</a:t>
            </a:r>
            <a:r>
              <a:rPr lang="en-US" dirty="0">
                <a:effectLst/>
                <a:latin typeface="Helvetica Neue" panose="02000503000000020004" pitchFamily="2" charset="0"/>
              </a:rPr>
              <a:t> medio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una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dirección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compra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única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comprar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vía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móvil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y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recoger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tienda.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Varios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asociados</a:t>
            </a:r>
            <a:r>
              <a:rPr lang="en-US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múltiples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direcciones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correo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electrónico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ubicaciones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creación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cuentas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fraudulentas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nuevas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apropiación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cuentas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y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programas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lealtad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utilizando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direcciones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IP de proxies.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Utilización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identidades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credenciales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robadas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prueba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información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tarjeta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crédito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robada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con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bienes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/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servicios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(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típico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bienes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/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servicios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digitales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) que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tiende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generar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menos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sospechas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prueba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continuada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credenciales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para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hallar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las que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pasan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controles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verificación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comerciantes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i="1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bots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dirty="0">
                <a:effectLst/>
                <a:latin typeface="Helvetica Neue" panose="02000503000000020004" pitchFamily="2" charset="0"/>
              </a:rPr>
              <a:t> de redes de </a:t>
            </a:r>
            <a:r>
              <a:rPr lang="en-US" i="1" dirty="0">
                <a:effectLst/>
                <a:latin typeface="Helvetica Neue" panose="02000503000000020004" pitchFamily="2" charset="0"/>
              </a:rPr>
              <a:t>bots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 un malware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infecta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sin que lo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sepa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consumidor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roba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hackea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cuentas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,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hace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compras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fraudulentas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.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 err="1">
                <a:effectLst/>
                <a:latin typeface="Helvetica Neue" panose="02000503000000020004" pitchFamily="2" charset="0"/>
              </a:rPr>
              <a:t>Bandas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Redes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organizadas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conectadas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globalmente</a:t>
            </a:r>
            <a:r>
              <a:rPr lang="en-US" dirty="0"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comparten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información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identidad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robada</a:t>
            </a:r>
            <a:r>
              <a:rPr lang="en-US" dirty="0">
                <a:effectLst/>
                <a:latin typeface="Helvetica Neue" panose="02000503000000020004" pitchFamily="2" charset="0"/>
              </a:rPr>
              <a:t> y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colaboran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diversos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dirty="0">
                <a:effectLst/>
                <a:latin typeface="Helvetica Neue" panose="02000503000000020004" pitchFamily="2" charset="0"/>
              </a:rPr>
              <a:t> de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ejemplos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casos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uso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: 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ejecución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ataques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bots 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través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las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fronteras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aprovechamiento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los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retos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planteados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por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 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proveedores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/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portales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pago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externos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;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utilización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varios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dispositivos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para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confundir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el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rastro</a:t>
            </a:r>
            <a:r>
              <a:rPr lang="en-US" i="1" dirty="0">
                <a:effectLst/>
                <a:latin typeface="Helvetica Neue" panose="02000503000000020004" pitchFamily="2" charset="0"/>
              </a:rPr>
              <a:t> del </a:t>
            </a:r>
            <a:r>
              <a:rPr lang="en-US" i="1" dirty="0" err="1">
                <a:effectLst/>
                <a:latin typeface="Helvetica Neue" panose="02000503000000020004" pitchFamily="2" charset="0"/>
              </a:rPr>
              <a:t>fraude</a:t>
            </a:r>
            <a:r>
              <a:rPr lang="en-US" i="1" dirty="0">
                <a:effectLst/>
                <a:latin typeface="Helvetica Neue" panose="02000503000000020004" pitchFamily="2" charset="0"/>
              </a:rPr>
              <a:t>.</a:t>
            </a:r>
            <a:endParaRPr lang="en-US" dirty="0">
              <a:effectLst/>
              <a:latin typeface="Helvetica Neue" panose="02000503000000020004" pitchFamily="2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2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ARREGLAR LETRA Y TEXTO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7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ARREGLAR LETRA Y TEXTO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49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rgbClr val="00336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50" b="0" i="0">
                <a:solidFill>
                  <a:srgbClr val="00336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50" b="0" i="0">
                <a:solidFill>
                  <a:srgbClr val="00336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50" b="0" i="0">
                <a:solidFill>
                  <a:srgbClr val="00336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4474" cy="51434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F9FF519-CE16-5442-8AF2-95BB60D2A7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83455"/>
            <a:ext cx="2103120" cy="276999"/>
          </a:xfrm>
        </p:spPr>
        <p:txBody>
          <a:bodyPr/>
          <a:lstStyle/>
          <a:p>
            <a:fld id="{AFC9F339-4DD8-0140-AAD2-A8662F6A1B74}" type="datetimeFigureOut">
              <a:rPr lang="es-GT" smtClean="0"/>
              <a:t>25/08/2023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7FB5255-9176-514E-BBD1-0BDBB36B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4783455"/>
            <a:ext cx="2926080" cy="276999"/>
          </a:xfrm>
        </p:spPr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062523F-1220-6C4D-AEB9-EF37AA3A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4783455"/>
            <a:ext cx="2103120" cy="276999"/>
          </a:xfrm>
        </p:spPr>
        <p:txBody>
          <a:bodyPr/>
          <a:lstStyle/>
          <a:p>
            <a:fld id="{71DD1F1B-5753-D641-992C-87BB56774BB6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4514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851" y="216217"/>
            <a:ext cx="3480434" cy="357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rgbClr val="00336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11" Type="http://schemas.microsoft.com/office/2007/relationships/diagramDrawing" Target="../diagrams/drawing2.xml"/><Relationship Id="rId5" Type="http://schemas.openxmlformats.org/officeDocument/2006/relationships/image" Target="../media/image7.emf"/><Relationship Id="rId10" Type="http://schemas.openxmlformats.org/officeDocument/2006/relationships/diagramColors" Target="../diagrams/colors2.xml"/><Relationship Id="rId4" Type="http://schemas.openxmlformats.org/officeDocument/2006/relationships/image" Target="../media/image6.emf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5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11" Type="http://schemas.microsoft.com/office/2007/relationships/diagramDrawing" Target="../diagrams/drawing3.xml"/><Relationship Id="rId5" Type="http://schemas.openxmlformats.org/officeDocument/2006/relationships/image" Target="../media/image7.emf"/><Relationship Id="rId10" Type="http://schemas.openxmlformats.org/officeDocument/2006/relationships/diagramColors" Target="../diagrams/colors3.xml"/><Relationship Id="rId4" Type="http://schemas.openxmlformats.org/officeDocument/2006/relationships/image" Target="../media/image6.emf"/><Relationship Id="rId9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11" Type="http://schemas.openxmlformats.org/officeDocument/2006/relationships/image" Target="../media/image16.png"/><Relationship Id="rId5" Type="http://schemas.openxmlformats.org/officeDocument/2006/relationships/image" Target="../media/image7.emf"/><Relationship Id="rId10" Type="http://schemas.openxmlformats.org/officeDocument/2006/relationships/image" Target="../media/image23.png"/><Relationship Id="rId4" Type="http://schemas.openxmlformats.org/officeDocument/2006/relationships/image" Target="../media/image6.emf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11" Type="http://schemas.openxmlformats.org/officeDocument/2006/relationships/image" Target="../media/image25.png"/><Relationship Id="rId5" Type="http://schemas.openxmlformats.org/officeDocument/2006/relationships/image" Target="../media/image7.emf"/><Relationship Id="rId10" Type="http://schemas.openxmlformats.org/officeDocument/2006/relationships/image" Target="../media/image24.png"/><Relationship Id="rId4" Type="http://schemas.openxmlformats.org/officeDocument/2006/relationships/image" Target="../media/image6.emf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11" Type="http://schemas.openxmlformats.org/officeDocument/2006/relationships/image" Target="../media/image23.png"/><Relationship Id="rId5" Type="http://schemas.openxmlformats.org/officeDocument/2006/relationships/image" Target="../media/image7.emf"/><Relationship Id="rId10" Type="http://schemas.openxmlformats.org/officeDocument/2006/relationships/image" Target="../media/image24.png"/><Relationship Id="rId4" Type="http://schemas.openxmlformats.org/officeDocument/2006/relationships/image" Target="../media/image6.emf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11" Type="http://schemas.microsoft.com/office/2007/relationships/diagramDrawing" Target="../diagrams/drawing1.xml"/><Relationship Id="rId5" Type="http://schemas.openxmlformats.org/officeDocument/2006/relationships/image" Target="../media/image7.emf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emf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476750"/>
            <a:ext cx="9143999" cy="666749"/>
            <a:chOff x="0" y="4476750"/>
            <a:chExt cx="9143999" cy="66674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00625"/>
              <a:ext cx="9143999" cy="1428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0487" y="4476750"/>
              <a:ext cx="1333500" cy="1905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960751" y="3172714"/>
            <a:ext cx="3219450" cy="44577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70"/>
              </a:spcBef>
            </a:pPr>
            <a:r>
              <a:rPr sz="900" dirty="0">
                <a:solidFill>
                  <a:srgbClr val="404040"/>
                </a:solidFill>
                <a:latin typeface="Montserrat"/>
                <a:cs typeface="Montserrat"/>
              </a:rPr>
              <a:t>“Unimos</a:t>
            </a:r>
            <a:r>
              <a:rPr sz="900" spc="-70" dirty="0">
                <a:solidFill>
                  <a:srgbClr val="404040"/>
                </a:solidFill>
                <a:latin typeface="Montserrat"/>
                <a:cs typeface="Montserrat"/>
              </a:rPr>
              <a:t> </a:t>
            </a:r>
            <a:r>
              <a:rPr sz="900" dirty="0">
                <a:solidFill>
                  <a:srgbClr val="404040"/>
                </a:solidFill>
                <a:latin typeface="Montserrat"/>
                <a:cs typeface="Montserrat"/>
              </a:rPr>
              <a:t>al</a:t>
            </a:r>
            <a:r>
              <a:rPr sz="900" spc="-10" dirty="0">
                <a:solidFill>
                  <a:srgbClr val="404040"/>
                </a:solidFill>
                <a:latin typeface="Montserrat"/>
                <a:cs typeface="Montserrat"/>
              </a:rPr>
              <a:t> </a:t>
            </a:r>
            <a:r>
              <a:rPr sz="900" dirty="0">
                <a:solidFill>
                  <a:srgbClr val="404040"/>
                </a:solidFill>
                <a:latin typeface="Montserrat"/>
                <a:cs typeface="Montserrat"/>
              </a:rPr>
              <a:t>sector</a:t>
            </a:r>
            <a:r>
              <a:rPr sz="900" spc="-60" dirty="0">
                <a:solidFill>
                  <a:srgbClr val="404040"/>
                </a:solidFill>
                <a:latin typeface="Montserrat"/>
                <a:cs typeface="Montserrat"/>
              </a:rPr>
              <a:t> </a:t>
            </a:r>
            <a:r>
              <a:rPr sz="900" spc="-10" dirty="0">
                <a:solidFill>
                  <a:srgbClr val="404040"/>
                </a:solidFill>
                <a:latin typeface="Montserrat"/>
                <a:cs typeface="Montserrat"/>
              </a:rPr>
              <a:t>financiero</a:t>
            </a:r>
            <a:r>
              <a:rPr sz="900" spc="40" dirty="0">
                <a:solidFill>
                  <a:srgbClr val="404040"/>
                </a:solidFill>
                <a:latin typeface="Montserrat"/>
                <a:cs typeface="Montserrat"/>
              </a:rPr>
              <a:t> </a:t>
            </a:r>
            <a:r>
              <a:rPr sz="900" dirty="0">
                <a:solidFill>
                  <a:srgbClr val="404040"/>
                </a:solidFill>
                <a:latin typeface="Montserrat"/>
                <a:cs typeface="Montserrat"/>
              </a:rPr>
              <a:t>con</a:t>
            </a:r>
            <a:r>
              <a:rPr sz="900" spc="-5" dirty="0">
                <a:solidFill>
                  <a:srgbClr val="404040"/>
                </a:solidFill>
                <a:latin typeface="Montserrat"/>
                <a:cs typeface="Montserrat"/>
              </a:rPr>
              <a:t> </a:t>
            </a:r>
            <a:r>
              <a:rPr sz="900" dirty="0">
                <a:solidFill>
                  <a:srgbClr val="404040"/>
                </a:solidFill>
                <a:latin typeface="Montserrat"/>
                <a:cs typeface="Montserrat"/>
              </a:rPr>
              <a:t>las</a:t>
            </a:r>
            <a:r>
              <a:rPr sz="900" spc="15" dirty="0">
                <a:solidFill>
                  <a:srgbClr val="404040"/>
                </a:solidFill>
                <a:latin typeface="Montserrat"/>
                <a:cs typeface="Montserrat"/>
              </a:rPr>
              <a:t> </a:t>
            </a:r>
            <a:r>
              <a:rPr sz="900" dirty="0">
                <a:solidFill>
                  <a:srgbClr val="404040"/>
                </a:solidFill>
                <a:latin typeface="Montserrat"/>
                <a:cs typeface="Montserrat"/>
              </a:rPr>
              <a:t>personas</a:t>
            </a:r>
            <a:r>
              <a:rPr sz="900" spc="15" dirty="0">
                <a:solidFill>
                  <a:srgbClr val="404040"/>
                </a:solidFill>
                <a:latin typeface="Montserrat"/>
                <a:cs typeface="Montserrat"/>
              </a:rPr>
              <a:t> </a:t>
            </a:r>
            <a:r>
              <a:rPr sz="900" dirty="0">
                <a:solidFill>
                  <a:srgbClr val="404040"/>
                </a:solidFill>
                <a:latin typeface="Montserrat"/>
                <a:cs typeface="Montserrat"/>
              </a:rPr>
              <a:t>por</a:t>
            </a:r>
            <a:r>
              <a:rPr sz="900" spc="-60" dirty="0">
                <a:solidFill>
                  <a:srgbClr val="404040"/>
                </a:solidFill>
                <a:latin typeface="Montserrat"/>
                <a:cs typeface="Montserrat"/>
              </a:rPr>
              <a:t> </a:t>
            </a:r>
            <a:r>
              <a:rPr sz="900" spc="-20" dirty="0">
                <a:solidFill>
                  <a:srgbClr val="404040"/>
                </a:solidFill>
                <a:latin typeface="Montserrat"/>
                <a:cs typeface="Montserrat"/>
              </a:rPr>
              <a:t>medio</a:t>
            </a:r>
            <a:endParaRPr sz="900">
              <a:latin typeface="Montserrat"/>
              <a:cs typeface="Montserrat"/>
            </a:endParaRPr>
          </a:p>
          <a:p>
            <a:pPr marL="4445" algn="ctr">
              <a:lnSpc>
                <a:spcPct val="100000"/>
              </a:lnSpc>
              <a:spcBef>
                <a:spcPts val="575"/>
              </a:spcBef>
            </a:pPr>
            <a:r>
              <a:rPr sz="900" dirty="0">
                <a:solidFill>
                  <a:srgbClr val="404040"/>
                </a:solidFill>
                <a:latin typeface="Montserrat"/>
                <a:cs typeface="Montserrat"/>
              </a:rPr>
              <a:t>de</a:t>
            </a:r>
            <a:r>
              <a:rPr sz="900" spc="-10" dirty="0">
                <a:solidFill>
                  <a:srgbClr val="404040"/>
                </a:solidFill>
                <a:latin typeface="Montserrat"/>
                <a:cs typeface="Montserrat"/>
              </a:rPr>
              <a:t> </a:t>
            </a:r>
            <a:r>
              <a:rPr sz="900" dirty="0">
                <a:solidFill>
                  <a:srgbClr val="404040"/>
                </a:solidFill>
                <a:latin typeface="Montserrat"/>
                <a:cs typeface="Montserrat"/>
              </a:rPr>
              <a:t>un</a:t>
            </a:r>
            <a:r>
              <a:rPr sz="900" spc="75" dirty="0">
                <a:solidFill>
                  <a:srgbClr val="404040"/>
                </a:solidFill>
                <a:latin typeface="Montserrat"/>
                <a:cs typeface="Montserrat"/>
              </a:rPr>
              <a:t> </a:t>
            </a:r>
            <a:r>
              <a:rPr sz="900" b="1" spc="-10" dirty="0">
                <a:solidFill>
                  <a:srgbClr val="404040"/>
                </a:solidFill>
                <a:latin typeface="Montserrat"/>
                <a:cs typeface="Montserrat"/>
              </a:rPr>
              <a:t>ecosistema</a:t>
            </a:r>
            <a:r>
              <a:rPr sz="900" b="1" spc="-45" dirty="0">
                <a:solidFill>
                  <a:srgbClr val="404040"/>
                </a:solidFill>
                <a:latin typeface="Montserrat"/>
                <a:cs typeface="Montserrat"/>
              </a:rPr>
              <a:t> </a:t>
            </a:r>
            <a:r>
              <a:rPr sz="900" b="1" spc="-10" dirty="0">
                <a:solidFill>
                  <a:srgbClr val="404040"/>
                </a:solidFill>
                <a:latin typeface="Montserrat"/>
                <a:cs typeface="Montserrat"/>
              </a:rPr>
              <a:t>digital</a:t>
            </a:r>
            <a:r>
              <a:rPr sz="900" spc="-10" dirty="0">
                <a:solidFill>
                  <a:srgbClr val="404040"/>
                </a:solidFill>
                <a:latin typeface="Montserrat"/>
                <a:cs typeface="Montserrat"/>
              </a:rPr>
              <a:t>"</a:t>
            </a:r>
            <a:endParaRPr sz="900">
              <a:latin typeface="Montserrat"/>
              <a:cs typeface="Montserra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62300" y="1685925"/>
            <a:ext cx="2809875" cy="990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FCD99A-B360-A0A0-7C05-C562BBA60477}"/>
              </a:ext>
            </a:extLst>
          </p:cNvPr>
          <p:cNvSpPr txBox="1">
            <a:spLocks/>
          </p:cNvSpPr>
          <p:nvPr/>
        </p:nvSpPr>
        <p:spPr>
          <a:xfrm>
            <a:off x="194241" y="1117177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3600" dirty="0">
                <a:latin typeface="Montserrat ExtraLight" pitchFamily="2" charset="77"/>
              </a:rPr>
              <a:t>Soluciones </a:t>
            </a:r>
            <a:r>
              <a:rPr lang="es-ES" sz="3600" b="1" dirty="0">
                <a:solidFill>
                  <a:srgbClr val="00B0F0"/>
                </a:solidFill>
                <a:latin typeface="Montserrat" pitchFamily="2" charset="77"/>
              </a:rPr>
              <a:t>Multicapa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11" name="Conector recto 15">
            <a:extLst>
              <a:ext uri="{FF2B5EF4-FFF2-40B4-BE49-F238E27FC236}">
                <a16:creationId xmlns:a16="http://schemas.microsoft.com/office/drawing/2014/main" id="{481B0F9C-FE75-1BDA-5BD4-609FCB3575DA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ontent Placeholder 8">
            <a:extLst>
              <a:ext uri="{FF2B5EF4-FFF2-40B4-BE49-F238E27FC236}">
                <a16:creationId xmlns:a16="http://schemas.microsoft.com/office/drawing/2014/main" id="{AE750BC3-21C8-AC1F-6FB4-FE0B9DF43C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8360771"/>
              </p:ext>
            </p:extLst>
          </p:nvPr>
        </p:nvGraphicFramePr>
        <p:xfrm>
          <a:off x="2667000" y="300025"/>
          <a:ext cx="749703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215147E-BFBC-EEB8-BFBB-20DC67035C65}"/>
              </a:ext>
            </a:extLst>
          </p:cNvPr>
          <p:cNvSpPr txBox="1"/>
          <p:nvPr/>
        </p:nvSpPr>
        <p:spPr>
          <a:xfrm>
            <a:off x="262236" y="2748121"/>
            <a:ext cx="3571502" cy="200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effectLst/>
                <a:latin typeface="Montserrat Light" pitchFamily="2" charset="77"/>
              </a:rPr>
              <a:t>El </a:t>
            </a:r>
            <a:r>
              <a:rPr lang="en-US" sz="1200" dirty="0" err="1">
                <a:effectLst/>
                <a:latin typeface="Montserrat Light" pitchFamily="2" charset="77"/>
              </a:rPr>
              <a:t>costo</a:t>
            </a:r>
            <a:r>
              <a:rPr lang="en-US" sz="1200" dirty="0">
                <a:effectLst/>
                <a:latin typeface="Montserrat Light" pitchFamily="2" charset="77"/>
              </a:rPr>
              <a:t> del </a:t>
            </a:r>
            <a:r>
              <a:rPr lang="en-US" sz="1200" dirty="0" err="1">
                <a:effectLst/>
                <a:latin typeface="Montserrat Light" pitchFamily="2" charset="77"/>
              </a:rPr>
              <a:t>fraude</a:t>
            </a:r>
            <a:r>
              <a:rPr lang="en-US" sz="1200" dirty="0">
                <a:effectLst/>
                <a:latin typeface="Montserrat Light" pitchFamily="2" charset="77"/>
              </a:rPr>
              <a:t>, la </a:t>
            </a:r>
            <a:r>
              <a:rPr lang="en-US" sz="1200" dirty="0" err="1">
                <a:effectLst/>
                <a:latin typeface="Montserrat Light" pitchFamily="2" charset="77"/>
              </a:rPr>
              <a:t>fricción</a:t>
            </a:r>
            <a:r>
              <a:rPr lang="en-US" sz="1200" dirty="0">
                <a:effectLst/>
                <a:latin typeface="Montserrat Light" pitchFamily="2" charset="77"/>
              </a:rPr>
              <a:t> para </a:t>
            </a:r>
            <a:r>
              <a:rPr lang="en-US" sz="1200" dirty="0" err="1">
                <a:effectLst/>
                <a:latin typeface="Montserrat Light" pitchFamily="2" charset="77"/>
              </a:rPr>
              <a:t>el</a:t>
            </a:r>
            <a:r>
              <a:rPr lang="en-US" sz="1200" dirty="0">
                <a:effectLst/>
                <a:latin typeface="Montserrat Light" pitchFamily="2" charset="77"/>
              </a:rPr>
              <a:t> </a:t>
            </a:r>
            <a:r>
              <a:rPr lang="en-US" sz="1200" dirty="0" err="1">
                <a:effectLst/>
                <a:latin typeface="Montserrat Light" pitchFamily="2" charset="77"/>
              </a:rPr>
              <a:t>cliente</a:t>
            </a:r>
            <a:r>
              <a:rPr lang="en-US" sz="1200" dirty="0">
                <a:effectLst/>
                <a:latin typeface="Montserrat Light" pitchFamily="2" charset="77"/>
              </a:rPr>
              <a:t> y sus </a:t>
            </a:r>
            <a:r>
              <a:rPr lang="en-US" sz="1200" dirty="0" err="1">
                <a:effectLst/>
                <a:latin typeface="Montserrat Light" pitchFamily="2" charset="77"/>
              </a:rPr>
              <a:t>retos</a:t>
            </a:r>
            <a:r>
              <a:rPr lang="en-US" sz="1200" dirty="0">
                <a:effectLst/>
                <a:latin typeface="Montserrat Light" pitchFamily="2" charset="77"/>
              </a:rPr>
              <a:t> se </a:t>
            </a:r>
            <a:r>
              <a:rPr lang="en-US" sz="1200" dirty="0" err="1">
                <a:effectLst/>
                <a:latin typeface="Montserrat Light" pitchFamily="2" charset="77"/>
              </a:rPr>
              <a:t>reducen</a:t>
            </a:r>
            <a:r>
              <a:rPr lang="en-US" sz="1200" dirty="0">
                <a:effectLst/>
                <a:latin typeface="Montserrat Light" pitchFamily="2" charset="77"/>
              </a:rPr>
              <a:t> para las </a:t>
            </a:r>
            <a:r>
              <a:rPr lang="en-US" sz="1200" dirty="0" err="1">
                <a:effectLst/>
                <a:latin typeface="Montserrat Light" pitchFamily="2" charset="77"/>
              </a:rPr>
              <a:t>organizaciones</a:t>
            </a:r>
            <a:r>
              <a:rPr lang="en-US" sz="1200" dirty="0">
                <a:effectLst/>
                <a:latin typeface="Montserrat Light" pitchFamily="2" charset="77"/>
              </a:rPr>
              <a:t> que </a:t>
            </a:r>
            <a:r>
              <a:rPr lang="en-US" sz="1200" dirty="0" err="1">
                <a:effectLst/>
                <a:latin typeface="Montserrat Light" pitchFamily="2" charset="77"/>
              </a:rPr>
              <a:t>invierten</a:t>
            </a:r>
            <a:r>
              <a:rPr lang="en-US" sz="1200" dirty="0">
                <a:effectLst/>
                <a:latin typeface="Montserrat Light" pitchFamily="2" charset="77"/>
              </a:rPr>
              <a:t> </a:t>
            </a:r>
            <a:r>
              <a:rPr lang="en-US" sz="1200" dirty="0" err="1">
                <a:effectLst/>
                <a:latin typeface="Montserrat Light" pitchFamily="2" charset="77"/>
              </a:rPr>
              <a:t>en</a:t>
            </a:r>
            <a:r>
              <a:rPr lang="en-US" sz="1200" dirty="0">
                <a:effectLst/>
                <a:latin typeface="Montserrat Light" pitchFamily="2" charset="77"/>
              </a:rPr>
              <a:t> </a:t>
            </a:r>
            <a:r>
              <a:rPr lang="en-US" sz="1200" dirty="0" err="1">
                <a:effectLst/>
                <a:latin typeface="Montserrat Light" pitchFamily="2" charset="77"/>
              </a:rPr>
              <a:t>soluciones</a:t>
            </a:r>
            <a:r>
              <a:rPr lang="en-US" sz="1200" dirty="0">
                <a:effectLst/>
                <a:latin typeface="Montserrat Light" pitchFamily="2" charset="77"/>
              </a:rPr>
              <a:t> </a:t>
            </a:r>
            <a:r>
              <a:rPr lang="en-US" sz="1200" dirty="0" err="1">
                <a:effectLst/>
                <a:latin typeface="Montserrat Light" pitchFamily="2" charset="77"/>
              </a:rPr>
              <a:t>multicapa</a:t>
            </a:r>
            <a:r>
              <a:rPr lang="en-US" sz="1200" dirty="0">
                <a:effectLst/>
                <a:latin typeface="Montserrat Light" pitchFamily="2" charset="77"/>
              </a:rPr>
              <a:t> de </a:t>
            </a:r>
            <a:r>
              <a:rPr lang="en-US" sz="1200" dirty="0" err="1">
                <a:effectLst/>
                <a:latin typeface="Montserrat Light" pitchFamily="2" charset="77"/>
              </a:rPr>
              <a:t>mitigación</a:t>
            </a:r>
            <a:r>
              <a:rPr lang="en-US" sz="1200" dirty="0">
                <a:effectLst/>
                <a:latin typeface="Montserrat Light" pitchFamily="2" charset="77"/>
              </a:rPr>
              <a:t> de </a:t>
            </a:r>
            <a:r>
              <a:rPr lang="en-US" sz="1200" dirty="0" err="1">
                <a:effectLst/>
                <a:latin typeface="Montserrat Light" pitchFamily="2" charset="77"/>
              </a:rPr>
              <a:t>riesgo</a:t>
            </a:r>
            <a:r>
              <a:rPr lang="en-US" sz="1200" dirty="0">
                <a:effectLst/>
                <a:latin typeface="Montserrat Light" pitchFamily="2" charset="77"/>
              </a:rPr>
              <a:t> que se </a:t>
            </a:r>
            <a:r>
              <a:rPr lang="en-US" sz="1200" dirty="0" err="1">
                <a:effectLst/>
                <a:latin typeface="Montserrat Light" pitchFamily="2" charset="77"/>
              </a:rPr>
              <a:t>enfocan</a:t>
            </a:r>
            <a:r>
              <a:rPr lang="en-US" sz="1200" dirty="0">
                <a:effectLst/>
                <a:latin typeface="Montserrat Light" pitchFamily="2" charset="77"/>
              </a:rPr>
              <a:t> </a:t>
            </a:r>
            <a:r>
              <a:rPr lang="en-US" sz="1200" dirty="0" err="1">
                <a:effectLst/>
                <a:latin typeface="Montserrat Light" pitchFamily="2" charset="77"/>
              </a:rPr>
              <a:t>en</a:t>
            </a:r>
            <a:r>
              <a:rPr lang="en-US" sz="1200" dirty="0">
                <a:effectLst/>
                <a:latin typeface="Montserrat Light" pitchFamily="2" charset="77"/>
              </a:rPr>
              <a:t> la </a:t>
            </a:r>
            <a:r>
              <a:rPr lang="en-US" sz="1200" dirty="0" err="1">
                <a:effectLst/>
                <a:latin typeface="Montserrat Light" pitchFamily="2" charset="77"/>
              </a:rPr>
              <a:t>integración</a:t>
            </a:r>
            <a:r>
              <a:rPr lang="en-US" sz="1200" dirty="0">
                <a:effectLst/>
                <a:latin typeface="Montserrat Light" pitchFamily="2" charset="77"/>
              </a:rPr>
              <a:t> con las </a:t>
            </a:r>
            <a:r>
              <a:rPr lang="en-US" sz="1200" dirty="0" err="1">
                <a:effectLst/>
                <a:latin typeface="Montserrat Light" pitchFamily="2" charset="77"/>
              </a:rPr>
              <a:t>operaciones</a:t>
            </a:r>
            <a:r>
              <a:rPr lang="en-US" sz="1200" dirty="0">
                <a:effectLst/>
                <a:latin typeface="Montserrat Light" pitchFamily="2" charset="77"/>
              </a:rPr>
              <a:t> de </a:t>
            </a:r>
            <a:r>
              <a:rPr lang="en-US" sz="1200" dirty="0" err="1">
                <a:effectLst/>
                <a:latin typeface="Montserrat Light" pitchFamily="2" charset="77"/>
              </a:rPr>
              <a:t>ciberseguridad</a:t>
            </a:r>
            <a:r>
              <a:rPr lang="en-US" sz="1200" dirty="0">
                <a:effectLst/>
                <a:latin typeface="Montserrat Light" pitchFamily="2" charset="77"/>
              </a:rPr>
              <a:t> y </a:t>
            </a:r>
            <a:r>
              <a:rPr lang="en-US" sz="1200" dirty="0" err="1">
                <a:effectLst/>
                <a:latin typeface="Montserrat Light" pitchFamily="2" charset="77"/>
              </a:rPr>
              <a:t>experiencia</a:t>
            </a:r>
            <a:r>
              <a:rPr lang="en-US" sz="1200" dirty="0">
                <a:effectLst/>
                <a:latin typeface="Montserrat Light" pitchFamily="2" charset="77"/>
              </a:rPr>
              <a:t> digital de </a:t>
            </a:r>
            <a:r>
              <a:rPr lang="en-US" sz="1200" dirty="0" err="1">
                <a:effectLst/>
                <a:latin typeface="Montserrat Light" pitchFamily="2" charset="77"/>
              </a:rPr>
              <a:t>cliente</a:t>
            </a:r>
            <a:r>
              <a:rPr lang="en-US" sz="1200" dirty="0">
                <a:effectLst/>
                <a:latin typeface="Montserrat Light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4654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FCD99A-B360-A0A0-7C05-C562BBA60477}"/>
              </a:ext>
            </a:extLst>
          </p:cNvPr>
          <p:cNvSpPr txBox="1">
            <a:spLocks/>
          </p:cNvSpPr>
          <p:nvPr/>
        </p:nvSpPr>
        <p:spPr>
          <a:xfrm>
            <a:off x="262236" y="1455419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3600" dirty="0">
                <a:latin typeface="Montserrat ExtraLight" pitchFamily="2" charset="77"/>
              </a:rPr>
              <a:t>¿Qué </a:t>
            </a:r>
            <a:r>
              <a:rPr lang="es-ES" sz="3600" b="1" dirty="0">
                <a:solidFill>
                  <a:srgbClr val="00B0F0"/>
                </a:solidFill>
                <a:latin typeface="Montserrat" pitchFamily="2" charset="77"/>
              </a:rPr>
              <a:t>alternativas</a:t>
            </a:r>
            <a:r>
              <a:rPr lang="es-ES" sz="3600" dirty="0">
                <a:latin typeface="Montserrat ExtraLight" pitchFamily="2" charset="77"/>
              </a:rPr>
              <a:t> tenemos?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11" name="Conector recto 15">
            <a:extLst>
              <a:ext uri="{FF2B5EF4-FFF2-40B4-BE49-F238E27FC236}">
                <a16:creationId xmlns:a16="http://schemas.microsoft.com/office/drawing/2014/main" id="{481B0F9C-FE75-1BDA-5BD4-609FCB3575DA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EA48D59-F3F4-B7F1-81F8-DE5F590ECAFA}"/>
              </a:ext>
            </a:extLst>
          </p:cNvPr>
          <p:cNvSpPr txBox="1">
            <a:spLocks/>
          </p:cNvSpPr>
          <p:nvPr/>
        </p:nvSpPr>
        <p:spPr>
          <a:xfrm>
            <a:off x="4572001" y="1092296"/>
            <a:ext cx="4067969" cy="20205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b="1" dirty="0" err="1">
                <a:latin typeface="Montserrat SemiBold" pitchFamily="2" charset="77"/>
              </a:rPr>
              <a:t>Autenticación</a:t>
            </a:r>
            <a:r>
              <a:rPr lang="en-US" sz="1200" b="1" dirty="0">
                <a:latin typeface="Montserrat SemiBold" pitchFamily="2" charset="77"/>
              </a:rPr>
              <a:t> de la persona </a:t>
            </a:r>
            <a:r>
              <a:rPr lang="en-US" sz="1200" b="1" dirty="0" err="1">
                <a:latin typeface="Montserrat SemiBold" pitchFamily="2" charset="77"/>
              </a:rPr>
              <a:t>física</a:t>
            </a:r>
            <a:r>
              <a:rPr lang="en-US" sz="1200" b="1" dirty="0">
                <a:latin typeface="Montserrat SemiBold" pitchFamily="2" charset="77"/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en-US" sz="1200" dirty="0" err="1">
                <a:latin typeface="Montserrat Light" pitchFamily="2" charset="77"/>
              </a:rPr>
              <a:t>Verificación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básica</a:t>
            </a:r>
            <a:r>
              <a:rPr lang="en-US" sz="1200" dirty="0">
                <a:latin typeface="Montserrat Light" pitchFamily="2" charset="77"/>
              </a:rPr>
              <a:t> (</a:t>
            </a:r>
            <a:r>
              <a:rPr lang="en-US" sz="1200" dirty="0" err="1">
                <a:latin typeface="Montserrat Light" pitchFamily="2" charset="77"/>
              </a:rPr>
              <a:t>Dirección</a:t>
            </a:r>
            <a:r>
              <a:rPr lang="en-US" sz="1200" dirty="0">
                <a:latin typeface="Montserrat Light" pitchFamily="2" charset="77"/>
              </a:rPr>
              <a:t>, </a:t>
            </a:r>
            <a:r>
              <a:rPr lang="en-US" sz="1200" dirty="0" err="1">
                <a:latin typeface="Montserrat Light" pitchFamily="2" charset="77"/>
              </a:rPr>
              <a:t>Fecha</a:t>
            </a:r>
            <a:r>
              <a:rPr lang="en-US" sz="1200" dirty="0">
                <a:latin typeface="Montserrat Light" pitchFamily="2" charset="77"/>
              </a:rPr>
              <a:t> de Nacimiento, DPI, PIN)</a:t>
            </a:r>
          </a:p>
          <a:p>
            <a:pPr lvl="1">
              <a:lnSpc>
                <a:spcPct val="150000"/>
              </a:lnSpc>
            </a:pPr>
            <a:r>
              <a:rPr lang="en-US" sz="1200" dirty="0" err="1">
                <a:latin typeface="Montserrat Light" pitchFamily="2" charset="77"/>
              </a:rPr>
              <a:t>Autenticación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por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reto</a:t>
            </a:r>
            <a:r>
              <a:rPr lang="en-US" sz="1200" dirty="0">
                <a:latin typeface="Montserrat Light" pitchFamily="2" charset="77"/>
              </a:rPr>
              <a:t>/imagen/</a:t>
            </a:r>
            <a:r>
              <a:rPr lang="en-US" sz="1200" dirty="0" err="1">
                <a:latin typeface="Montserrat Light" pitchFamily="2" charset="77"/>
              </a:rPr>
              <a:t>pregunta</a:t>
            </a:r>
            <a:r>
              <a:rPr lang="en-US" sz="1200" dirty="0">
                <a:latin typeface="Montserrat Light" pitchFamily="2" charset="77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1200" dirty="0" err="1">
                <a:latin typeface="Montserrat Light" pitchFamily="2" charset="77"/>
              </a:rPr>
              <a:t>Autenticación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utilizando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codigo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seguridad</a:t>
            </a:r>
            <a:r>
              <a:rPr lang="en-US" sz="1200" dirty="0">
                <a:latin typeface="Montserrat Light" pitchFamily="2" charset="77"/>
              </a:rPr>
              <a:t> (2FA)</a:t>
            </a:r>
          </a:p>
          <a:p>
            <a:pPr>
              <a:lnSpc>
                <a:spcPct val="150000"/>
              </a:lnSpc>
            </a:pPr>
            <a:endParaRPr lang="en-US" sz="1200" dirty="0">
              <a:latin typeface="Montserrat Light" pitchFamily="2" charset="77"/>
            </a:endParaRPr>
          </a:p>
          <a:p>
            <a:pPr>
              <a:lnSpc>
                <a:spcPct val="150000"/>
              </a:lnSpc>
            </a:pPr>
            <a:endParaRPr lang="es-ES_tradnl" sz="1200" dirty="0">
              <a:latin typeface="Montserrat Light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7F1DB6-D9F8-AF0B-DA4B-AA4EFFC2DA36}"/>
              </a:ext>
            </a:extLst>
          </p:cNvPr>
          <p:cNvGrpSpPr>
            <a:grpSpLocks noChangeAspect="1"/>
          </p:cNvGrpSpPr>
          <p:nvPr/>
        </p:nvGrpSpPr>
        <p:grpSpPr>
          <a:xfrm>
            <a:off x="3200400" y="2752754"/>
            <a:ext cx="4175642" cy="2220263"/>
            <a:chOff x="-1059436" y="1291181"/>
            <a:chExt cx="8703463" cy="4627786"/>
          </a:xfrm>
        </p:grpSpPr>
        <p:pic>
          <p:nvPicPr>
            <p:cNvPr id="15" name="Imagen 11" descr="Un celular color negro&#10;&#10;Descripción generada automáticamente">
              <a:extLst>
                <a:ext uri="{FF2B5EF4-FFF2-40B4-BE49-F238E27FC236}">
                  <a16:creationId xmlns:a16="http://schemas.microsoft.com/office/drawing/2014/main" id="{05839F3E-FC58-8372-B429-E2F2D7BFA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59436" y="1291181"/>
              <a:ext cx="8703463" cy="4627786"/>
            </a:xfrm>
            <a:prstGeom prst="rect">
              <a:avLst/>
            </a:prstGeom>
          </p:spPr>
        </p:pic>
        <p:pic>
          <p:nvPicPr>
            <p:cNvPr id="16" name="Imagen 25" descr="Icono&#10;&#10;Descripción generada automáticamente">
              <a:extLst>
                <a:ext uri="{FF2B5EF4-FFF2-40B4-BE49-F238E27FC236}">
                  <a16:creationId xmlns:a16="http://schemas.microsoft.com/office/drawing/2014/main" id="{97AD2BEE-7B8A-1703-1558-915743DF5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900000">
              <a:off x="4168622" y="2872286"/>
              <a:ext cx="1095511" cy="10955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274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FCD99A-B360-A0A0-7C05-C562BBA60477}"/>
              </a:ext>
            </a:extLst>
          </p:cNvPr>
          <p:cNvSpPr txBox="1">
            <a:spLocks/>
          </p:cNvSpPr>
          <p:nvPr/>
        </p:nvSpPr>
        <p:spPr>
          <a:xfrm>
            <a:off x="262236" y="1455419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3600" dirty="0">
                <a:latin typeface="Montserrat ExtraLight" pitchFamily="2" charset="77"/>
              </a:rPr>
              <a:t>¿Qué </a:t>
            </a:r>
            <a:r>
              <a:rPr lang="es-ES" sz="3600" b="1" dirty="0">
                <a:solidFill>
                  <a:srgbClr val="00B0F0"/>
                </a:solidFill>
                <a:latin typeface="Montserrat" pitchFamily="2" charset="77"/>
              </a:rPr>
              <a:t>alternativas</a:t>
            </a:r>
            <a:r>
              <a:rPr lang="es-ES" sz="3600" dirty="0">
                <a:latin typeface="Montserrat ExtraLight" pitchFamily="2" charset="77"/>
              </a:rPr>
              <a:t> tenemos?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11" name="Conector recto 15">
            <a:extLst>
              <a:ext uri="{FF2B5EF4-FFF2-40B4-BE49-F238E27FC236}">
                <a16:creationId xmlns:a16="http://schemas.microsoft.com/office/drawing/2014/main" id="{481B0F9C-FE75-1BDA-5BD4-609FCB3575DA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EA48D59-F3F4-B7F1-81F8-DE5F590ECAFA}"/>
              </a:ext>
            </a:extLst>
          </p:cNvPr>
          <p:cNvSpPr txBox="1">
            <a:spLocks/>
          </p:cNvSpPr>
          <p:nvPr/>
        </p:nvSpPr>
        <p:spPr>
          <a:xfrm>
            <a:off x="4572001" y="1092296"/>
            <a:ext cx="4067969" cy="31643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dirty="0" err="1">
                <a:latin typeface="Montserrat SemiBold" pitchFamily="2" charset="77"/>
              </a:rPr>
              <a:t>Autenticación</a:t>
            </a:r>
            <a:r>
              <a:rPr lang="en-US" sz="1200" b="1" dirty="0">
                <a:latin typeface="Montserrat SemiBold" pitchFamily="2" charset="77"/>
              </a:rPr>
              <a:t> de la persona digital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50" dirty="0" err="1">
                <a:latin typeface="Montserrat Light" pitchFamily="2" charset="77"/>
              </a:rPr>
              <a:t>Analiza</a:t>
            </a:r>
            <a:r>
              <a:rPr lang="en-US" sz="1050" dirty="0">
                <a:latin typeface="Montserrat Light" pitchFamily="2" charset="77"/>
              </a:rPr>
              <a:t> </a:t>
            </a:r>
            <a:r>
              <a:rPr lang="en-US" sz="1050" dirty="0" err="1">
                <a:latin typeface="Montserrat Light" pitchFamily="2" charset="77"/>
              </a:rPr>
              <a:t>interacciones</a:t>
            </a:r>
            <a:r>
              <a:rPr lang="en-US" sz="1050" dirty="0">
                <a:latin typeface="Montserrat Light" pitchFamily="2" charset="77"/>
              </a:rPr>
              <a:t> </a:t>
            </a:r>
            <a:r>
              <a:rPr lang="en-US" sz="1050" dirty="0" err="1">
                <a:latin typeface="Montserrat Light" pitchFamily="2" charset="77"/>
              </a:rPr>
              <a:t>humano-dispositivo</a:t>
            </a:r>
            <a:r>
              <a:rPr lang="en-US" sz="1050" dirty="0">
                <a:latin typeface="Montserrat Light" pitchFamily="2" charset="77"/>
              </a:rPr>
              <a:t> y </a:t>
            </a:r>
            <a:r>
              <a:rPr lang="en-US" sz="1050" dirty="0" err="1">
                <a:latin typeface="Montserrat Light" pitchFamily="2" charset="77"/>
              </a:rPr>
              <a:t>patrones</a:t>
            </a:r>
            <a:r>
              <a:rPr lang="en-US" sz="1050" dirty="0">
                <a:latin typeface="Montserrat Light" pitchFamily="2" charset="77"/>
              </a:rPr>
              <a:t> de </a:t>
            </a:r>
            <a:r>
              <a:rPr lang="en-US" sz="1050" dirty="0" err="1">
                <a:latin typeface="Montserrat Light" pitchFamily="2" charset="77"/>
              </a:rPr>
              <a:t>comportamento</a:t>
            </a:r>
            <a:endParaRPr lang="en-US" sz="1050" dirty="0">
              <a:latin typeface="Montserrat Light" pitchFamily="2" charset="77"/>
            </a:endParaRPr>
          </a:p>
          <a:p>
            <a:pPr lvl="1">
              <a:lnSpc>
                <a:spcPct val="100000"/>
              </a:lnSpc>
            </a:pPr>
            <a:r>
              <a:rPr lang="en-US" sz="1050" dirty="0" err="1">
                <a:latin typeface="Montserrat Light" pitchFamily="2" charset="77"/>
              </a:rPr>
              <a:t>Autenticación</a:t>
            </a:r>
            <a:r>
              <a:rPr lang="en-US" sz="1050" dirty="0">
                <a:latin typeface="Montserrat Light" pitchFamily="2" charset="77"/>
              </a:rPr>
              <a:t> </a:t>
            </a:r>
            <a:r>
              <a:rPr lang="en-US" sz="1050" dirty="0" err="1">
                <a:latin typeface="Montserrat Light" pitchFamily="2" charset="77"/>
              </a:rPr>
              <a:t>por</a:t>
            </a:r>
            <a:r>
              <a:rPr lang="en-US" sz="1050" dirty="0">
                <a:latin typeface="Montserrat Light" pitchFamily="2" charset="77"/>
              </a:rPr>
              <a:t> </a:t>
            </a:r>
            <a:r>
              <a:rPr lang="en-US" sz="1050" dirty="0" err="1">
                <a:latin typeface="Montserrat Light" pitchFamily="2" charset="77"/>
              </a:rPr>
              <a:t>biometría</a:t>
            </a:r>
            <a:r>
              <a:rPr lang="en-US" sz="1050" dirty="0">
                <a:latin typeface="Montserrat Light" pitchFamily="2" charset="77"/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en-US" sz="1050" dirty="0" err="1">
                <a:latin typeface="Montserrat Light" pitchFamily="2" charset="77"/>
              </a:rPr>
              <a:t>Evaluación</a:t>
            </a:r>
            <a:r>
              <a:rPr lang="en-US" sz="1050" dirty="0">
                <a:latin typeface="Montserrat Light" pitchFamily="2" charset="77"/>
              </a:rPr>
              <a:t> de </a:t>
            </a:r>
            <a:r>
              <a:rPr lang="en-US" sz="1050" dirty="0" err="1">
                <a:latin typeface="Montserrat Light" pitchFamily="2" charset="77"/>
              </a:rPr>
              <a:t>riesgo</a:t>
            </a:r>
            <a:r>
              <a:rPr lang="en-US" sz="1050" dirty="0">
                <a:latin typeface="Montserrat Light" pitchFamily="2" charset="77"/>
              </a:rPr>
              <a:t> de </a:t>
            </a:r>
            <a:r>
              <a:rPr lang="en-US" sz="1050" dirty="0" err="1">
                <a:latin typeface="Montserrat Light" pitchFamily="2" charset="77"/>
              </a:rPr>
              <a:t>correo</a:t>
            </a:r>
            <a:r>
              <a:rPr lang="en-US" sz="1050" dirty="0">
                <a:latin typeface="Montserrat Light" pitchFamily="2" charset="77"/>
              </a:rPr>
              <a:t>/</a:t>
            </a:r>
            <a:r>
              <a:rPr lang="en-US" sz="1050" dirty="0" err="1">
                <a:latin typeface="Montserrat Light" pitchFamily="2" charset="77"/>
              </a:rPr>
              <a:t>teléfono</a:t>
            </a:r>
            <a:r>
              <a:rPr lang="en-US" sz="1050" dirty="0">
                <a:latin typeface="Montserrat Light" pitchFamily="2" charset="77"/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en-US" sz="1050" dirty="0" err="1">
                <a:latin typeface="Montserrat Light" pitchFamily="2" charset="77"/>
              </a:rPr>
              <a:t>Rastreo</a:t>
            </a:r>
            <a:r>
              <a:rPr lang="en-US" sz="1050" dirty="0">
                <a:latin typeface="Montserrat Light" pitchFamily="2" charset="77"/>
              </a:rPr>
              <a:t> de </a:t>
            </a:r>
            <a:r>
              <a:rPr lang="en-US" sz="1050" dirty="0" err="1">
                <a:latin typeface="Montserrat Light" pitchFamily="2" charset="77"/>
              </a:rPr>
              <a:t>navegador</a:t>
            </a:r>
            <a:r>
              <a:rPr lang="en-US" sz="1050" dirty="0">
                <a:latin typeface="Montserrat Light" pitchFamily="2" charset="77"/>
              </a:rPr>
              <a:t>/malware.</a:t>
            </a:r>
          </a:p>
          <a:p>
            <a:pPr lvl="1">
              <a:lnSpc>
                <a:spcPct val="100000"/>
              </a:lnSpc>
            </a:pPr>
            <a:r>
              <a:rPr lang="en-US" sz="1050" dirty="0" err="1">
                <a:latin typeface="Montserrat Light" pitchFamily="2" charset="77"/>
              </a:rPr>
              <a:t>Identificador</a:t>
            </a:r>
            <a:r>
              <a:rPr lang="en-US" sz="1050" dirty="0">
                <a:latin typeface="Montserrat Light" pitchFamily="2" charset="77"/>
              </a:rPr>
              <a:t>/</a:t>
            </a:r>
            <a:r>
              <a:rPr lang="en-US" sz="1050" dirty="0" err="1">
                <a:latin typeface="Montserrat Light" pitchFamily="2" charset="77"/>
              </a:rPr>
              <a:t>huella</a:t>
            </a:r>
            <a:r>
              <a:rPr lang="en-US" sz="1050" dirty="0">
                <a:latin typeface="Montserrat Light" pitchFamily="2" charset="77"/>
              </a:rPr>
              <a:t> de </a:t>
            </a:r>
            <a:r>
              <a:rPr lang="en-US" sz="1050" dirty="0" err="1">
                <a:latin typeface="Montserrat Light" pitchFamily="2" charset="77"/>
              </a:rPr>
              <a:t>dispositivo</a:t>
            </a:r>
            <a:endParaRPr lang="en-US" sz="1050" dirty="0">
              <a:latin typeface="Montserrat Light" pitchFamily="2" charset="77"/>
            </a:endParaRPr>
          </a:p>
          <a:p>
            <a:pPr lvl="1">
              <a:lnSpc>
                <a:spcPct val="100000"/>
              </a:lnSpc>
            </a:pPr>
            <a:r>
              <a:rPr lang="en-US" sz="1050" dirty="0">
                <a:latin typeface="Montserrat Light" pitchFamily="2" charset="77"/>
              </a:rPr>
              <a:t>Forma de </a:t>
            </a:r>
            <a:r>
              <a:rPr lang="en-US" sz="1050" dirty="0" err="1">
                <a:latin typeface="Montserrat Light" pitchFamily="2" charset="77"/>
              </a:rPr>
              <a:t>teclear</a:t>
            </a:r>
            <a:r>
              <a:rPr lang="en-US" sz="1050" dirty="0">
                <a:latin typeface="Montserrat Light" pitchFamily="2" charset="77"/>
              </a:rPr>
              <a:t> y clicks de </a:t>
            </a:r>
            <a:r>
              <a:rPr lang="en-US" sz="1050" dirty="0" err="1">
                <a:latin typeface="Montserrat Light" pitchFamily="2" charset="77"/>
              </a:rPr>
              <a:t>ratón</a:t>
            </a:r>
            <a:endParaRPr lang="en-US" sz="1050" dirty="0">
              <a:latin typeface="Montserrat Light" pitchFamily="2" charset="77"/>
            </a:endParaRPr>
          </a:p>
          <a:p>
            <a:pPr lvl="1">
              <a:lnSpc>
                <a:spcPct val="100000"/>
              </a:lnSpc>
            </a:pPr>
            <a:r>
              <a:rPr lang="en-US" sz="1050" dirty="0" err="1">
                <a:latin typeface="Montserrat Light" pitchFamily="2" charset="77"/>
              </a:rPr>
              <a:t>Geolocalización</a:t>
            </a:r>
            <a:endParaRPr lang="en-US" sz="1050" dirty="0">
              <a:latin typeface="Montserrat Light" pitchFamily="2" charset="77"/>
            </a:endParaRPr>
          </a:p>
          <a:p>
            <a:pPr lvl="1">
              <a:lnSpc>
                <a:spcPct val="100000"/>
              </a:lnSpc>
            </a:pPr>
            <a:endParaRPr lang="en-US" sz="1200" dirty="0">
              <a:latin typeface="Montserrat Light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00" b="1" dirty="0" err="1">
                <a:latin typeface="Montserrat SemiBold" pitchFamily="2" charset="77"/>
              </a:rPr>
              <a:t>Evaluación</a:t>
            </a:r>
            <a:r>
              <a:rPr lang="en-US" sz="1200" b="1" dirty="0">
                <a:latin typeface="Montserrat SemiBold" pitchFamily="2" charset="77"/>
              </a:rPr>
              <a:t> del </a:t>
            </a:r>
            <a:r>
              <a:rPr lang="en-US" sz="1200" b="1" dirty="0" err="1">
                <a:latin typeface="Montserrat SemiBold" pitchFamily="2" charset="77"/>
              </a:rPr>
              <a:t>riesgo</a:t>
            </a:r>
            <a:r>
              <a:rPr lang="en-US" sz="1200" b="1" dirty="0">
                <a:latin typeface="Montserrat SemiBold" pitchFamily="2" charset="77"/>
              </a:rPr>
              <a:t> de </a:t>
            </a:r>
            <a:r>
              <a:rPr lang="en-US" sz="1200" b="1" dirty="0" err="1">
                <a:latin typeface="Montserrat SemiBold" pitchFamily="2" charset="77"/>
              </a:rPr>
              <a:t>transacción</a:t>
            </a:r>
            <a:endParaRPr lang="en-US" sz="1200" b="1" dirty="0">
              <a:latin typeface="Montserrat SemiBold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050" dirty="0" err="1">
                <a:latin typeface="Montserrat Light" pitchFamily="2" charset="77"/>
              </a:rPr>
              <a:t>Monitorea</a:t>
            </a:r>
            <a:r>
              <a:rPr lang="en-US" sz="1050" dirty="0">
                <a:latin typeface="Montserrat Light" pitchFamily="2" charset="77"/>
              </a:rPr>
              <a:t> </a:t>
            </a:r>
            <a:r>
              <a:rPr lang="en-US" sz="1050" dirty="0" err="1">
                <a:latin typeface="Montserrat Light" pitchFamily="2" charset="77"/>
              </a:rPr>
              <a:t>patrones</a:t>
            </a:r>
            <a:r>
              <a:rPr lang="en-US" sz="1050" dirty="0">
                <a:latin typeface="Montserrat Light" pitchFamily="2" charset="77"/>
              </a:rPr>
              <a:t> </a:t>
            </a:r>
            <a:r>
              <a:rPr lang="en-US" sz="1050" dirty="0" err="1">
                <a:latin typeface="Montserrat Light" pitchFamily="2" charset="77"/>
              </a:rPr>
              <a:t>transaccionales</a:t>
            </a:r>
            <a:r>
              <a:rPr lang="en-US" sz="1050" dirty="0">
                <a:latin typeface="Montserrat Light" pitchFamily="2" charset="77"/>
              </a:rPr>
              <a:t> </a:t>
            </a:r>
            <a:r>
              <a:rPr lang="en-US" sz="1050" dirty="0" err="1">
                <a:latin typeface="Montserrat Light" pitchFamily="2" charset="77"/>
              </a:rPr>
              <a:t>históricos</a:t>
            </a:r>
            <a:r>
              <a:rPr lang="en-US" sz="1050" dirty="0">
                <a:latin typeface="Montserrat Light" pitchFamily="2" charset="77"/>
              </a:rPr>
              <a:t> de un </a:t>
            </a:r>
            <a:r>
              <a:rPr lang="en-US" sz="1050" dirty="0" err="1">
                <a:latin typeface="Montserrat Light" pitchFamily="2" charset="77"/>
              </a:rPr>
              <a:t>individuo</a:t>
            </a:r>
            <a:r>
              <a:rPr lang="en-US" sz="1050" dirty="0">
                <a:latin typeface="Montserrat Light" pitchFamily="2" charset="77"/>
              </a:rPr>
              <a:t> contra sus </a:t>
            </a:r>
            <a:r>
              <a:rPr lang="en-US" sz="1050" dirty="0" err="1">
                <a:latin typeface="Montserrat Light" pitchFamily="2" charset="77"/>
              </a:rPr>
              <a:t>transacciones</a:t>
            </a:r>
            <a:r>
              <a:rPr lang="en-US" sz="1050" dirty="0">
                <a:latin typeface="Montserrat Light" pitchFamily="2" charset="77"/>
              </a:rPr>
              <a:t> </a:t>
            </a:r>
            <a:r>
              <a:rPr lang="en-US" sz="1050" dirty="0" err="1">
                <a:latin typeface="Montserrat Light" pitchFamily="2" charset="77"/>
              </a:rPr>
              <a:t>actuales</a:t>
            </a:r>
            <a:r>
              <a:rPr lang="en-US" sz="1050" dirty="0">
                <a:latin typeface="Montserrat Light" pitchFamily="2" charset="77"/>
              </a:rPr>
              <a:t> </a:t>
            </a:r>
          </a:p>
          <a:p>
            <a:pPr lvl="1">
              <a:lnSpc>
                <a:spcPct val="100000"/>
              </a:lnSpc>
            </a:pPr>
            <a:r>
              <a:rPr lang="en-US" sz="1050" dirty="0" err="1">
                <a:latin typeface="Montserrat Light" pitchFamily="2" charset="77"/>
              </a:rPr>
              <a:t>Calificación</a:t>
            </a:r>
            <a:r>
              <a:rPr lang="en-US" sz="1050" dirty="0">
                <a:latin typeface="Montserrat Light" pitchFamily="2" charset="77"/>
              </a:rPr>
              <a:t> de </a:t>
            </a:r>
            <a:r>
              <a:rPr lang="en-US" sz="1050" dirty="0" err="1">
                <a:latin typeface="Montserrat Light" pitchFamily="2" charset="77"/>
              </a:rPr>
              <a:t>transacciones</a:t>
            </a:r>
            <a:r>
              <a:rPr lang="en-US" sz="1050" dirty="0">
                <a:latin typeface="Montserrat Light" pitchFamily="2" charset="77"/>
              </a:rPr>
              <a:t> </a:t>
            </a:r>
            <a:r>
              <a:rPr lang="en-US" sz="1050" dirty="0" err="1">
                <a:latin typeface="Montserrat Light" pitchFamily="2" charset="77"/>
              </a:rPr>
              <a:t>en</a:t>
            </a:r>
            <a:r>
              <a:rPr lang="en-US" sz="1050" dirty="0">
                <a:latin typeface="Montserrat Light" pitchFamily="2" charset="77"/>
              </a:rPr>
              <a:t> </a:t>
            </a:r>
            <a:r>
              <a:rPr lang="en-US" sz="1050" dirty="0" err="1">
                <a:latin typeface="Montserrat Light" pitchFamily="2" charset="77"/>
              </a:rPr>
              <a:t>tiempo</a:t>
            </a:r>
            <a:r>
              <a:rPr lang="en-US" sz="1050" dirty="0">
                <a:latin typeface="Montserrat Light" pitchFamily="2" charset="77"/>
              </a:rPr>
              <a:t> real.</a:t>
            </a:r>
          </a:p>
          <a:p>
            <a:pPr lvl="1">
              <a:lnSpc>
                <a:spcPct val="100000"/>
              </a:lnSpc>
            </a:pPr>
            <a:r>
              <a:rPr lang="en-US" sz="1050" dirty="0" err="1">
                <a:latin typeface="Montserrat Light" pitchFamily="2" charset="77"/>
              </a:rPr>
              <a:t>Calificación</a:t>
            </a:r>
            <a:r>
              <a:rPr lang="en-US" sz="1050" dirty="0">
                <a:latin typeface="Montserrat Light" pitchFamily="2" charset="77"/>
              </a:rPr>
              <a:t> </a:t>
            </a:r>
            <a:r>
              <a:rPr lang="en-US" sz="1050" dirty="0" err="1">
                <a:latin typeface="Montserrat Light" pitchFamily="2" charset="77"/>
              </a:rPr>
              <a:t>automatizada</a:t>
            </a:r>
            <a:r>
              <a:rPr lang="en-US" sz="1050" dirty="0">
                <a:latin typeface="Montserrat Light" pitchFamily="2" charset="77"/>
              </a:rPr>
              <a:t> de </a:t>
            </a:r>
            <a:r>
              <a:rPr lang="en-US" sz="1050" dirty="0" err="1">
                <a:latin typeface="Montserrat Light" pitchFamily="2" charset="77"/>
              </a:rPr>
              <a:t>transacciones</a:t>
            </a:r>
            <a:r>
              <a:rPr lang="en-US" sz="1050" dirty="0">
                <a:latin typeface="Montserrat Light" pitchFamily="2" charset="77"/>
              </a:rPr>
              <a:t>.</a:t>
            </a:r>
          </a:p>
          <a:p>
            <a:pPr>
              <a:lnSpc>
                <a:spcPct val="100000"/>
              </a:lnSpc>
            </a:pPr>
            <a:endParaRPr lang="en-US" sz="1200" dirty="0">
              <a:latin typeface="Montserrat Light" pitchFamily="2" charset="77"/>
            </a:endParaRPr>
          </a:p>
          <a:p>
            <a:pPr>
              <a:lnSpc>
                <a:spcPct val="100000"/>
              </a:lnSpc>
            </a:pPr>
            <a:endParaRPr lang="es-ES_tradnl" sz="1200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6036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76436FE-A0C4-5C30-6487-72765DD2B1BB}"/>
              </a:ext>
            </a:extLst>
          </p:cNvPr>
          <p:cNvSpPr txBox="1">
            <a:spLocks/>
          </p:cNvSpPr>
          <p:nvPr/>
        </p:nvSpPr>
        <p:spPr>
          <a:xfrm>
            <a:off x="1991457" y="1602124"/>
            <a:ext cx="5161085" cy="15831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000" dirty="0">
                <a:latin typeface="Montserrat" pitchFamily="2" charset="77"/>
              </a:rPr>
              <a:t>CIBERSEGURIDAD </a:t>
            </a:r>
            <a:r>
              <a:rPr lang="en-US" sz="3000" b="1" dirty="0">
                <a:solidFill>
                  <a:srgbClr val="00B0F0"/>
                </a:solidFill>
                <a:latin typeface="Montserrat" pitchFamily="2" charset="77"/>
              </a:rPr>
              <a:t>TRANSFORMACIÓN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3000" dirty="0">
              <a:latin typeface="Montserrat" pitchFamily="2" charset="77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DE6F80BB-5A1B-4444-F748-2A1F3E39F3F5}"/>
              </a:ext>
            </a:extLst>
          </p:cNvPr>
          <p:cNvSpPr txBox="1">
            <a:spLocks/>
          </p:cNvSpPr>
          <p:nvPr/>
        </p:nvSpPr>
        <p:spPr>
          <a:xfrm>
            <a:off x="3842788" y="1723456"/>
            <a:ext cx="1458424" cy="10696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US" sz="4500" dirty="0">
                <a:solidFill>
                  <a:srgbClr val="00B0F0"/>
                </a:solidFill>
                <a:latin typeface="Montserrat Medium" pitchFamily="2" charset="77"/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D7E4A-E355-3EBB-C2CD-4AAB662FC977}"/>
              </a:ext>
            </a:extLst>
          </p:cNvPr>
          <p:cNvSpPr txBox="1"/>
          <p:nvPr/>
        </p:nvSpPr>
        <p:spPr>
          <a:xfrm>
            <a:off x="0" y="317173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Montserrat Light" pitchFamily="2" charset="77"/>
              </a:rPr>
              <a:t>Transformando</a:t>
            </a:r>
            <a:r>
              <a:rPr lang="en-US" sz="1400" dirty="0">
                <a:latin typeface="Montserrat Light" pitchFamily="2" charset="77"/>
              </a:rPr>
              <a:t> </a:t>
            </a:r>
            <a:r>
              <a:rPr lang="en-US" sz="1400" dirty="0" err="1">
                <a:latin typeface="Montserrat Light" pitchFamily="2" charset="77"/>
              </a:rPr>
              <a:t>tus</a:t>
            </a:r>
            <a:r>
              <a:rPr lang="en-US" sz="1400" dirty="0">
                <a:latin typeface="Montserrat Light" pitchFamily="2" charset="77"/>
              </a:rPr>
              <a:t> </a:t>
            </a:r>
            <a:r>
              <a:rPr lang="en-US" sz="1400" dirty="0" err="1">
                <a:latin typeface="Montserrat Light" pitchFamily="2" charset="77"/>
              </a:rPr>
              <a:t>canales</a:t>
            </a:r>
            <a:r>
              <a:rPr lang="en-US" sz="1400" dirty="0">
                <a:latin typeface="Montserrat Light" pitchFamily="2" charset="77"/>
              </a:rPr>
              <a:t> </a:t>
            </a:r>
            <a:r>
              <a:rPr lang="en-US" sz="1400" dirty="0" err="1">
                <a:latin typeface="Montserrat Light" pitchFamily="2" charset="77"/>
              </a:rPr>
              <a:t>electrónicos</a:t>
            </a:r>
            <a:r>
              <a:rPr lang="en-US" sz="1400" dirty="0">
                <a:latin typeface="Montserrat Light" pitchFamily="2" charset="77"/>
              </a:rPr>
              <a:t> con </a:t>
            </a:r>
            <a:r>
              <a:rPr lang="en-US" sz="1400" dirty="0" err="1">
                <a:latin typeface="Montserrat Light" pitchFamily="2" charset="77"/>
              </a:rPr>
              <a:t>medidas</a:t>
            </a:r>
            <a:r>
              <a:rPr lang="en-US" sz="1400" dirty="0">
                <a:latin typeface="Montserrat Light" pitchFamily="2" charset="77"/>
              </a:rPr>
              <a:t> de </a:t>
            </a:r>
            <a:r>
              <a:rPr lang="en-US" sz="1400" dirty="0" err="1">
                <a:latin typeface="Montserrat Light" pitchFamily="2" charset="77"/>
              </a:rPr>
              <a:t>ciberseguridad</a:t>
            </a:r>
            <a:r>
              <a:rPr lang="en-US" sz="1400" dirty="0">
                <a:latin typeface="Montserrat Light" pitchFamily="2" charset="77"/>
              </a:rPr>
              <a:t>.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4166389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FCD99A-B360-A0A0-7C05-C562BBA60477}"/>
              </a:ext>
            </a:extLst>
          </p:cNvPr>
          <p:cNvSpPr txBox="1">
            <a:spLocks/>
          </p:cNvSpPr>
          <p:nvPr/>
        </p:nvSpPr>
        <p:spPr>
          <a:xfrm>
            <a:off x="241770" y="1705331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B0F0"/>
                </a:solidFill>
                <a:latin typeface="Montserrat" pitchFamily="2" charset="77"/>
              </a:rPr>
              <a:t>Generaciones</a:t>
            </a:r>
            <a:r>
              <a:rPr lang="en-US" sz="3600" b="1" dirty="0">
                <a:solidFill>
                  <a:srgbClr val="00B0F0"/>
                </a:solidFill>
                <a:latin typeface="Montserrat" pitchFamily="2" charset="77"/>
              </a:rPr>
              <a:t> 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  <a:p>
            <a:pPr>
              <a:lnSpc>
                <a:spcPct val="110000"/>
              </a:lnSpc>
            </a:pPr>
            <a:r>
              <a:rPr lang="es-ES" sz="3600" dirty="0">
                <a:latin typeface="Montserrat ExtraLight" pitchFamily="2" charset="77"/>
              </a:rPr>
              <a:t>de los sistemas bancarios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11" name="Conector recto 15">
            <a:extLst>
              <a:ext uri="{FF2B5EF4-FFF2-40B4-BE49-F238E27FC236}">
                <a16:creationId xmlns:a16="http://schemas.microsoft.com/office/drawing/2014/main" id="{481B0F9C-FE75-1BDA-5BD4-609FCB3575DA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ontent Placeholder 8">
            <a:extLst>
              <a:ext uri="{FF2B5EF4-FFF2-40B4-BE49-F238E27FC236}">
                <a16:creationId xmlns:a16="http://schemas.microsoft.com/office/drawing/2014/main" id="{AE750BC3-21C8-AC1F-6FB4-FE0B9DF43C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3723352"/>
              </p:ext>
            </p:extLst>
          </p:nvPr>
        </p:nvGraphicFramePr>
        <p:xfrm>
          <a:off x="2667000" y="211655"/>
          <a:ext cx="7497036" cy="4439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28588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FCD99A-B360-A0A0-7C05-C562BBA60477}"/>
              </a:ext>
            </a:extLst>
          </p:cNvPr>
          <p:cNvSpPr txBox="1">
            <a:spLocks/>
          </p:cNvSpPr>
          <p:nvPr/>
        </p:nvSpPr>
        <p:spPr>
          <a:xfrm>
            <a:off x="241770" y="1705331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3600" dirty="0">
                <a:latin typeface="Montserrat ExtraLight" pitchFamily="2" charset="77"/>
              </a:rPr>
              <a:t>Prioridad a la </a:t>
            </a:r>
            <a:endParaRPr lang="en-US" sz="3600" b="1" dirty="0">
              <a:solidFill>
                <a:srgbClr val="00B0F0"/>
              </a:solidFill>
              <a:latin typeface="Montserrat" pitchFamily="2" charset="77"/>
            </a:endParaRP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B0F0"/>
                </a:solidFill>
                <a:latin typeface="Montserrat" pitchFamily="2" charset="77"/>
              </a:rPr>
              <a:t>Nube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11" name="Conector recto 15">
            <a:extLst>
              <a:ext uri="{FF2B5EF4-FFF2-40B4-BE49-F238E27FC236}">
                <a16:creationId xmlns:a16="http://schemas.microsoft.com/office/drawing/2014/main" id="{481B0F9C-FE75-1BDA-5BD4-609FCB3575DA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E694ADE9-AE49-926F-96FE-1CAB29DC3EB6}"/>
              </a:ext>
            </a:extLst>
          </p:cNvPr>
          <p:cNvSpPr txBox="1">
            <a:spLocks/>
          </p:cNvSpPr>
          <p:nvPr/>
        </p:nvSpPr>
        <p:spPr>
          <a:xfrm>
            <a:off x="4541949" y="561365"/>
            <a:ext cx="4067969" cy="31643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000" b="1" dirty="0" err="1">
                <a:latin typeface="Montserrat" pitchFamily="2" charset="77"/>
              </a:rPr>
              <a:t>Escalabilidad</a:t>
            </a:r>
            <a:r>
              <a:rPr lang="en-US" sz="1000" b="1" dirty="0">
                <a:latin typeface="Montserrat" pitchFamily="2" charset="77"/>
              </a:rPr>
              <a:t> </a:t>
            </a:r>
            <a:r>
              <a:rPr lang="en-US" sz="1000" b="1" dirty="0" err="1">
                <a:latin typeface="Montserrat" pitchFamily="2" charset="77"/>
              </a:rPr>
              <a:t>elástica</a:t>
            </a:r>
            <a:r>
              <a:rPr lang="en-US" sz="1000" b="1" dirty="0">
                <a:latin typeface="Montserrat" pitchFamily="2" charset="77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1000" dirty="0" err="1">
                <a:latin typeface="Montserrat" pitchFamily="2" charset="77"/>
              </a:rPr>
              <a:t>Capaces</a:t>
            </a:r>
            <a:r>
              <a:rPr lang="en-US" sz="1000" dirty="0">
                <a:latin typeface="Montserrat" pitchFamily="2" charset="77"/>
              </a:rPr>
              <a:t> de “</a:t>
            </a:r>
            <a:r>
              <a:rPr lang="en-US" sz="1000" dirty="0" err="1">
                <a:latin typeface="Montserrat" pitchFamily="2" charset="77"/>
              </a:rPr>
              <a:t>escalar</a:t>
            </a:r>
            <a:r>
              <a:rPr lang="en-US" sz="1000" dirty="0">
                <a:latin typeface="Montserrat" pitchFamily="2" charset="77"/>
              </a:rPr>
              <a:t>”: </a:t>
            </a:r>
            <a:r>
              <a:rPr lang="en-US" sz="1000" dirty="0" err="1">
                <a:latin typeface="Montserrat" pitchFamily="2" charset="77"/>
              </a:rPr>
              <a:t>ampliarse</a:t>
            </a:r>
            <a:r>
              <a:rPr lang="en-US" sz="1000" dirty="0">
                <a:latin typeface="Montserrat" pitchFamily="2" charset="77"/>
              </a:rPr>
              <a:t> para </a:t>
            </a:r>
            <a:r>
              <a:rPr lang="en-US" sz="1000" dirty="0" err="1">
                <a:latin typeface="Montserrat" pitchFamily="2" charset="77"/>
              </a:rPr>
              <a:t>manejar</a:t>
            </a:r>
            <a:r>
              <a:rPr lang="en-US" sz="1000" dirty="0">
                <a:latin typeface="Montserrat" pitchFamily="2" charset="77"/>
              </a:rPr>
              <a:t> un </a:t>
            </a:r>
            <a:r>
              <a:rPr lang="en-US" sz="1000" dirty="0" err="1">
                <a:latin typeface="Montserrat" pitchFamily="2" charset="77"/>
              </a:rPr>
              <a:t>rendimiento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masivo</a:t>
            </a:r>
            <a:r>
              <a:rPr lang="en-US" sz="1000" dirty="0">
                <a:latin typeface="Montserrat" pitchFamily="2" charset="77"/>
              </a:rPr>
              <a:t>, y de </a:t>
            </a:r>
            <a:r>
              <a:rPr lang="en-US" sz="1000" dirty="0" err="1">
                <a:latin typeface="Montserrat" pitchFamily="2" charset="77"/>
              </a:rPr>
              <a:t>contraerse</a:t>
            </a:r>
            <a:r>
              <a:rPr lang="en-US" sz="1000" dirty="0">
                <a:latin typeface="Montserrat" pitchFamily="2" charset="77"/>
              </a:rPr>
              <a:t> para </a:t>
            </a:r>
            <a:r>
              <a:rPr lang="en-US" sz="1000" dirty="0" err="1">
                <a:latin typeface="Montserrat" pitchFamily="2" charset="77"/>
              </a:rPr>
              <a:t>funcionar</a:t>
            </a:r>
            <a:r>
              <a:rPr lang="en-US" sz="1000" dirty="0">
                <a:latin typeface="Montserrat" pitchFamily="2" charset="77"/>
              </a:rPr>
              <a:t> con un </a:t>
            </a:r>
            <a:r>
              <a:rPr lang="en-US" sz="1000" dirty="0" err="1">
                <a:latin typeface="Montserrat" pitchFamily="2" charset="77"/>
              </a:rPr>
              <a:t>mínimo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gasto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en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períodos</a:t>
            </a:r>
            <a:r>
              <a:rPr lang="en-US" sz="1000" dirty="0">
                <a:latin typeface="Montserrat" pitchFamily="2" charset="77"/>
              </a:rPr>
              <a:t> de </a:t>
            </a:r>
            <a:r>
              <a:rPr lang="en-US" sz="1000" dirty="0" err="1">
                <a:latin typeface="Montserrat" pitchFamily="2" charset="77"/>
              </a:rPr>
              <a:t>baja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actividad</a:t>
            </a:r>
            <a:endParaRPr lang="en-US" sz="1000" dirty="0">
              <a:latin typeface="Montserrat" pitchFamily="2" charset="77"/>
            </a:endParaRPr>
          </a:p>
          <a:p>
            <a:pPr lvl="1">
              <a:lnSpc>
                <a:spcPct val="150000"/>
              </a:lnSpc>
            </a:pPr>
            <a:endParaRPr lang="en-US" sz="1000" dirty="0">
              <a:latin typeface="Montserrat" pitchFamily="2" charset="7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000" b="1" dirty="0" err="1">
                <a:latin typeface="Montserrat" pitchFamily="2" charset="77"/>
              </a:rPr>
              <a:t>Arquitectura</a:t>
            </a:r>
            <a:r>
              <a:rPr lang="en-US" sz="1000" b="1" dirty="0">
                <a:latin typeface="Montserrat" pitchFamily="2" charset="77"/>
              </a:rPr>
              <a:t> de </a:t>
            </a:r>
            <a:r>
              <a:rPr lang="en-US" sz="1000" b="1" dirty="0" err="1">
                <a:latin typeface="Montserrat" pitchFamily="2" charset="77"/>
              </a:rPr>
              <a:t>microservicios</a:t>
            </a:r>
            <a:r>
              <a:rPr lang="en-US" sz="1000" b="1" dirty="0">
                <a:latin typeface="Montserrat" pitchFamily="2" charset="77"/>
              </a:rPr>
              <a:t>. </a:t>
            </a:r>
          </a:p>
          <a:p>
            <a:pPr lvl="1"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Los </a:t>
            </a:r>
            <a:r>
              <a:rPr lang="en-US" sz="1000" dirty="0" err="1">
                <a:latin typeface="Montserrat" pitchFamily="2" charset="77"/>
              </a:rPr>
              <a:t>microservicios</a:t>
            </a:r>
            <a:r>
              <a:rPr lang="en-US" sz="1000" dirty="0">
                <a:latin typeface="Montserrat" pitchFamily="2" charset="77"/>
              </a:rPr>
              <a:t> son </a:t>
            </a:r>
            <a:r>
              <a:rPr lang="en-US" sz="1000" dirty="0" err="1">
                <a:latin typeface="Montserrat" pitchFamily="2" charset="77"/>
              </a:rPr>
              <a:t>intrínsecamente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más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robustos</a:t>
            </a:r>
            <a:r>
              <a:rPr lang="en-US" sz="1000" dirty="0">
                <a:latin typeface="Montserrat" pitchFamily="2" charset="77"/>
              </a:rPr>
              <a:t>: </a:t>
            </a:r>
            <a:r>
              <a:rPr lang="en-US" sz="1000" dirty="0" err="1">
                <a:latin typeface="Montserrat" pitchFamily="2" charset="77"/>
              </a:rPr>
              <a:t>si</a:t>
            </a:r>
            <a:r>
              <a:rPr lang="en-US" sz="1000" dirty="0">
                <a:latin typeface="Montserrat" pitchFamily="2" charset="77"/>
              </a:rPr>
              <a:t> surge un </a:t>
            </a:r>
            <a:r>
              <a:rPr lang="en-US" sz="1000" dirty="0" err="1">
                <a:latin typeface="Montserrat" pitchFamily="2" charset="77"/>
              </a:rPr>
              <a:t>problema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en</a:t>
            </a:r>
            <a:r>
              <a:rPr lang="en-US" sz="1000" dirty="0">
                <a:latin typeface="Montserrat" pitchFamily="2" charset="77"/>
              </a:rPr>
              <a:t> uno de </a:t>
            </a:r>
            <a:r>
              <a:rPr lang="en-US" sz="1000" dirty="0" err="1">
                <a:latin typeface="Montserrat" pitchFamily="2" charset="77"/>
              </a:rPr>
              <a:t>ellos</a:t>
            </a:r>
            <a:r>
              <a:rPr lang="en-US" sz="1000" dirty="0">
                <a:latin typeface="Montserrat" pitchFamily="2" charset="77"/>
              </a:rPr>
              <a:t>, </a:t>
            </a:r>
            <a:r>
              <a:rPr lang="en-US" sz="1000" dirty="0" err="1">
                <a:latin typeface="Montserrat" pitchFamily="2" charset="77"/>
              </a:rPr>
              <a:t>queda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aislado</a:t>
            </a:r>
            <a:r>
              <a:rPr lang="en-US" sz="1000" dirty="0">
                <a:latin typeface="Montserrat" pitchFamily="2" charset="77"/>
              </a:rPr>
              <a:t> y </a:t>
            </a:r>
            <a:r>
              <a:rPr lang="en-US" sz="1000" dirty="0" err="1">
                <a:latin typeface="Montserrat" pitchFamily="2" charset="77"/>
              </a:rPr>
              <a:t>contenido</a:t>
            </a:r>
            <a:r>
              <a:rPr lang="en-US" sz="1000" dirty="0">
                <a:latin typeface="Montserrat" pitchFamily="2" charset="77"/>
              </a:rPr>
              <a:t> para que </a:t>
            </a:r>
            <a:r>
              <a:rPr lang="en-US" sz="1000" dirty="0" err="1">
                <a:latin typeface="Montserrat" pitchFamily="2" charset="77"/>
              </a:rPr>
              <a:t>el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sistema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pueda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seguir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funcionando</a:t>
            </a:r>
            <a:r>
              <a:rPr lang="en-US" sz="1000" dirty="0">
                <a:latin typeface="Montserrat" pitchFamily="2" charset="77"/>
              </a:rPr>
              <a:t>. </a:t>
            </a:r>
          </a:p>
          <a:p>
            <a:pPr lvl="1"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Los </a:t>
            </a:r>
            <a:r>
              <a:rPr lang="en-US" sz="1000" dirty="0" err="1">
                <a:latin typeface="Montserrat" pitchFamily="2" charset="77"/>
              </a:rPr>
              <a:t>microservicios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escalan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individualmente</a:t>
            </a:r>
            <a:r>
              <a:rPr lang="en-US" sz="1000" dirty="0">
                <a:latin typeface="Montserrat" pitchFamily="2" charset="77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1000" dirty="0" err="1">
                <a:latin typeface="Montserrat" pitchFamily="2" charset="77"/>
              </a:rPr>
              <a:t>Actualizaciones</a:t>
            </a:r>
            <a:r>
              <a:rPr lang="en-US" sz="1000" dirty="0">
                <a:latin typeface="Montserrat" pitchFamily="2" charset="77"/>
              </a:rPr>
              <a:t> sin </a:t>
            </a:r>
            <a:r>
              <a:rPr lang="en-US" sz="1000" dirty="0" err="1">
                <a:latin typeface="Montserrat" pitchFamily="2" charset="77"/>
              </a:rPr>
              <a:t>tiempo</a:t>
            </a:r>
            <a:r>
              <a:rPr lang="en-US" sz="1000" dirty="0">
                <a:latin typeface="Montserrat" pitchFamily="2" charset="77"/>
              </a:rPr>
              <a:t> de </a:t>
            </a:r>
            <a:r>
              <a:rPr lang="en-US" sz="1000" dirty="0" err="1">
                <a:latin typeface="Montserrat" pitchFamily="2" charset="77"/>
              </a:rPr>
              <a:t>inactividad</a:t>
            </a:r>
            <a:r>
              <a:rPr lang="en-US" sz="1000" dirty="0">
                <a:latin typeface="Montserrat" pitchFamily="2" charset="77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1000" dirty="0">
                <a:latin typeface="Montserrat" pitchFamily="2" charset="77"/>
              </a:rPr>
              <a:t>Los </a:t>
            </a:r>
            <a:r>
              <a:rPr lang="en-US" sz="1000" dirty="0" err="1">
                <a:latin typeface="Montserrat" pitchFamily="2" charset="77"/>
              </a:rPr>
              <a:t>cambios</a:t>
            </a:r>
            <a:r>
              <a:rPr lang="en-US" sz="1000" dirty="0">
                <a:latin typeface="Montserrat" pitchFamily="2" charset="77"/>
              </a:rPr>
              <a:t> se </a:t>
            </a:r>
            <a:r>
              <a:rPr lang="en-US" sz="1000" dirty="0" err="1">
                <a:latin typeface="Montserrat" pitchFamily="2" charset="77"/>
              </a:rPr>
              <a:t>prueban</a:t>
            </a:r>
            <a:r>
              <a:rPr lang="en-US" sz="1000" dirty="0">
                <a:latin typeface="Montserrat" pitchFamily="2" charset="77"/>
              </a:rPr>
              <a:t> y se </a:t>
            </a:r>
            <a:r>
              <a:rPr lang="en-US" sz="1000" dirty="0" err="1">
                <a:latin typeface="Montserrat" pitchFamily="2" charset="77"/>
              </a:rPr>
              <a:t>despliegan</a:t>
            </a:r>
            <a:r>
              <a:rPr lang="en-US" sz="1000" dirty="0">
                <a:latin typeface="Montserrat" pitchFamily="2" charset="77"/>
              </a:rPr>
              <a:t> </a:t>
            </a:r>
            <a:r>
              <a:rPr lang="en-US" sz="1000" dirty="0" err="1">
                <a:latin typeface="Montserrat" pitchFamily="2" charset="77"/>
              </a:rPr>
              <a:t>automáticamente</a:t>
            </a:r>
            <a:r>
              <a:rPr lang="en-US" sz="1000" dirty="0">
                <a:latin typeface="Montserrat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3416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FCD99A-B360-A0A0-7C05-C562BBA60477}"/>
              </a:ext>
            </a:extLst>
          </p:cNvPr>
          <p:cNvSpPr txBox="1">
            <a:spLocks/>
          </p:cNvSpPr>
          <p:nvPr/>
        </p:nvSpPr>
        <p:spPr>
          <a:xfrm>
            <a:off x="241770" y="1705331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3600" dirty="0">
                <a:latin typeface="Montserrat ExtraLight" pitchFamily="2" charset="77"/>
              </a:rPr>
              <a:t>Acceso a los datos en </a:t>
            </a:r>
            <a:r>
              <a:rPr lang="en-US" sz="3600" b="1" dirty="0" err="1">
                <a:solidFill>
                  <a:srgbClr val="00B0F0"/>
                </a:solidFill>
                <a:latin typeface="Montserrat" pitchFamily="2" charset="77"/>
              </a:rPr>
              <a:t>Tiempo</a:t>
            </a:r>
            <a:r>
              <a:rPr lang="en-US" sz="3600" b="1" dirty="0">
                <a:solidFill>
                  <a:srgbClr val="00B0F0"/>
                </a:solidFill>
                <a:latin typeface="Montserrat" pitchFamily="2" charset="77"/>
              </a:rPr>
              <a:t> Real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11" name="Conector recto 15">
            <a:extLst>
              <a:ext uri="{FF2B5EF4-FFF2-40B4-BE49-F238E27FC236}">
                <a16:creationId xmlns:a16="http://schemas.microsoft.com/office/drawing/2014/main" id="{481B0F9C-FE75-1BDA-5BD4-609FCB3575DA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E694ADE9-AE49-926F-96FE-1CAB29DC3EB6}"/>
              </a:ext>
            </a:extLst>
          </p:cNvPr>
          <p:cNvSpPr txBox="1">
            <a:spLocks/>
          </p:cNvSpPr>
          <p:nvPr/>
        </p:nvSpPr>
        <p:spPr>
          <a:xfrm>
            <a:off x="4562341" y="1513475"/>
            <a:ext cx="4067969" cy="10011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>
                <a:latin typeface="Montserrat Light" pitchFamily="2" charset="77"/>
              </a:rPr>
              <a:t>Cero </a:t>
            </a:r>
            <a:r>
              <a:rPr lang="en-US" sz="1200" dirty="0" err="1">
                <a:latin typeface="Montserrat Light" pitchFamily="2" charset="77"/>
              </a:rPr>
              <a:t>pérdidas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datos</a:t>
            </a:r>
            <a:r>
              <a:rPr lang="en-US" sz="1200" dirty="0">
                <a:latin typeface="Montserrat Light" pitchFamily="2" charset="7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Montserrat Light" pitchFamily="2" charset="77"/>
              </a:rPr>
              <a:t>Usar la </a:t>
            </a:r>
            <a:r>
              <a:rPr lang="en-US" sz="1200" dirty="0" err="1">
                <a:latin typeface="Montserrat Light" pitchFamily="2" charset="77"/>
              </a:rPr>
              <a:t>arquitectura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soporte</a:t>
            </a:r>
            <a:r>
              <a:rPr lang="en-US" sz="1200" dirty="0">
                <a:latin typeface="Montserrat Light" pitchFamily="2" charset="77"/>
              </a:rPr>
              <a:t> de streaming 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latin typeface="Montserrat Light" pitchFamily="2" charset="77"/>
              </a:rPr>
              <a:t>Procesar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datos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tiempo</a:t>
            </a:r>
            <a:r>
              <a:rPr lang="en-US" sz="1200" dirty="0">
                <a:latin typeface="Montserrat Light" pitchFamily="2" charset="77"/>
              </a:rPr>
              <a:t> real </a:t>
            </a:r>
            <a:r>
              <a:rPr lang="en-US" sz="1200" dirty="0" err="1">
                <a:latin typeface="Montserrat Light" pitchFamily="2" charset="77"/>
              </a:rPr>
              <a:t>utilizando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tecnologías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modernas</a:t>
            </a:r>
            <a:r>
              <a:rPr lang="en-US" sz="1200" dirty="0">
                <a:latin typeface="Montserrat Light" pitchFamily="2" charset="77"/>
              </a:rPr>
              <a:t> de IA </a:t>
            </a:r>
          </a:p>
        </p:txBody>
      </p:sp>
    </p:spTree>
    <p:extLst>
      <p:ext uri="{BB962C8B-B14F-4D97-AF65-F5344CB8AC3E}">
        <p14:creationId xmlns:p14="http://schemas.microsoft.com/office/powerpoint/2010/main" val="4077400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FCD99A-B360-A0A0-7C05-C562BBA60477}"/>
              </a:ext>
            </a:extLst>
          </p:cNvPr>
          <p:cNvSpPr txBox="1">
            <a:spLocks/>
          </p:cNvSpPr>
          <p:nvPr/>
        </p:nvSpPr>
        <p:spPr>
          <a:xfrm>
            <a:off x="241770" y="1705331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3600" dirty="0">
                <a:latin typeface="Montserrat ExtraLight" pitchFamily="2" charset="77"/>
              </a:rPr>
              <a:t>Experiencia 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B0F0"/>
                </a:solidFill>
                <a:latin typeface="Montserrat" pitchFamily="2" charset="77"/>
              </a:rPr>
              <a:t>Del </a:t>
            </a:r>
            <a:r>
              <a:rPr lang="en-US" sz="3600" b="1" dirty="0" err="1">
                <a:solidFill>
                  <a:srgbClr val="00B0F0"/>
                </a:solidFill>
                <a:latin typeface="Montserrat" pitchFamily="2" charset="77"/>
              </a:rPr>
              <a:t>Cliente</a:t>
            </a:r>
            <a:endParaRPr lang="en-US" sz="3600" b="1" dirty="0">
              <a:solidFill>
                <a:srgbClr val="00B0F0"/>
              </a:solidFill>
              <a:latin typeface="Montserrat" pitchFamily="2" charset="77"/>
            </a:endParaRPr>
          </a:p>
          <a:p>
            <a:pPr>
              <a:lnSpc>
                <a:spcPct val="110000"/>
              </a:lnSpc>
            </a:pPr>
            <a:r>
              <a:rPr lang="es-ES" sz="1400" dirty="0" err="1">
                <a:latin typeface="Montserrat ExtraLight" pitchFamily="2" charset="77"/>
              </a:rPr>
              <a:t>Adios</a:t>
            </a:r>
            <a:r>
              <a:rPr lang="es-ES" sz="1400" dirty="0">
                <a:latin typeface="Montserrat ExtraLight" pitchFamily="2" charset="77"/>
              </a:rPr>
              <a:t> a la </a:t>
            </a:r>
            <a:r>
              <a:rPr lang="en-US" sz="1400" b="1" dirty="0" err="1">
                <a:solidFill>
                  <a:srgbClr val="00B0F0"/>
                </a:solidFill>
                <a:latin typeface="Montserrat" pitchFamily="2" charset="77"/>
              </a:rPr>
              <a:t>generalización</a:t>
            </a:r>
            <a:endParaRPr lang="es-GT" sz="14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11" name="Conector recto 15">
            <a:extLst>
              <a:ext uri="{FF2B5EF4-FFF2-40B4-BE49-F238E27FC236}">
                <a16:creationId xmlns:a16="http://schemas.microsoft.com/office/drawing/2014/main" id="{481B0F9C-FE75-1BDA-5BD4-609FCB3575DA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953A8E2-2CF2-0983-AA9F-E65D4884C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3359" y="1653444"/>
            <a:ext cx="4474015" cy="19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05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FCD99A-B360-A0A0-7C05-C562BBA60477}"/>
              </a:ext>
            </a:extLst>
          </p:cNvPr>
          <p:cNvSpPr txBox="1">
            <a:spLocks/>
          </p:cNvSpPr>
          <p:nvPr/>
        </p:nvSpPr>
        <p:spPr>
          <a:xfrm>
            <a:off x="241770" y="1705331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3600" dirty="0">
                <a:latin typeface="Montserrat ExtraLight" pitchFamily="2" charset="77"/>
              </a:rPr>
              <a:t>Hola a la 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rgbClr val="00B0F0"/>
                </a:solidFill>
                <a:latin typeface="Montserrat" pitchFamily="2" charset="77"/>
              </a:rPr>
              <a:t>Banca </a:t>
            </a:r>
            <a:r>
              <a:rPr lang="en-US" sz="3600" b="1" dirty="0" err="1">
                <a:solidFill>
                  <a:srgbClr val="00B0F0"/>
                </a:solidFill>
                <a:latin typeface="Montserrat" pitchFamily="2" charset="77"/>
              </a:rPr>
              <a:t>Cognitiva</a:t>
            </a:r>
            <a:endParaRPr lang="en-US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11" name="Conector recto 15">
            <a:extLst>
              <a:ext uri="{FF2B5EF4-FFF2-40B4-BE49-F238E27FC236}">
                <a16:creationId xmlns:a16="http://schemas.microsoft.com/office/drawing/2014/main" id="{481B0F9C-FE75-1BDA-5BD4-609FCB3575DA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9E981B-F4D9-E70A-BCD4-D92E74906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9906" y="1129446"/>
            <a:ext cx="4381278" cy="288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19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76436FE-A0C4-5C30-6487-72765DD2B1BB}"/>
              </a:ext>
            </a:extLst>
          </p:cNvPr>
          <p:cNvSpPr txBox="1">
            <a:spLocks/>
          </p:cNvSpPr>
          <p:nvPr/>
        </p:nvSpPr>
        <p:spPr>
          <a:xfrm>
            <a:off x="1991457" y="1602124"/>
            <a:ext cx="5161085" cy="15831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00B0F0"/>
                </a:solidFill>
                <a:latin typeface="Montserrat" pitchFamily="2" charset="77"/>
              </a:rPr>
              <a:t>CIBERSEGURIDAD</a:t>
            </a:r>
            <a:r>
              <a:rPr lang="en-US" sz="3000" dirty="0">
                <a:latin typeface="Montserrat" pitchFamily="2" charset="77"/>
              </a:rPr>
              <a:t> </a:t>
            </a:r>
            <a:r>
              <a:rPr lang="en-US" sz="3000" b="1" dirty="0">
                <a:solidFill>
                  <a:srgbClr val="00B0F0"/>
                </a:solidFill>
                <a:latin typeface="Montserrat" pitchFamily="2" charset="77"/>
              </a:rPr>
              <a:t>TRANSFORMACIÓN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3000" dirty="0">
              <a:latin typeface="Montserrat" pitchFamily="2" charset="77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DE6F80BB-5A1B-4444-F748-2A1F3E39F3F5}"/>
              </a:ext>
            </a:extLst>
          </p:cNvPr>
          <p:cNvSpPr txBox="1">
            <a:spLocks/>
          </p:cNvSpPr>
          <p:nvPr/>
        </p:nvSpPr>
        <p:spPr>
          <a:xfrm>
            <a:off x="3842788" y="1723456"/>
            <a:ext cx="1458424" cy="10696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US" sz="4500" dirty="0">
                <a:solidFill>
                  <a:srgbClr val="00B0F0"/>
                </a:solidFill>
                <a:latin typeface="Montserrat Medium" pitchFamily="2" charset="77"/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D7E4A-E355-3EBB-C2CD-4AAB662FC977}"/>
              </a:ext>
            </a:extLst>
          </p:cNvPr>
          <p:cNvSpPr txBox="1"/>
          <p:nvPr/>
        </p:nvSpPr>
        <p:spPr>
          <a:xfrm>
            <a:off x="0" y="317173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Montserrat Light" pitchFamily="2" charset="77"/>
              </a:rPr>
              <a:t>Transformando</a:t>
            </a:r>
            <a:r>
              <a:rPr lang="en-US" sz="1400" dirty="0">
                <a:latin typeface="Montserrat Light" pitchFamily="2" charset="77"/>
              </a:rPr>
              <a:t> </a:t>
            </a:r>
            <a:r>
              <a:rPr lang="en-US" sz="1400" dirty="0" err="1">
                <a:latin typeface="Montserrat Light" pitchFamily="2" charset="77"/>
              </a:rPr>
              <a:t>tus</a:t>
            </a:r>
            <a:r>
              <a:rPr lang="en-US" sz="1400" dirty="0">
                <a:latin typeface="Montserrat Light" pitchFamily="2" charset="77"/>
              </a:rPr>
              <a:t> </a:t>
            </a:r>
            <a:r>
              <a:rPr lang="en-US" sz="1400" dirty="0" err="1">
                <a:latin typeface="Montserrat Light" pitchFamily="2" charset="77"/>
              </a:rPr>
              <a:t>canales</a:t>
            </a:r>
            <a:r>
              <a:rPr lang="en-US" sz="1400" dirty="0">
                <a:latin typeface="Montserrat Light" pitchFamily="2" charset="77"/>
              </a:rPr>
              <a:t> </a:t>
            </a:r>
            <a:r>
              <a:rPr lang="en-US" sz="1400" dirty="0" err="1">
                <a:latin typeface="Montserrat Light" pitchFamily="2" charset="77"/>
              </a:rPr>
              <a:t>electrónicos</a:t>
            </a:r>
            <a:r>
              <a:rPr lang="en-US" sz="1400" dirty="0">
                <a:latin typeface="Montserrat Light" pitchFamily="2" charset="77"/>
              </a:rPr>
              <a:t> con </a:t>
            </a:r>
            <a:r>
              <a:rPr lang="en-US" sz="1400" dirty="0" err="1">
                <a:latin typeface="Montserrat Light" pitchFamily="2" charset="77"/>
              </a:rPr>
              <a:t>medidas</a:t>
            </a:r>
            <a:r>
              <a:rPr lang="en-US" sz="1400" dirty="0">
                <a:latin typeface="Montserrat Light" pitchFamily="2" charset="77"/>
              </a:rPr>
              <a:t> de </a:t>
            </a:r>
            <a:r>
              <a:rPr lang="en-US" sz="1400" dirty="0" err="1">
                <a:latin typeface="Montserrat Light" pitchFamily="2" charset="77"/>
              </a:rPr>
              <a:t>ciberseguridad</a:t>
            </a:r>
            <a:r>
              <a:rPr lang="en-US" sz="1400" dirty="0">
                <a:latin typeface="Montserrat Light" pitchFamily="2" charset="77"/>
              </a:rPr>
              <a:t>.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280234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76436FE-A0C4-5C30-6487-72765DD2B1BB}"/>
              </a:ext>
            </a:extLst>
          </p:cNvPr>
          <p:cNvSpPr txBox="1">
            <a:spLocks/>
          </p:cNvSpPr>
          <p:nvPr/>
        </p:nvSpPr>
        <p:spPr>
          <a:xfrm>
            <a:off x="1991457" y="1602124"/>
            <a:ext cx="5161085" cy="15831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00B0F0"/>
                </a:solidFill>
                <a:latin typeface="Montserrat" pitchFamily="2" charset="77"/>
              </a:rPr>
              <a:t>CIBERSEGURIDAD</a:t>
            </a:r>
            <a:r>
              <a:rPr lang="en-US" sz="3000" dirty="0">
                <a:latin typeface="Montserrat" pitchFamily="2" charset="77"/>
              </a:rPr>
              <a:t> TRANSFORMACIÓN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3000" dirty="0">
              <a:latin typeface="Montserrat" pitchFamily="2" charset="77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DE6F80BB-5A1B-4444-F748-2A1F3E39F3F5}"/>
              </a:ext>
            </a:extLst>
          </p:cNvPr>
          <p:cNvSpPr txBox="1">
            <a:spLocks/>
          </p:cNvSpPr>
          <p:nvPr/>
        </p:nvSpPr>
        <p:spPr>
          <a:xfrm>
            <a:off x="3842788" y="1723456"/>
            <a:ext cx="1458424" cy="10696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US" sz="4500" dirty="0">
                <a:solidFill>
                  <a:srgbClr val="00B0F0"/>
                </a:solidFill>
                <a:latin typeface="Montserrat Medium" pitchFamily="2" charset="77"/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D7E4A-E355-3EBB-C2CD-4AAB662FC977}"/>
              </a:ext>
            </a:extLst>
          </p:cNvPr>
          <p:cNvSpPr txBox="1"/>
          <p:nvPr/>
        </p:nvSpPr>
        <p:spPr>
          <a:xfrm>
            <a:off x="0" y="317173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Montserrat Light" pitchFamily="2" charset="77"/>
              </a:rPr>
              <a:t>Transformando</a:t>
            </a:r>
            <a:r>
              <a:rPr lang="en-US" sz="1400" dirty="0">
                <a:latin typeface="Montserrat Light" pitchFamily="2" charset="77"/>
              </a:rPr>
              <a:t> </a:t>
            </a:r>
            <a:r>
              <a:rPr lang="en-US" sz="1400" dirty="0" err="1">
                <a:latin typeface="Montserrat Light" pitchFamily="2" charset="77"/>
              </a:rPr>
              <a:t>tus</a:t>
            </a:r>
            <a:r>
              <a:rPr lang="en-US" sz="1400" dirty="0">
                <a:latin typeface="Montserrat Light" pitchFamily="2" charset="77"/>
              </a:rPr>
              <a:t> </a:t>
            </a:r>
            <a:r>
              <a:rPr lang="en-US" sz="1400" dirty="0" err="1">
                <a:latin typeface="Montserrat Light" pitchFamily="2" charset="77"/>
              </a:rPr>
              <a:t>canales</a:t>
            </a:r>
            <a:r>
              <a:rPr lang="en-US" sz="1400" dirty="0">
                <a:latin typeface="Montserrat Light" pitchFamily="2" charset="77"/>
              </a:rPr>
              <a:t> </a:t>
            </a:r>
            <a:r>
              <a:rPr lang="en-US" sz="1400" dirty="0" err="1">
                <a:latin typeface="Montserrat Light" pitchFamily="2" charset="77"/>
              </a:rPr>
              <a:t>electrónicos</a:t>
            </a:r>
            <a:r>
              <a:rPr lang="en-US" sz="1400" dirty="0">
                <a:latin typeface="Montserrat Light" pitchFamily="2" charset="77"/>
              </a:rPr>
              <a:t> con </a:t>
            </a:r>
            <a:r>
              <a:rPr lang="en-US" sz="1400" dirty="0" err="1">
                <a:latin typeface="Montserrat Light" pitchFamily="2" charset="77"/>
              </a:rPr>
              <a:t>medidas</a:t>
            </a:r>
            <a:r>
              <a:rPr lang="en-US" sz="1400" dirty="0">
                <a:latin typeface="Montserrat Light" pitchFamily="2" charset="77"/>
              </a:rPr>
              <a:t> de </a:t>
            </a:r>
            <a:r>
              <a:rPr lang="en-US" sz="1400" dirty="0" err="1">
                <a:latin typeface="Montserrat Light" pitchFamily="2" charset="77"/>
              </a:rPr>
              <a:t>ciberseguridad</a:t>
            </a:r>
            <a:r>
              <a:rPr lang="en-US" sz="1400" dirty="0">
                <a:latin typeface="Montserrat Light" pitchFamily="2" charset="77"/>
              </a:rPr>
              <a:t>.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278159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ADCEC670-CE37-176C-3FC7-E9E4C4F0B6BE}"/>
              </a:ext>
            </a:extLst>
          </p:cNvPr>
          <p:cNvSpPr txBox="1">
            <a:spLocks/>
          </p:cNvSpPr>
          <p:nvPr/>
        </p:nvSpPr>
        <p:spPr>
          <a:xfrm>
            <a:off x="630324" y="3314149"/>
            <a:ext cx="897359" cy="2440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Usuario</a:t>
            </a:r>
          </a:p>
        </p:txBody>
      </p:sp>
      <p:pic>
        <p:nvPicPr>
          <p:cNvPr id="24" name="Imagen 12" descr="Imagen que contiene Icono&#10;&#10;Descripción generada automáticamente">
            <a:extLst>
              <a:ext uri="{FF2B5EF4-FFF2-40B4-BE49-F238E27FC236}">
                <a16:creationId xmlns:a16="http://schemas.microsoft.com/office/drawing/2014/main" id="{F76AC428-48B9-4814-4086-D7D5B9F30A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06" t="9211" r="-2386" b="-9211"/>
          <a:stretch/>
        </p:blipFill>
        <p:spPr>
          <a:xfrm>
            <a:off x="854180" y="2332548"/>
            <a:ext cx="601386" cy="846557"/>
          </a:xfrm>
          <a:prstGeom prst="rect">
            <a:avLst/>
          </a:prstGeom>
        </p:spPr>
      </p:pic>
      <p:pic>
        <p:nvPicPr>
          <p:cNvPr id="25" name="Imagen 13" descr="Forma, Rectángulo&#10;&#10;Descripción generada automáticamente">
            <a:extLst>
              <a:ext uri="{FF2B5EF4-FFF2-40B4-BE49-F238E27FC236}">
                <a16:creationId xmlns:a16="http://schemas.microsoft.com/office/drawing/2014/main" id="{178CB2BC-3697-3849-F7F9-A521AC67E6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568" t="23677" r="-14568" b="-1041"/>
          <a:stretch/>
        </p:blipFill>
        <p:spPr>
          <a:xfrm>
            <a:off x="2909236" y="2575968"/>
            <a:ext cx="1145965" cy="626378"/>
          </a:xfrm>
          <a:prstGeom prst="rect">
            <a:avLst/>
          </a:prstGeom>
        </p:spPr>
      </p:pic>
      <p:sp>
        <p:nvSpPr>
          <p:cNvPr id="26" name="Marcador de texto 7">
            <a:extLst>
              <a:ext uri="{FF2B5EF4-FFF2-40B4-BE49-F238E27FC236}">
                <a16:creationId xmlns:a16="http://schemas.microsoft.com/office/drawing/2014/main" id="{EDE1CE64-807E-7248-6C4F-A72715E4546A}"/>
              </a:ext>
            </a:extLst>
          </p:cNvPr>
          <p:cNvSpPr txBox="1">
            <a:spLocks/>
          </p:cNvSpPr>
          <p:nvPr/>
        </p:nvSpPr>
        <p:spPr>
          <a:xfrm>
            <a:off x="2808343" y="3309297"/>
            <a:ext cx="1027237" cy="3652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2"/>
              <a:buNone/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Dispositivos</a:t>
            </a:r>
          </a:p>
        </p:txBody>
      </p:sp>
      <p:pic>
        <p:nvPicPr>
          <p:cNvPr id="27" name="Imagen 1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AAADB893-483B-39E5-544F-1DBE0E3AFF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464" t="34167"/>
          <a:stretch/>
        </p:blipFill>
        <p:spPr>
          <a:xfrm>
            <a:off x="5615077" y="2562465"/>
            <a:ext cx="727970" cy="532395"/>
          </a:xfrm>
          <a:prstGeom prst="rect">
            <a:avLst/>
          </a:prstGeom>
        </p:spPr>
      </p:pic>
      <p:sp>
        <p:nvSpPr>
          <p:cNvPr id="28" name="Marcador de texto 7">
            <a:extLst>
              <a:ext uri="{FF2B5EF4-FFF2-40B4-BE49-F238E27FC236}">
                <a16:creationId xmlns:a16="http://schemas.microsoft.com/office/drawing/2014/main" id="{07BA80D3-1C38-4701-0A7D-B4A658FD69AF}"/>
              </a:ext>
            </a:extLst>
          </p:cNvPr>
          <p:cNvSpPr txBox="1">
            <a:spLocks/>
          </p:cNvSpPr>
          <p:nvPr/>
        </p:nvSpPr>
        <p:spPr>
          <a:xfrm>
            <a:off x="5510417" y="3238712"/>
            <a:ext cx="1027237" cy="3652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2"/>
              <a:buNone/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Banca Web o </a:t>
            </a:r>
            <a:r>
              <a:rPr lang="es-ES" sz="1100" b="1" dirty="0" err="1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Movil</a:t>
            </a:r>
            <a:endParaRPr lang="es-ES" sz="1100" b="1" dirty="0">
              <a:solidFill>
                <a:schemeClr val="tx2">
                  <a:lumMod val="75000"/>
                </a:schemeClr>
              </a:solidFill>
              <a:latin typeface="Montserrat SemiBold" pitchFamily="2" charset="77"/>
            </a:endParaRPr>
          </a:p>
        </p:txBody>
      </p:sp>
      <p:cxnSp>
        <p:nvCxnSpPr>
          <p:cNvPr id="29" name="Conector recto de flecha 24">
            <a:extLst>
              <a:ext uri="{FF2B5EF4-FFF2-40B4-BE49-F238E27FC236}">
                <a16:creationId xmlns:a16="http://schemas.microsoft.com/office/drawing/2014/main" id="{7000B6A6-BC9C-E511-70D9-0838589734B9}"/>
              </a:ext>
            </a:extLst>
          </p:cNvPr>
          <p:cNvCxnSpPr>
            <a:cxnSpLocks/>
          </p:cNvCxnSpPr>
          <p:nvPr/>
        </p:nvCxnSpPr>
        <p:spPr>
          <a:xfrm>
            <a:off x="1842817" y="2907163"/>
            <a:ext cx="21602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5">
            <a:extLst>
              <a:ext uri="{FF2B5EF4-FFF2-40B4-BE49-F238E27FC236}">
                <a16:creationId xmlns:a16="http://schemas.microsoft.com/office/drawing/2014/main" id="{32D5A18C-BB3B-E808-0614-038AEC533C40}"/>
              </a:ext>
            </a:extLst>
          </p:cNvPr>
          <p:cNvCxnSpPr>
            <a:cxnSpLocks/>
          </p:cNvCxnSpPr>
          <p:nvPr/>
        </p:nvCxnSpPr>
        <p:spPr>
          <a:xfrm>
            <a:off x="4564460" y="2861078"/>
            <a:ext cx="21602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26">
            <a:extLst>
              <a:ext uri="{FF2B5EF4-FFF2-40B4-BE49-F238E27FC236}">
                <a16:creationId xmlns:a16="http://schemas.microsoft.com/office/drawing/2014/main" id="{2337A87B-4081-2F08-C37A-DF7F1C7A5492}"/>
              </a:ext>
            </a:extLst>
          </p:cNvPr>
          <p:cNvCxnSpPr>
            <a:cxnSpLocks/>
          </p:cNvCxnSpPr>
          <p:nvPr/>
        </p:nvCxnSpPr>
        <p:spPr>
          <a:xfrm>
            <a:off x="6981163" y="2817406"/>
            <a:ext cx="21602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ítulo 1">
            <a:extLst>
              <a:ext uri="{FF2B5EF4-FFF2-40B4-BE49-F238E27FC236}">
                <a16:creationId xmlns:a16="http://schemas.microsoft.com/office/drawing/2014/main" id="{FAEC19BC-D750-AD2A-79C2-8CA591B441D5}"/>
              </a:ext>
            </a:extLst>
          </p:cNvPr>
          <p:cNvSpPr txBox="1">
            <a:spLocks/>
          </p:cNvSpPr>
          <p:nvPr/>
        </p:nvSpPr>
        <p:spPr>
          <a:xfrm>
            <a:off x="2656593" y="255976"/>
            <a:ext cx="4031757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2400" dirty="0">
                <a:latin typeface="Montserrat ExtraLight" pitchFamily="2" charset="77"/>
              </a:rPr>
              <a:t>Regresemos con </a:t>
            </a:r>
            <a:r>
              <a:rPr lang="en-US" sz="2400" b="1" dirty="0">
                <a:solidFill>
                  <a:srgbClr val="00B0F0"/>
                </a:solidFill>
                <a:latin typeface="Montserrat" pitchFamily="2" charset="77"/>
              </a:rPr>
              <a:t>Hugo…</a:t>
            </a:r>
          </a:p>
        </p:txBody>
      </p:sp>
      <p:pic>
        <p:nvPicPr>
          <p:cNvPr id="13" name="Imagen 20" descr="Icono&#10;&#10;Descripción generada automáticamente">
            <a:extLst>
              <a:ext uri="{FF2B5EF4-FFF2-40B4-BE49-F238E27FC236}">
                <a16:creationId xmlns:a16="http://schemas.microsoft.com/office/drawing/2014/main" id="{C7F9E69D-4BDC-5E80-DD8A-B96340DA35C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687" t="10204" b="-1"/>
          <a:stretch/>
        </p:blipFill>
        <p:spPr>
          <a:xfrm>
            <a:off x="7929409" y="3933292"/>
            <a:ext cx="411289" cy="450780"/>
          </a:xfrm>
          <a:prstGeom prst="rect">
            <a:avLst/>
          </a:prstGeom>
        </p:spPr>
      </p:pic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81093AEF-D075-1BCF-20D5-799061FFC59A}"/>
              </a:ext>
            </a:extLst>
          </p:cNvPr>
          <p:cNvSpPr txBox="1">
            <a:spLocks/>
          </p:cNvSpPr>
          <p:nvPr/>
        </p:nvSpPr>
        <p:spPr>
          <a:xfrm>
            <a:off x="7621434" y="4423804"/>
            <a:ext cx="1027237" cy="3652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2"/>
              <a:buNone/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Transacción exitosa</a:t>
            </a:r>
          </a:p>
        </p:txBody>
      </p:sp>
      <p:cxnSp>
        <p:nvCxnSpPr>
          <p:cNvPr id="15" name="Conector recto de flecha 26">
            <a:extLst>
              <a:ext uri="{FF2B5EF4-FFF2-40B4-BE49-F238E27FC236}">
                <a16:creationId xmlns:a16="http://schemas.microsoft.com/office/drawing/2014/main" id="{BB98C87A-DEE1-CEE3-6F1C-535ECA52B02E}"/>
              </a:ext>
            </a:extLst>
          </p:cNvPr>
          <p:cNvCxnSpPr>
            <a:cxnSpLocks/>
          </p:cNvCxnSpPr>
          <p:nvPr/>
        </p:nvCxnSpPr>
        <p:spPr>
          <a:xfrm>
            <a:off x="8135052" y="3555392"/>
            <a:ext cx="0" cy="268906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30B7B1-A49E-EA1D-C418-09445F2777E7}"/>
              </a:ext>
            </a:extLst>
          </p:cNvPr>
          <p:cNvGrpSpPr>
            <a:grpSpLocks noChangeAspect="1"/>
          </p:cNvGrpSpPr>
          <p:nvPr/>
        </p:nvGrpSpPr>
        <p:grpSpPr>
          <a:xfrm>
            <a:off x="7278590" y="2532037"/>
            <a:ext cx="1680818" cy="893721"/>
            <a:chOff x="-1059436" y="1291181"/>
            <a:chExt cx="8703463" cy="4627786"/>
          </a:xfrm>
        </p:grpSpPr>
        <p:pic>
          <p:nvPicPr>
            <p:cNvPr id="18" name="Imagen 11" descr="Un celular color negro&#10;&#10;Descripción generada automáticamente">
              <a:extLst>
                <a:ext uri="{FF2B5EF4-FFF2-40B4-BE49-F238E27FC236}">
                  <a16:creationId xmlns:a16="http://schemas.microsoft.com/office/drawing/2014/main" id="{3E114833-8AC5-EF44-D167-B15426CF1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059436" y="1291181"/>
              <a:ext cx="8703463" cy="4627786"/>
            </a:xfrm>
            <a:prstGeom prst="rect">
              <a:avLst/>
            </a:prstGeom>
          </p:spPr>
        </p:pic>
        <p:pic>
          <p:nvPicPr>
            <p:cNvPr id="19" name="Imagen 25" descr="Icono&#10;&#10;Descripción generada automáticamente">
              <a:extLst>
                <a:ext uri="{FF2B5EF4-FFF2-40B4-BE49-F238E27FC236}">
                  <a16:creationId xmlns:a16="http://schemas.microsoft.com/office/drawing/2014/main" id="{993F8781-3EEF-70B4-5F21-318647002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900000">
              <a:off x="4168622" y="2872286"/>
              <a:ext cx="1095511" cy="10955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1870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ADCEC670-CE37-176C-3FC7-E9E4C4F0B6BE}"/>
              </a:ext>
            </a:extLst>
          </p:cNvPr>
          <p:cNvSpPr txBox="1">
            <a:spLocks/>
          </p:cNvSpPr>
          <p:nvPr/>
        </p:nvSpPr>
        <p:spPr>
          <a:xfrm>
            <a:off x="630324" y="3314149"/>
            <a:ext cx="897359" cy="2440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Usuario</a:t>
            </a:r>
          </a:p>
        </p:txBody>
      </p:sp>
      <p:pic>
        <p:nvPicPr>
          <p:cNvPr id="24" name="Imagen 12" descr="Imagen que contiene Icono&#10;&#10;Descripción generada automáticamente">
            <a:extLst>
              <a:ext uri="{FF2B5EF4-FFF2-40B4-BE49-F238E27FC236}">
                <a16:creationId xmlns:a16="http://schemas.microsoft.com/office/drawing/2014/main" id="{F76AC428-48B9-4814-4086-D7D5B9F30A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06" t="9211" r="-2386" b="-9211"/>
          <a:stretch/>
        </p:blipFill>
        <p:spPr>
          <a:xfrm>
            <a:off x="854180" y="2332548"/>
            <a:ext cx="601386" cy="846557"/>
          </a:xfrm>
          <a:prstGeom prst="rect">
            <a:avLst/>
          </a:prstGeom>
        </p:spPr>
      </p:pic>
      <p:pic>
        <p:nvPicPr>
          <p:cNvPr id="25" name="Imagen 13" descr="Forma, Rectángulo&#10;&#10;Descripción generada automáticamente">
            <a:extLst>
              <a:ext uri="{FF2B5EF4-FFF2-40B4-BE49-F238E27FC236}">
                <a16:creationId xmlns:a16="http://schemas.microsoft.com/office/drawing/2014/main" id="{178CB2BC-3697-3849-F7F9-A521AC67E6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568" t="23677" r="-14568" b="-1041"/>
          <a:stretch/>
        </p:blipFill>
        <p:spPr>
          <a:xfrm>
            <a:off x="2909236" y="2575968"/>
            <a:ext cx="1145965" cy="626378"/>
          </a:xfrm>
          <a:prstGeom prst="rect">
            <a:avLst/>
          </a:prstGeom>
        </p:spPr>
      </p:pic>
      <p:sp>
        <p:nvSpPr>
          <p:cNvPr id="26" name="Marcador de texto 7">
            <a:extLst>
              <a:ext uri="{FF2B5EF4-FFF2-40B4-BE49-F238E27FC236}">
                <a16:creationId xmlns:a16="http://schemas.microsoft.com/office/drawing/2014/main" id="{EDE1CE64-807E-7248-6C4F-A72715E4546A}"/>
              </a:ext>
            </a:extLst>
          </p:cNvPr>
          <p:cNvSpPr txBox="1">
            <a:spLocks/>
          </p:cNvSpPr>
          <p:nvPr/>
        </p:nvSpPr>
        <p:spPr>
          <a:xfrm>
            <a:off x="2808343" y="3309297"/>
            <a:ext cx="1027237" cy="3652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2"/>
              <a:buNone/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Dispositivos</a:t>
            </a:r>
          </a:p>
        </p:txBody>
      </p:sp>
      <p:pic>
        <p:nvPicPr>
          <p:cNvPr id="27" name="Imagen 1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AAADB893-483B-39E5-544F-1DBE0E3AFF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464" t="34167"/>
          <a:stretch/>
        </p:blipFill>
        <p:spPr>
          <a:xfrm>
            <a:off x="5615077" y="2562465"/>
            <a:ext cx="727970" cy="532395"/>
          </a:xfrm>
          <a:prstGeom prst="rect">
            <a:avLst/>
          </a:prstGeom>
        </p:spPr>
      </p:pic>
      <p:sp>
        <p:nvSpPr>
          <p:cNvPr id="28" name="Marcador de texto 7">
            <a:extLst>
              <a:ext uri="{FF2B5EF4-FFF2-40B4-BE49-F238E27FC236}">
                <a16:creationId xmlns:a16="http://schemas.microsoft.com/office/drawing/2014/main" id="{07BA80D3-1C38-4701-0A7D-B4A658FD69AF}"/>
              </a:ext>
            </a:extLst>
          </p:cNvPr>
          <p:cNvSpPr txBox="1">
            <a:spLocks/>
          </p:cNvSpPr>
          <p:nvPr/>
        </p:nvSpPr>
        <p:spPr>
          <a:xfrm>
            <a:off x="5510417" y="3238712"/>
            <a:ext cx="1027237" cy="3652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2"/>
              <a:buNone/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Banca Web o </a:t>
            </a:r>
            <a:r>
              <a:rPr lang="es-ES" sz="1100" b="1" dirty="0" err="1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Movil</a:t>
            </a:r>
            <a:endParaRPr lang="es-ES" sz="1100" b="1" dirty="0">
              <a:solidFill>
                <a:schemeClr val="tx2">
                  <a:lumMod val="75000"/>
                </a:schemeClr>
              </a:solidFill>
              <a:latin typeface="Montserrat SemiBold" pitchFamily="2" charset="77"/>
            </a:endParaRPr>
          </a:p>
        </p:txBody>
      </p:sp>
      <p:cxnSp>
        <p:nvCxnSpPr>
          <p:cNvPr id="29" name="Conector recto de flecha 24">
            <a:extLst>
              <a:ext uri="{FF2B5EF4-FFF2-40B4-BE49-F238E27FC236}">
                <a16:creationId xmlns:a16="http://schemas.microsoft.com/office/drawing/2014/main" id="{7000B6A6-BC9C-E511-70D9-0838589734B9}"/>
              </a:ext>
            </a:extLst>
          </p:cNvPr>
          <p:cNvCxnSpPr>
            <a:cxnSpLocks/>
          </p:cNvCxnSpPr>
          <p:nvPr/>
        </p:nvCxnSpPr>
        <p:spPr>
          <a:xfrm>
            <a:off x="1842817" y="2907163"/>
            <a:ext cx="21602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5">
            <a:extLst>
              <a:ext uri="{FF2B5EF4-FFF2-40B4-BE49-F238E27FC236}">
                <a16:creationId xmlns:a16="http://schemas.microsoft.com/office/drawing/2014/main" id="{32D5A18C-BB3B-E808-0614-038AEC533C40}"/>
              </a:ext>
            </a:extLst>
          </p:cNvPr>
          <p:cNvCxnSpPr>
            <a:cxnSpLocks/>
          </p:cNvCxnSpPr>
          <p:nvPr/>
        </p:nvCxnSpPr>
        <p:spPr>
          <a:xfrm>
            <a:off x="4564460" y="2861078"/>
            <a:ext cx="21602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26">
            <a:extLst>
              <a:ext uri="{FF2B5EF4-FFF2-40B4-BE49-F238E27FC236}">
                <a16:creationId xmlns:a16="http://schemas.microsoft.com/office/drawing/2014/main" id="{2337A87B-4081-2F08-C37A-DF7F1C7A5492}"/>
              </a:ext>
            </a:extLst>
          </p:cNvPr>
          <p:cNvCxnSpPr>
            <a:cxnSpLocks/>
          </p:cNvCxnSpPr>
          <p:nvPr/>
        </p:nvCxnSpPr>
        <p:spPr>
          <a:xfrm>
            <a:off x="6981163" y="2817406"/>
            <a:ext cx="21602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360E8D7-DED3-3DB6-A7E9-3A5B6E57014A}"/>
              </a:ext>
            </a:extLst>
          </p:cNvPr>
          <p:cNvSpPr txBox="1"/>
          <p:nvPr/>
        </p:nvSpPr>
        <p:spPr>
          <a:xfrm>
            <a:off x="2433302" y="940666"/>
            <a:ext cx="234718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000" b="1" dirty="0" err="1">
                <a:latin typeface="Montserrat SemiBold" pitchFamily="2" charset="77"/>
              </a:rPr>
              <a:t>Autenticación</a:t>
            </a:r>
            <a:r>
              <a:rPr lang="en-US" sz="1000" b="1" dirty="0">
                <a:latin typeface="Montserrat SemiBold" pitchFamily="2" charset="77"/>
              </a:rPr>
              <a:t> de la persona digital</a:t>
            </a:r>
          </a:p>
          <a:p>
            <a:pPr lvl="1">
              <a:lnSpc>
                <a:spcPct val="100000"/>
              </a:lnSpc>
            </a:pPr>
            <a:endParaRPr lang="en-US" sz="1000" dirty="0">
              <a:solidFill>
                <a:srgbClr val="FF0000"/>
              </a:solidFill>
              <a:latin typeface="Montserrat Light" pitchFamily="2" charset="77"/>
            </a:endParaRPr>
          </a:p>
          <a:p>
            <a:pPr lvl="1">
              <a:lnSpc>
                <a:spcPct val="100000"/>
              </a:lnSpc>
            </a:pPr>
            <a:r>
              <a:rPr lang="en-US" sz="1000" dirty="0" err="1">
                <a:solidFill>
                  <a:srgbClr val="FF0000"/>
                </a:solidFill>
                <a:latin typeface="Montserrat Light" pitchFamily="2" charset="77"/>
              </a:rPr>
              <a:t>Identificador</a:t>
            </a:r>
            <a:r>
              <a:rPr lang="en-US" sz="1000" dirty="0">
                <a:solidFill>
                  <a:srgbClr val="FF0000"/>
                </a:solidFill>
                <a:latin typeface="Montserrat Light" pitchFamily="2" charset="77"/>
              </a:rPr>
              <a:t>/</a:t>
            </a:r>
            <a:r>
              <a:rPr lang="en-US" sz="1000" dirty="0" err="1">
                <a:solidFill>
                  <a:srgbClr val="FF0000"/>
                </a:solidFill>
                <a:latin typeface="Montserrat Light" pitchFamily="2" charset="77"/>
              </a:rPr>
              <a:t>huella</a:t>
            </a:r>
            <a:r>
              <a:rPr lang="en-US" sz="1000" dirty="0">
                <a:solidFill>
                  <a:srgbClr val="FF0000"/>
                </a:solidFill>
                <a:latin typeface="Montserrat Light" pitchFamily="2" charset="77"/>
              </a:rPr>
              <a:t> de </a:t>
            </a:r>
            <a:r>
              <a:rPr lang="en-US" sz="1000" dirty="0" err="1">
                <a:solidFill>
                  <a:srgbClr val="FF0000"/>
                </a:solidFill>
                <a:latin typeface="Montserrat Light" pitchFamily="2" charset="77"/>
              </a:rPr>
              <a:t>dispositivo</a:t>
            </a:r>
            <a:endParaRPr lang="en-US" sz="1000" dirty="0">
              <a:solidFill>
                <a:srgbClr val="FF0000"/>
              </a:solidFill>
              <a:latin typeface="Montserrat Light" pitchFamily="2" charset="77"/>
            </a:endParaRPr>
          </a:p>
          <a:p>
            <a:pPr lvl="1">
              <a:lnSpc>
                <a:spcPct val="100000"/>
              </a:lnSpc>
            </a:pPr>
            <a:r>
              <a:rPr lang="en-US" sz="1000" dirty="0" err="1">
                <a:latin typeface="Montserrat Light" pitchFamily="2" charset="77"/>
              </a:rPr>
              <a:t>Geolocalización</a:t>
            </a:r>
            <a:endParaRPr lang="en-US" sz="1000" dirty="0">
              <a:latin typeface="Montserrat Light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4F5D29-5FA6-3DE2-6E38-ABAB6C2A0F5E}"/>
              </a:ext>
            </a:extLst>
          </p:cNvPr>
          <p:cNvSpPr txBox="1"/>
          <p:nvPr/>
        </p:nvSpPr>
        <p:spPr>
          <a:xfrm>
            <a:off x="4780484" y="3722166"/>
            <a:ext cx="257668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000" b="1" dirty="0" err="1">
                <a:latin typeface="Montserrat SemiBold" pitchFamily="2" charset="77"/>
              </a:rPr>
              <a:t>Evaluación</a:t>
            </a:r>
            <a:r>
              <a:rPr lang="en-US" sz="1000" b="1" dirty="0">
                <a:latin typeface="Montserrat SemiBold" pitchFamily="2" charset="77"/>
              </a:rPr>
              <a:t> del </a:t>
            </a:r>
            <a:r>
              <a:rPr lang="en-US" sz="1000" b="1" dirty="0" err="1">
                <a:latin typeface="Montserrat SemiBold" pitchFamily="2" charset="77"/>
              </a:rPr>
              <a:t>riesgo</a:t>
            </a:r>
            <a:r>
              <a:rPr lang="en-US" sz="1000" b="1" dirty="0">
                <a:latin typeface="Montserrat SemiBold" pitchFamily="2" charset="77"/>
              </a:rPr>
              <a:t> de </a:t>
            </a:r>
            <a:r>
              <a:rPr lang="en-US" sz="1000" b="1" dirty="0" err="1">
                <a:latin typeface="Montserrat SemiBold" pitchFamily="2" charset="77"/>
              </a:rPr>
              <a:t>transacción</a:t>
            </a:r>
            <a:endParaRPr lang="en-US" sz="1000" b="1" dirty="0">
              <a:latin typeface="Montserrat SemiBold" pitchFamily="2" charset="77"/>
            </a:endParaRPr>
          </a:p>
          <a:p>
            <a:pPr lvl="1">
              <a:lnSpc>
                <a:spcPct val="100000"/>
              </a:lnSpc>
            </a:pPr>
            <a:endParaRPr lang="en-US" sz="1000" dirty="0">
              <a:solidFill>
                <a:srgbClr val="FF0000"/>
              </a:solidFill>
              <a:latin typeface="Montserrat Light" pitchFamily="2" charset="77"/>
            </a:endParaRPr>
          </a:p>
          <a:p>
            <a:pPr lvl="1">
              <a:lnSpc>
                <a:spcPct val="100000"/>
              </a:lnSpc>
            </a:pPr>
            <a:r>
              <a:rPr lang="en-US" sz="1000" dirty="0" err="1">
                <a:solidFill>
                  <a:srgbClr val="FF0000"/>
                </a:solidFill>
                <a:latin typeface="Montserrat Light" pitchFamily="2" charset="77"/>
              </a:rPr>
              <a:t>Calificación</a:t>
            </a:r>
            <a:r>
              <a:rPr lang="en-US" sz="1000" dirty="0">
                <a:solidFill>
                  <a:srgbClr val="FF0000"/>
                </a:solidFill>
                <a:latin typeface="Montserrat Light" pitchFamily="2" charset="77"/>
              </a:rPr>
              <a:t> de </a:t>
            </a:r>
            <a:r>
              <a:rPr lang="en-US" sz="1000" dirty="0" err="1">
                <a:solidFill>
                  <a:srgbClr val="FF0000"/>
                </a:solidFill>
                <a:latin typeface="Montserrat Light" pitchFamily="2" charset="77"/>
              </a:rPr>
              <a:t>transacciones</a:t>
            </a:r>
            <a:r>
              <a:rPr lang="en-US" sz="1000" dirty="0">
                <a:solidFill>
                  <a:srgbClr val="FF0000"/>
                </a:solidFill>
                <a:latin typeface="Montserrat Light" pitchFamily="2" charset="77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Montserrat Light" pitchFamily="2" charset="77"/>
              </a:rPr>
              <a:t>en</a:t>
            </a:r>
            <a:r>
              <a:rPr lang="en-US" sz="1000" dirty="0">
                <a:solidFill>
                  <a:srgbClr val="FF0000"/>
                </a:solidFill>
                <a:latin typeface="Montserrat Light" pitchFamily="2" charset="77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Montserrat Light" pitchFamily="2" charset="77"/>
              </a:rPr>
              <a:t>tiempo</a:t>
            </a:r>
            <a:r>
              <a:rPr lang="en-US" sz="1000" dirty="0">
                <a:solidFill>
                  <a:srgbClr val="FF0000"/>
                </a:solidFill>
                <a:latin typeface="Montserrat Light" pitchFamily="2" charset="77"/>
              </a:rPr>
              <a:t> real.</a:t>
            </a:r>
          </a:p>
          <a:p>
            <a:pPr lvl="1">
              <a:lnSpc>
                <a:spcPct val="100000"/>
              </a:lnSpc>
            </a:pPr>
            <a:r>
              <a:rPr lang="en-US" sz="1000" dirty="0" err="1">
                <a:solidFill>
                  <a:srgbClr val="FF0000"/>
                </a:solidFill>
                <a:latin typeface="Montserrat Light" pitchFamily="2" charset="77"/>
              </a:rPr>
              <a:t>Calificación</a:t>
            </a:r>
            <a:r>
              <a:rPr lang="en-US" sz="1000" dirty="0">
                <a:solidFill>
                  <a:srgbClr val="FF0000"/>
                </a:solidFill>
                <a:latin typeface="Montserrat Light" pitchFamily="2" charset="77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Montserrat Light" pitchFamily="2" charset="77"/>
              </a:rPr>
              <a:t>automatizada</a:t>
            </a:r>
            <a:r>
              <a:rPr lang="en-US" sz="1000" dirty="0">
                <a:solidFill>
                  <a:srgbClr val="FF0000"/>
                </a:solidFill>
                <a:latin typeface="Montserrat Light" pitchFamily="2" charset="77"/>
              </a:rPr>
              <a:t> de </a:t>
            </a:r>
            <a:r>
              <a:rPr lang="en-US" sz="1000" dirty="0" err="1">
                <a:solidFill>
                  <a:srgbClr val="FF0000"/>
                </a:solidFill>
                <a:latin typeface="Montserrat Light" pitchFamily="2" charset="77"/>
              </a:rPr>
              <a:t>transacciones</a:t>
            </a:r>
            <a:r>
              <a:rPr lang="en-US" sz="1000" dirty="0">
                <a:solidFill>
                  <a:srgbClr val="FF0000"/>
                </a:solidFill>
                <a:latin typeface="Montserrat Light" pitchFamily="2" charset="77"/>
              </a:rPr>
              <a:t>.</a:t>
            </a:r>
          </a:p>
        </p:txBody>
      </p:sp>
      <p:pic>
        <p:nvPicPr>
          <p:cNvPr id="42" name="Imagen 21">
            <a:extLst>
              <a:ext uri="{FF2B5EF4-FFF2-40B4-BE49-F238E27FC236}">
                <a16:creationId xmlns:a16="http://schemas.microsoft.com/office/drawing/2014/main" id="{C893CE3D-8169-7992-E721-D1D8EAC011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071" t="17493"/>
          <a:stretch/>
        </p:blipFill>
        <p:spPr>
          <a:xfrm>
            <a:off x="3141961" y="2029787"/>
            <a:ext cx="360000" cy="351516"/>
          </a:xfrm>
          <a:prstGeom prst="rect">
            <a:avLst/>
          </a:prstGeom>
        </p:spPr>
      </p:pic>
      <p:sp>
        <p:nvSpPr>
          <p:cNvPr id="44" name="Título 1">
            <a:extLst>
              <a:ext uri="{FF2B5EF4-FFF2-40B4-BE49-F238E27FC236}">
                <a16:creationId xmlns:a16="http://schemas.microsoft.com/office/drawing/2014/main" id="{FAEC19BC-D750-AD2A-79C2-8CA591B441D5}"/>
              </a:ext>
            </a:extLst>
          </p:cNvPr>
          <p:cNvSpPr txBox="1">
            <a:spLocks/>
          </p:cNvSpPr>
          <p:nvPr/>
        </p:nvSpPr>
        <p:spPr>
          <a:xfrm>
            <a:off x="2656593" y="255976"/>
            <a:ext cx="4031757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2400" dirty="0">
                <a:latin typeface="Montserrat ExtraLight" pitchFamily="2" charset="77"/>
              </a:rPr>
              <a:t>Regresemos con </a:t>
            </a:r>
            <a:r>
              <a:rPr lang="en-US" sz="2400" b="1" dirty="0">
                <a:solidFill>
                  <a:srgbClr val="00B0F0"/>
                </a:solidFill>
                <a:latin typeface="Montserrat" pitchFamily="2" charset="77"/>
              </a:rPr>
              <a:t>Hugo…</a:t>
            </a:r>
          </a:p>
        </p:txBody>
      </p:sp>
      <p:pic>
        <p:nvPicPr>
          <p:cNvPr id="2" name="Imagen 21">
            <a:extLst>
              <a:ext uri="{FF2B5EF4-FFF2-40B4-BE49-F238E27FC236}">
                <a16:creationId xmlns:a16="http://schemas.microsoft.com/office/drawing/2014/main" id="{6925CAE4-F513-9774-F9C4-B918C398DF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071" t="17493"/>
          <a:stretch/>
        </p:blipFill>
        <p:spPr>
          <a:xfrm>
            <a:off x="5888825" y="1976066"/>
            <a:ext cx="360000" cy="3515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D86864-7F84-5709-CF9E-8F1A3FEEA008}"/>
              </a:ext>
            </a:extLst>
          </p:cNvPr>
          <p:cNvGrpSpPr>
            <a:grpSpLocks noChangeAspect="1"/>
          </p:cNvGrpSpPr>
          <p:nvPr/>
        </p:nvGrpSpPr>
        <p:grpSpPr>
          <a:xfrm>
            <a:off x="7083063" y="2187157"/>
            <a:ext cx="1872000" cy="1404000"/>
            <a:chOff x="-1158540" y="284165"/>
            <a:chExt cx="8765114" cy="6573835"/>
          </a:xfrm>
        </p:grpSpPr>
        <p:pic>
          <p:nvPicPr>
            <p:cNvPr id="4" name="Imagen 11" descr="Imagen de la pantalla de un celular con letras&#10;&#10;Descripción generada automáticamente con confianza media">
              <a:extLst>
                <a:ext uri="{FF2B5EF4-FFF2-40B4-BE49-F238E27FC236}">
                  <a16:creationId xmlns:a16="http://schemas.microsoft.com/office/drawing/2014/main" id="{F434C97D-E3E4-A70D-3FC3-9481CB320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158540" y="284165"/>
              <a:ext cx="8765114" cy="6573835"/>
            </a:xfrm>
            <a:prstGeom prst="rect">
              <a:avLst/>
            </a:prstGeom>
          </p:spPr>
        </p:pic>
        <p:pic>
          <p:nvPicPr>
            <p:cNvPr id="7" name="Imagen 1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990C71BE-0D13-FA15-1961-9E60212A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42298" y="2811181"/>
              <a:ext cx="1096467" cy="109646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608292F-8A8F-ABE5-FF7A-FA02246C0ED0}"/>
              </a:ext>
            </a:extLst>
          </p:cNvPr>
          <p:cNvSpPr txBox="1"/>
          <p:nvPr/>
        </p:nvSpPr>
        <p:spPr>
          <a:xfrm>
            <a:off x="6967503" y="1126169"/>
            <a:ext cx="2043250" cy="1220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1000" b="1" dirty="0" err="1">
                <a:latin typeface="Montserrat SemiBold" pitchFamily="2" charset="77"/>
              </a:rPr>
              <a:t>Autenticación</a:t>
            </a:r>
            <a:r>
              <a:rPr lang="en-US" sz="1000" b="1" dirty="0">
                <a:latin typeface="Montserrat SemiBold" pitchFamily="2" charset="77"/>
              </a:rPr>
              <a:t> de la persona </a:t>
            </a:r>
            <a:r>
              <a:rPr lang="en-US" sz="1000" b="1" dirty="0" err="1">
                <a:latin typeface="Montserrat SemiBold" pitchFamily="2" charset="77"/>
              </a:rPr>
              <a:t>física</a:t>
            </a:r>
            <a:r>
              <a:rPr lang="en-US" sz="1000" b="1" dirty="0">
                <a:latin typeface="Montserrat SemiBold" pitchFamily="2" charset="77"/>
              </a:rPr>
              <a:t>:</a:t>
            </a:r>
          </a:p>
          <a:p>
            <a:pPr lvl="1">
              <a:lnSpc>
                <a:spcPct val="150000"/>
              </a:lnSpc>
            </a:pPr>
            <a:endParaRPr lang="en-US" sz="1000" dirty="0">
              <a:latin typeface="Montserrat Light" pitchFamily="2" charset="77"/>
            </a:endParaRPr>
          </a:p>
          <a:p>
            <a:pPr lvl="1">
              <a:lnSpc>
                <a:spcPct val="150000"/>
              </a:lnSpc>
            </a:pPr>
            <a:r>
              <a:rPr lang="en-US" sz="1000" dirty="0" err="1">
                <a:latin typeface="Montserrat Light" pitchFamily="2" charset="77"/>
              </a:rPr>
              <a:t>Autenticación</a:t>
            </a:r>
            <a:r>
              <a:rPr lang="en-US" sz="1000" dirty="0">
                <a:latin typeface="Montserrat Light" pitchFamily="2" charset="77"/>
              </a:rPr>
              <a:t> </a:t>
            </a:r>
            <a:r>
              <a:rPr lang="en-US" sz="1000" dirty="0" err="1">
                <a:latin typeface="Montserrat Light" pitchFamily="2" charset="77"/>
              </a:rPr>
              <a:t>utilizando</a:t>
            </a:r>
            <a:r>
              <a:rPr lang="en-US" sz="1000" dirty="0">
                <a:latin typeface="Montserrat Light" pitchFamily="2" charset="77"/>
              </a:rPr>
              <a:t> </a:t>
            </a:r>
            <a:r>
              <a:rPr lang="en-US" sz="1000" strike="sngStrike" dirty="0" err="1">
                <a:latin typeface="Montserrat Light" pitchFamily="2" charset="77"/>
              </a:rPr>
              <a:t>codigo</a:t>
            </a:r>
            <a:r>
              <a:rPr lang="en-US" sz="1000" strike="sngStrike" dirty="0">
                <a:latin typeface="Montserrat Light" pitchFamily="2" charset="77"/>
              </a:rPr>
              <a:t> de </a:t>
            </a:r>
            <a:r>
              <a:rPr lang="en-US" sz="1000" strike="sngStrike" dirty="0" err="1">
                <a:latin typeface="Montserrat Light" pitchFamily="2" charset="77"/>
              </a:rPr>
              <a:t>seguridad</a:t>
            </a:r>
            <a:r>
              <a:rPr lang="en-US" sz="1000" strike="sngStrike" dirty="0">
                <a:latin typeface="Montserrat Light" pitchFamily="2" charset="77"/>
              </a:rPr>
              <a:t> (2FA)</a:t>
            </a:r>
          </a:p>
        </p:txBody>
      </p:sp>
      <p:pic>
        <p:nvPicPr>
          <p:cNvPr id="13" name="Imagen 20" descr="Icono&#10;&#10;Descripción generada automáticamente">
            <a:extLst>
              <a:ext uri="{FF2B5EF4-FFF2-40B4-BE49-F238E27FC236}">
                <a16:creationId xmlns:a16="http://schemas.microsoft.com/office/drawing/2014/main" id="{C7F9E69D-4BDC-5E80-DD8A-B96340DA35C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9687" t="10204" b="-1"/>
          <a:stretch/>
        </p:blipFill>
        <p:spPr>
          <a:xfrm>
            <a:off x="7929409" y="3933292"/>
            <a:ext cx="411289" cy="450780"/>
          </a:xfrm>
          <a:prstGeom prst="rect">
            <a:avLst/>
          </a:prstGeom>
        </p:spPr>
      </p:pic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81093AEF-D075-1BCF-20D5-799061FFC59A}"/>
              </a:ext>
            </a:extLst>
          </p:cNvPr>
          <p:cNvSpPr txBox="1">
            <a:spLocks/>
          </p:cNvSpPr>
          <p:nvPr/>
        </p:nvSpPr>
        <p:spPr>
          <a:xfrm>
            <a:off x="7621434" y="4423804"/>
            <a:ext cx="1027237" cy="3652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2"/>
              <a:buNone/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Transacción exitosa</a:t>
            </a:r>
          </a:p>
        </p:txBody>
      </p:sp>
      <p:cxnSp>
        <p:nvCxnSpPr>
          <p:cNvPr id="15" name="Conector recto de flecha 26">
            <a:extLst>
              <a:ext uri="{FF2B5EF4-FFF2-40B4-BE49-F238E27FC236}">
                <a16:creationId xmlns:a16="http://schemas.microsoft.com/office/drawing/2014/main" id="{BB98C87A-DEE1-CEE3-6F1C-535ECA52B02E}"/>
              </a:ext>
            </a:extLst>
          </p:cNvPr>
          <p:cNvCxnSpPr>
            <a:cxnSpLocks/>
          </p:cNvCxnSpPr>
          <p:nvPr/>
        </p:nvCxnSpPr>
        <p:spPr>
          <a:xfrm>
            <a:off x="8135052" y="3555392"/>
            <a:ext cx="0" cy="268906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134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44" name="Título 1">
            <a:extLst>
              <a:ext uri="{FF2B5EF4-FFF2-40B4-BE49-F238E27FC236}">
                <a16:creationId xmlns:a16="http://schemas.microsoft.com/office/drawing/2014/main" id="{FAEC19BC-D750-AD2A-79C2-8CA591B441D5}"/>
              </a:ext>
            </a:extLst>
          </p:cNvPr>
          <p:cNvSpPr txBox="1">
            <a:spLocks/>
          </p:cNvSpPr>
          <p:nvPr/>
        </p:nvSpPr>
        <p:spPr>
          <a:xfrm>
            <a:off x="2656593" y="255976"/>
            <a:ext cx="4031757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2400" dirty="0">
                <a:latin typeface="Montserrat ExtraLight" pitchFamily="2" charset="77"/>
              </a:rPr>
              <a:t>Regresemos con </a:t>
            </a:r>
            <a:r>
              <a:rPr lang="en-US" sz="2400" b="1" dirty="0">
                <a:solidFill>
                  <a:srgbClr val="00B0F0"/>
                </a:solidFill>
                <a:latin typeface="Montserrat" pitchFamily="2" charset="77"/>
              </a:rPr>
              <a:t>Hugo…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1C46BF-71D2-4014-E2FB-1EE694E7784E}"/>
              </a:ext>
            </a:extLst>
          </p:cNvPr>
          <p:cNvGrpSpPr/>
          <p:nvPr/>
        </p:nvGrpSpPr>
        <p:grpSpPr>
          <a:xfrm>
            <a:off x="253973" y="-224357"/>
            <a:ext cx="7848600" cy="5886450"/>
            <a:chOff x="253973" y="-224357"/>
            <a:chExt cx="7848600" cy="5886450"/>
          </a:xfrm>
        </p:grpSpPr>
        <p:pic>
          <p:nvPicPr>
            <p:cNvPr id="11" name="Imagen 11" descr="Imagen de la pantalla de un celular con letras&#10;&#10;Descripción generada automáticamente con confianza media">
              <a:extLst>
                <a:ext uri="{FF2B5EF4-FFF2-40B4-BE49-F238E27FC236}">
                  <a16:creationId xmlns:a16="http://schemas.microsoft.com/office/drawing/2014/main" id="{0AC26418-2B96-28CC-EF5E-B77046BE1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3973" y="-224357"/>
              <a:ext cx="7848600" cy="588645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586EE88-D192-AFF4-C558-4B57644C67FD}"/>
                </a:ext>
              </a:extLst>
            </p:cNvPr>
            <p:cNvSpPr/>
            <p:nvPr/>
          </p:nvSpPr>
          <p:spPr>
            <a:xfrm rot="20453312">
              <a:off x="3059576" y="1516450"/>
              <a:ext cx="685800" cy="1861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657477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3" name="Marcador de texto 7">
            <a:extLst>
              <a:ext uri="{FF2B5EF4-FFF2-40B4-BE49-F238E27FC236}">
                <a16:creationId xmlns:a16="http://schemas.microsoft.com/office/drawing/2014/main" id="{ADCEC670-CE37-176C-3FC7-E9E4C4F0B6BE}"/>
              </a:ext>
            </a:extLst>
          </p:cNvPr>
          <p:cNvSpPr txBox="1">
            <a:spLocks/>
          </p:cNvSpPr>
          <p:nvPr/>
        </p:nvSpPr>
        <p:spPr>
          <a:xfrm>
            <a:off x="630324" y="3314149"/>
            <a:ext cx="897359" cy="2440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Usuario</a:t>
            </a:r>
          </a:p>
        </p:txBody>
      </p:sp>
      <p:pic>
        <p:nvPicPr>
          <p:cNvPr id="24" name="Imagen 12" descr="Imagen que contiene Icono&#10;&#10;Descripción generada automáticamente">
            <a:extLst>
              <a:ext uri="{FF2B5EF4-FFF2-40B4-BE49-F238E27FC236}">
                <a16:creationId xmlns:a16="http://schemas.microsoft.com/office/drawing/2014/main" id="{F76AC428-48B9-4814-4086-D7D5B9F30A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06" t="9211" r="-2386" b="-9211"/>
          <a:stretch/>
        </p:blipFill>
        <p:spPr>
          <a:xfrm>
            <a:off x="854180" y="2332548"/>
            <a:ext cx="601386" cy="846557"/>
          </a:xfrm>
          <a:prstGeom prst="rect">
            <a:avLst/>
          </a:prstGeom>
        </p:spPr>
      </p:pic>
      <p:pic>
        <p:nvPicPr>
          <p:cNvPr id="25" name="Imagen 13" descr="Forma, Rectángulo&#10;&#10;Descripción generada automáticamente">
            <a:extLst>
              <a:ext uri="{FF2B5EF4-FFF2-40B4-BE49-F238E27FC236}">
                <a16:creationId xmlns:a16="http://schemas.microsoft.com/office/drawing/2014/main" id="{178CB2BC-3697-3849-F7F9-A521AC67E6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568" t="23677" r="-14568" b="-1041"/>
          <a:stretch/>
        </p:blipFill>
        <p:spPr>
          <a:xfrm>
            <a:off x="2909236" y="2575968"/>
            <a:ext cx="1145965" cy="626378"/>
          </a:xfrm>
          <a:prstGeom prst="rect">
            <a:avLst/>
          </a:prstGeom>
        </p:spPr>
      </p:pic>
      <p:sp>
        <p:nvSpPr>
          <p:cNvPr id="26" name="Marcador de texto 7">
            <a:extLst>
              <a:ext uri="{FF2B5EF4-FFF2-40B4-BE49-F238E27FC236}">
                <a16:creationId xmlns:a16="http://schemas.microsoft.com/office/drawing/2014/main" id="{EDE1CE64-807E-7248-6C4F-A72715E4546A}"/>
              </a:ext>
            </a:extLst>
          </p:cNvPr>
          <p:cNvSpPr txBox="1">
            <a:spLocks/>
          </p:cNvSpPr>
          <p:nvPr/>
        </p:nvSpPr>
        <p:spPr>
          <a:xfrm>
            <a:off x="2808343" y="3309297"/>
            <a:ext cx="1027237" cy="3652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2"/>
              <a:buNone/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Dispositivos</a:t>
            </a:r>
          </a:p>
        </p:txBody>
      </p:sp>
      <p:pic>
        <p:nvPicPr>
          <p:cNvPr id="27" name="Imagen 1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AAADB893-483B-39E5-544F-1DBE0E3AFF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464" t="34167"/>
          <a:stretch/>
        </p:blipFill>
        <p:spPr>
          <a:xfrm>
            <a:off x="5615077" y="2562465"/>
            <a:ext cx="727970" cy="532395"/>
          </a:xfrm>
          <a:prstGeom prst="rect">
            <a:avLst/>
          </a:prstGeom>
        </p:spPr>
      </p:pic>
      <p:sp>
        <p:nvSpPr>
          <p:cNvPr id="28" name="Marcador de texto 7">
            <a:extLst>
              <a:ext uri="{FF2B5EF4-FFF2-40B4-BE49-F238E27FC236}">
                <a16:creationId xmlns:a16="http://schemas.microsoft.com/office/drawing/2014/main" id="{07BA80D3-1C38-4701-0A7D-B4A658FD69AF}"/>
              </a:ext>
            </a:extLst>
          </p:cNvPr>
          <p:cNvSpPr txBox="1">
            <a:spLocks/>
          </p:cNvSpPr>
          <p:nvPr/>
        </p:nvSpPr>
        <p:spPr>
          <a:xfrm>
            <a:off x="5510417" y="3238712"/>
            <a:ext cx="1027237" cy="3652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2"/>
              <a:buNone/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Banca Web o </a:t>
            </a:r>
            <a:r>
              <a:rPr lang="es-ES" sz="1100" b="1" dirty="0" err="1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Movil</a:t>
            </a:r>
            <a:endParaRPr lang="es-ES" sz="1100" b="1" dirty="0">
              <a:solidFill>
                <a:schemeClr val="tx2">
                  <a:lumMod val="75000"/>
                </a:schemeClr>
              </a:solidFill>
              <a:latin typeface="Montserrat SemiBold" pitchFamily="2" charset="77"/>
            </a:endParaRPr>
          </a:p>
        </p:txBody>
      </p:sp>
      <p:cxnSp>
        <p:nvCxnSpPr>
          <p:cNvPr id="29" name="Conector recto de flecha 24">
            <a:extLst>
              <a:ext uri="{FF2B5EF4-FFF2-40B4-BE49-F238E27FC236}">
                <a16:creationId xmlns:a16="http://schemas.microsoft.com/office/drawing/2014/main" id="{7000B6A6-BC9C-E511-70D9-0838589734B9}"/>
              </a:ext>
            </a:extLst>
          </p:cNvPr>
          <p:cNvCxnSpPr>
            <a:cxnSpLocks/>
          </p:cNvCxnSpPr>
          <p:nvPr/>
        </p:nvCxnSpPr>
        <p:spPr>
          <a:xfrm>
            <a:off x="1842817" y="2907163"/>
            <a:ext cx="21602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5">
            <a:extLst>
              <a:ext uri="{FF2B5EF4-FFF2-40B4-BE49-F238E27FC236}">
                <a16:creationId xmlns:a16="http://schemas.microsoft.com/office/drawing/2014/main" id="{32D5A18C-BB3B-E808-0614-038AEC533C40}"/>
              </a:ext>
            </a:extLst>
          </p:cNvPr>
          <p:cNvCxnSpPr>
            <a:cxnSpLocks/>
          </p:cNvCxnSpPr>
          <p:nvPr/>
        </p:nvCxnSpPr>
        <p:spPr>
          <a:xfrm>
            <a:off x="4564460" y="2861078"/>
            <a:ext cx="21602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26">
            <a:extLst>
              <a:ext uri="{FF2B5EF4-FFF2-40B4-BE49-F238E27FC236}">
                <a16:creationId xmlns:a16="http://schemas.microsoft.com/office/drawing/2014/main" id="{2337A87B-4081-2F08-C37A-DF7F1C7A5492}"/>
              </a:ext>
            </a:extLst>
          </p:cNvPr>
          <p:cNvCxnSpPr>
            <a:cxnSpLocks/>
          </p:cNvCxnSpPr>
          <p:nvPr/>
        </p:nvCxnSpPr>
        <p:spPr>
          <a:xfrm>
            <a:off x="6981163" y="2817406"/>
            <a:ext cx="216024" cy="0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360E8D7-DED3-3DB6-A7E9-3A5B6E57014A}"/>
              </a:ext>
            </a:extLst>
          </p:cNvPr>
          <p:cNvSpPr txBox="1"/>
          <p:nvPr/>
        </p:nvSpPr>
        <p:spPr>
          <a:xfrm>
            <a:off x="2433302" y="940666"/>
            <a:ext cx="234718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000" b="1" dirty="0" err="1">
                <a:latin typeface="Montserrat SemiBold" pitchFamily="2" charset="77"/>
              </a:rPr>
              <a:t>Autenticación</a:t>
            </a:r>
            <a:r>
              <a:rPr lang="en-US" sz="1000" b="1" dirty="0">
                <a:latin typeface="Montserrat SemiBold" pitchFamily="2" charset="77"/>
              </a:rPr>
              <a:t> de la persona digital</a:t>
            </a:r>
          </a:p>
          <a:p>
            <a:pPr lvl="1">
              <a:lnSpc>
                <a:spcPct val="100000"/>
              </a:lnSpc>
            </a:pPr>
            <a:endParaRPr lang="en-US" sz="1000" dirty="0">
              <a:solidFill>
                <a:srgbClr val="FF0000"/>
              </a:solidFill>
              <a:latin typeface="Montserrat Light" pitchFamily="2" charset="77"/>
            </a:endParaRPr>
          </a:p>
          <a:p>
            <a:pPr lvl="1">
              <a:lnSpc>
                <a:spcPct val="100000"/>
              </a:lnSpc>
            </a:pPr>
            <a:r>
              <a:rPr lang="en-US" sz="1000" dirty="0" err="1">
                <a:solidFill>
                  <a:schemeClr val="tx1"/>
                </a:solidFill>
                <a:latin typeface="Montserrat Light" pitchFamily="2" charset="77"/>
              </a:rPr>
              <a:t>Identificador</a:t>
            </a:r>
            <a:r>
              <a:rPr lang="en-US" sz="1000" dirty="0">
                <a:solidFill>
                  <a:schemeClr val="tx1"/>
                </a:solidFill>
                <a:latin typeface="Montserrat Light" pitchFamily="2" charset="77"/>
              </a:rPr>
              <a:t>/</a:t>
            </a:r>
            <a:r>
              <a:rPr lang="en-US" sz="1000" dirty="0" err="1">
                <a:solidFill>
                  <a:schemeClr val="tx1"/>
                </a:solidFill>
                <a:latin typeface="Montserrat Light" pitchFamily="2" charset="77"/>
              </a:rPr>
              <a:t>huella</a:t>
            </a:r>
            <a:r>
              <a:rPr lang="en-US" sz="1000" dirty="0">
                <a:solidFill>
                  <a:schemeClr val="tx1"/>
                </a:solidFill>
                <a:latin typeface="Montserrat Light" pitchFamily="2" charset="77"/>
              </a:rPr>
              <a:t> de </a:t>
            </a:r>
            <a:r>
              <a:rPr lang="en-US" sz="1000" dirty="0" err="1">
                <a:solidFill>
                  <a:schemeClr val="tx1"/>
                </a:solidFill>
                <a:latin typeface="Montserrat Light" pitchFamily="2" charset="77"/>
              </a:rPr>
              <a:t>dispositivo</a:t>
            </a:r>
            <a:endParaRPr lang="en-US" sz="1000" dirty="0">
              <a:solidFill>
                <a:schemeClr val="tx1"/>
              </a:solidFill>
              <a:latin typeface="Montserrat Light" pitchFamily="2" charset="77"/>
            </a:endParaRPr>
          </a:p>
          <a:p>
            <a:pPr lvl="1">
              <a:lnSpc>
                <a:spcPct val="100000"/>
              </a:lnSpc>
            </a:pPr>
            <a:r>
              <a:rPr lang="en-US" sz="1000" dirty="0" err="1">
                <a:latin typeface="Montserrat Light" pitchFamily="2" charset="77"/>
              </a:rPr>
              <a:t>Geolocalización</a:t>
            </a:r>
            <a:endParaRPr lang="en-US" sz="1000" dirty="0">
              <a:latin typeface="Montserrat Light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4F5D29-5FA6-3DE2-6E38-ABAB6C2A0F5E}"/>
              </a:ext>
            </a:extLst>
          </p:cNvPr>
          <p:cNvSpPr txBox="1"/>
          <p:nvPr/>
        </p:nvSpPr>
        <p:spPr>
          <a:xfrm>
            <a:off x="4780484" y="3722166"/>
            <a:ext cx="257668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000" b="1" dirty="0" err="1">
                <a:latin typeface="Montserrat SemiBold" pitchFamily="2" charset="77"/>
              </a:rPr>
              <a:t>Evaluación</a:t>
            </a:r>
            <a:r>
              <a:rPr lang="en-US" sz="1000" b="1" dirty="0">
                <a:latin typeface="Montserrat SemiBold" pitchFamily="2" charset="77"/>
              </a:rPr>
              <a:t> del </a:t>
            </a:r>
            <a:r>
              <a:rPr lang="en-US" sz="1000" b="1" dirty="0" err="1">
                <a:latin typeface="Montserrat SemiBold" pitchFamily="2" charset="77"/>
              </a:rPr>
              <a:t>riesgo</a:t>
            </a:r>
            <a:r>
              <a:rPr lang="en-US" sz="1000" b="1" dirty="0">
                <a:latin typeface="Montserrat SemiBold" pitchFamily="2" charset="77"/>
              </a:rPr>
              <a:t> de </a:t>
            </a:r>
            <a:r>
              <a:rPr lang="en-US" sz="1000" b="1" dirty="0" err="1">
                <a:latin typeface="Montserrat SemiBold" pitchFamily="2" charset="77"/>
              </a:rPr>
              <a:t>transacción</a:t>
            </a:r>
            <a:endParaRPr lang="en-US" sz="1000" b="1" dirty="0">
              <a:latin typeface="Montserrat SemiBold" pitchFamily="2" charset="77"/>
            </a:endParaRPr>
          </a:p>
          <a:p>
            <a:pPr lvl="1">
              <a:lnSpc>
                <a:spcPct val="100000"/>
              </a:lnSpc>
            </a:pPr>
            <a:endParaRPr lang="en-US" sz="1000" dirty="0">
              <a:solidFill>
                <a:srgbClr val="FF0000"/>
              </a:solidFill>
              <a:latin typeface="Montserrat Light" pitchFamily="2" charset="77"/>
            </a:endParaRPr>
          </a:p>
          <a:p>
            <a:pPr lvl="1">
              <a:lnSpc>
                <a:spcPct val="100000"/>
              </a:lnSpc>
            </a:pPr>
            <a:r>
              <a:rPr lang="en-US" sz="1000" dirty="0" err="1">
                <a:solidFill>
                  <a:schemeClr val="tx1"/>
                </a:solidFill>
                <a:latin typeface="Montserrat Light" pitchFamily="2" charset="77"/>
              </a:rPr>
              <a:t>Calificación</a:t>
            </a:r>
            <a:r>
              <a:rPr lang="en-US" sz="1000" dirty="0">
                <a:solidFill>
                  <a:schemeClr val="tx1"/>
                </a:solidFill>
                <a:latin typeface="Montserrat Light" pitchFamily="2" charset="77"/>
              </a:rPr>
              <a:t> de </a:t>
            </a:r>
            <a:r>
              <a:rPr lang="en-US" sz="1000" dirty="0" err="1">
                <a:solidFill>
                  <a:schemeClr val="tx1"/>
                </a:solidFill>
                <a:latin typeface="Montserrat Light" pitchFamily="2" charset="77"/>
              </a:rPr>
              <a:t>transacciones</a:t>
            </a:r>
            <a:r>
              <a:rPr lang="en-US" sz="1000" dirty="0">
                <a:solidFill>
                  <a:schemeClr val="tx1"/>
                </a:solidFill>
                <a:latin typeface="Montserrat Light" pitchFamily="2" charset="77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Montserrat Light" pitchFamily="2" charset="77"/>
              </a:rPr>
              <a:t>en</a:t>
            </a:r>
            <a:r>
              <a:rPr lang="en-US" sz="1000" dirty="0">
                <a:solidFill>
                  <a:schemeClr val="tx1"/>
                </a:solidFill>
                <a:latin typeface="Montserrat Light" pitchFamily="2" charset="77"/>
              </a:rPr>
              <a:t> </a:t>
            </a:r>
            <a:r>
              <a:rPr lang="en-US" sz="1000" dirty="0" err="1">
                <a:solidFill>
                  <a:schemeClr val="tx1"/>
                </a:solidFill>
                <a:latin typeface="Montserrat Light" pitchFamily="2" charset="77"/>
              </a:rPr>
              <a:t>tiempo</a:t>
            </a:r>
            <a:r>
              <a:rPr lang="en-US" sz="1000" dirty="0">
                <a:solidFill>
                  <a:schemeClr val="tx1"/>
                </a:solidFill>
                <a:latin typeface="Montserrat Light" pitchFamily="2" charset="77"/>
              </a:rPr>
              <a:t> real.</a:t>
            </a:r>
          </a:p>
          <a:p>
            <a:pPr lvl="1">
              <a:lnSpc>
                <a:spcPct val="100000"/>
              </a:lnSpc>
            </a:pPr>
            <a:r>
              <a:rPr lang="en-US" sz="1000" dirty="0" err="1">
                <a:solidFill>
                  <a:srgbClr val="FF0000"/>
                </a:solidFill>
                <a:latin typeface="Montserrat Light" pitchFamily="2" charset="77"/>
              </a:rPr>
              <a:t>Calificación</a:t>
            </a:r>
            <a:r>
              <a:rPr lang="en-US" sz="1000" dirty="0">
                <a:solidFill>
                  <a:srgbClr val="FF0000"/>
                </a:solidFill>
                <a:latin typeface="Montserrat Light" pitchFamily="2" charset="77"/>
              </a:rPr>
              <a:t> </a:t>
            </a:r>
            <a:r>
              <a:rPr lang="en-US" sz="1000" dirty="0" err="1">
                <a:solidFill>
                  <a:srgbClr val="FF0000"/>
                </a:solidFill>
                <a:latin typeface="Montserrat Light" pitchFamily="2" charset="77"/>
              </a:rPr>
              <a:t>automatizada</a:t>
            </a:r>
            <a:r>
              <a:rPr lang="en-US" sz="1000" dirty="0">
                <a:solidFill>
                  <a:srgbClr val="FF0000"/>
                </a:solidFill>
                <a:latin typeface="Montserrat Light" pitchFamily="2" charset="77"/>
              </a:rPr>
              <a:t> de </a:t>
            </a:r>
            <a:r>
              <a:rPr lang="en-US" sz="1000" dirty="0" err="1">
                <a:solidFill>
                  <a:srgbClr val="FF0000"/>
                </a:solidFill>
                <a:latin typeface="Montserrat Light" pitchFamily="2" charset="77"/>
              </a:rPr>
              <a:t>transacciones</a:t>
            </a:r>
            <a:r>
              <a:rPr lang="en-US" sz="1000" dirty="0">
                <a:solidFill>
                  <a:srgbClr val="FF0000"/>
                </a:solidFill>
                <a:latin typeface="Montserrat Light" pitchFamily="2" charset="77"/>
              </a:rPr>
              <a:t>.</a:t>
            </a:r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FAEC19BC-D750-AD2A-79C2-8CA591B441D5}"/>
              </a:ext>
            </a:extLst>
          </p:cNvPr>
          <p:cNvSpPr txBox="1">
            <a:spLocks/>
          </p:cNvSpPr>
          <p:nvPr/>
        </p:nvSpPr>
        <p:spPr>
          <a:xfrm>
            <a:off x="2808343" y="279039"/>
            <a:ext cx="4797063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2400" dirty="0">
                <a:latin typeface="Montserrat ExtraLight" pitchFamily="2" charset="77"/>
              </a:rPr>
              <a:t>Robo de dispositivo </a:t>
            </a:r>
            <a:r>
              <a:rPr lang="en-US" sz="2400" b="1" dirty="0">
                <a:solidFill>
                  <a:srgbClr val="00B0F0"/>
                </a:solidFill>
                <a:latin typeface="Montserrat" pitchFamily="2" charset="77"/>
              </a:rPr>
              <a:t>Hugo…</a:t>
            </a:r>
          </a:p>
        </p:txBody>
      </p:sp>
      <p:pic>
        <p:nvPicPr>
          <p:cNvPr id="2" name="Imagen 21">
            <a:extLst>
              <a:ext uri="{FF2B5EF4-FFF2-40B4-BE49-F238E27FC236}">
                <a16:creationId xmlns:a16="http://schemas.microsoft.com/office/drawing/2014/main" id="{6925CAE4-F513-9774-F9C4-B918C398DFD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071" t="17493"/>
          <a:stretch/>
        </p:blipFill>
        <p:spPr>
          <a:xfrm>
            <a:off x="5888825" y="1976066"/>
            <a:ext cx="360000" cy="3515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08292F-8A8F-ABE5-FF7A-FA02246C0ED0}"/>
              </a:ext>
            </a:extLst>
          </p:cNvPr>
          <p:cNvSpPr txBox="1"/>
          <p:nvPr/>
        </p:nvSpPr>
        <p:spPr>
          <a:xfrm>
            <a:off x="6967503" y="1126169"/>
            <a:ext cx="2043250" cy="1220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1000" b="1" dirty="0" err="1">
                <a:latin typeface="Montserrat SemiBold" pitchFamily="2" charset="77"/>
              </a:rPr>
              <a:t>Autenticación</a:t>
            </a:r>
            <a:r>
              <a:rPr lang="en-US" sz="1000" b="1" dirty="0">
                <a:latin typeface="Montserrat SemiBold" pitchFamily="2" charset="77"/>
              </a:rPr>
              <a:t> de la persona </a:t>
            </a:r>
            <a:r>
              <a:rPr lang="en-US" sz="1000" b="1" dirty="0" err="1">
                <a:latin typeface="Montserrat SemiBold" pitchFamily="2" charset="77"/>
              </a:rPr>
              <a:t>física</a:t>
            </a:r>
            <a:r>
              <a:rPr lang="en-US" sz="1000" b="1" dirty="0">
                <a:latin typeface="Montserrat SemiBold" pitchFamily="2" charset="77"/>
              </a:rPr>
              <a:t>:</a:t>
            </a:r>
          </a:p>
          <a:p>
            <a:pPr lvl="1">
              <a:lnSpc>
                <a:spcPct val="150000"/>
              </a:lnSpc>
            </a:pPr>
            <a:endParaRPr lang="en-US" sz="1000" dirty="0">
              <a:latin typeface="Montserrat Light" pitchFamily="2" charset="77"/>
            </a:endParaRPr>
          </a:p>
          <a:p>
            <a:pPr lvl="1">
              <a:lnSpc>
                <a:spcPct val="150000"/>
              </a:lnSpc>
            </a:pPr>
            <a:r>
              <a:rPr lang="en-US" sz="1000" dirty="0" err="1">
                <a:latin typeface="Montserrat Light" pitchFamily="2" charset="77"/>
              </a:rPr>
              <a:t>Autenticación</a:t>
            </a:r>
            <a:r>
              <a:rPr lang="en-US" sz="1000" dirty="0">
                <a:latin typeface="Montserrat Light" pitchFamily="2" charset="77"/>
              </a:rPr>
              <a:t> </a:t>
            </a:r>
            <a:r>
              <a:rPr lang="en-US" sz="1000" dirty="0" err="1">
                <a:latin typeface="Montserrat Light" pitchFamily="2" charset="77"/>
              </a:rPr>
              <a:t>utilizando</a:t>
            </a:r>
            <a:r>
              <a:rPr lang="en-US" sz="1000" dirty="0">
                <a:latin typeface="Montserrat Light" pitchFamily="2" charset="77"/>
              </a:rPr>
              <a:t> </a:t>
            </a:r>
            <a:r>
              <a:rPr lang="en-US" sz="1000" dirty="0" err="1">
                <a:latin typeface="Montserrat Light" pitchFamily="2" charset="77"/>
              </a:rPr>
              <a:t>Reconocimiento</a:t>
            </a:r>
            <a:r>
              <a:rPr lang="en-US" sz="1000" dirty="0">
                <a:latin typeface="Montserrat Light" pitchFamily="2" charset="77"/>
              </a:rPr>
              <a:t> Facial</a:t>
            </a:r>
          </a:p>
        </p:txBody>
      </p:sp>
      <p:pic>
        <p:nvPicPr>
          <p:cNvPr id="11" name="Imagen 20" descr="Icono&#10;&#10;Descripción generada automáticamente">
            <a:extLst>
              <a:ext uri="{FF2B5EF4-FFF2-40B4-BE49-F238E27FC236}">
                <a16:creationId xmlns:a16="http://schemas.microsoft.com/office/drawing/2014/main" id="{50488AAA-A145-1218-62FB-A09BCBF1F66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687" t="10204" b="-1"/>
          <a:stretch/>
        </p:blipFill>
        <p:spPr>
          <a:xfrm>
            <a:off x="3187700" y="2011746"/>
            <a:ext cx="372740" cy="408530"/>
          </a:xfrm>
          <a:prstGeom prst="rect">
            <a:avLst/>
          </a:prstGeom>
        </p:spPr>
      </p:pic>
      <p:pic>
        <p:nvPicPr>
          <p:cNvPr id="1026" name="Picture 2" descr="Reconocimiento facial - Iconos gratis de tecnología">
            <a:extLst>
              <a:ext uri="{FF2B5EF4-FFF2-40B4-BE49-F238E27FC236}">
                <a16:creationId xmlns:a16="http://schemas.microsoft.com/office/drawing/2014/main" id="{178C5E04-B4E3-08E2-D6ED-D67BD4694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61" y="2441694"/>
            <a:ext cx="894925" cy="89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20" descr="Icono&#10;&#10;Descripción generada automáticamente">
            <a:extLst>
              <a:ext uri="{FF2B5EF4-FFF2-40B4-BE49-F238E27FC236}">
                <a16:creationId xmlns:a16="http://schemas.microsoft.com/office/drawing/2014/main" id="{D25D9522-6278-5549-D299-D9CD015B492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687" t="10204" b="-1"/>
          <a:stretch/>
        </p:blipFill>
        <p:spPr>
          <a:xfrm>
            <a:off x="7929409" y="3933292"/>
            <a:ext cx="411289" cy="450780"/>
          </a:xfrm>
          <a:prstGeom prst="rect">
            <a:avLst/>
          </a:prstGeom>
        </p:spPr>
      </p:pic>
      <p:sp>
        <p:nvSpPr>
          <p:cNvPr id="14" name="Marcador de texto 7">
            <a:extLst>
              <a:ext uri="{FF2B5EF4-FFF2-40B4-BE49-F238E27FC236}">
                <a16:creationId xmlns:a16="http://schemas.microsoft.com/office/drawing/2014/main" id="{E0C4A640-C284-A6CC-B8CB-B56DC621C0FA}"/>
              </a:ext>
            </a:extLst>
          </p:cNvPr>
          <p:cNvSpPr txBox="1">
            <a:spLocks/>
          </p:cNvSpPr>
          <p:nvPr/>
        </p:nvSpPr>
        <p:spPr>
          <a:xfrm>
            <a:off x="7621434" y="4423804"/>
            <a:ext cx="1027237" cy="36520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0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charset="2"/>
              <a:buNone/>
            </a:pPr>
            <a:r>
              <a:rPr lang="es-ES" sz="1100" b="1" dirty="0">
                <a:solidFill>
                  <a:schemeClr val="tx2">
                    <a:lumMod val="75000"/>
                  </a:schemeClr>
                </a:solidFill>
                <a:latin typeface="Montserrat SemiBold" pitchFamily="2" charset="77"/>
              </a:rPr>
              <a:t>Transacción exitosa</a:t>
            </a:r>
          </a:p>
        </p:txBody>
      </p:sp>
      <p:cxnSp>
        <p:nvCxnSpPr>
          <p:cNvPr id="15" name="Conector recto de flecha 26">
            <a:extLst>
              <a:ext uri="{FF2B5EF4-FFF2-40B4-BE49-F238E27FC236}">
                <a16:creationId xmlns:a16="http://schemas.microsoft.com/office/drawing/2014/main" id="{4F79B400-6071-1CF5-6EB5-AD791FC4818A}"/>
              </a:ext>
            </a:extLst>
          </p:cNvPr>
          <p:cNvCxnSpPr>
            <a:cxnSpLocks/>
          </p:cNvCxnSpPr>
          <p:nvPr/>
        </p:nvCxnSpPr>
        <p:spPr>
          <a:xfrm>
            <a:off x="8135052" y="3555392"/>
            <a:ext cx="0" cy="268906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595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FCD99A-B360-A0A0-7C05-C562BBA60477}"/>
              </a:ext>
            </a:extLst>
          </p:cNvPr>
          <p:cNvSpPr txBox="1">
            <a:spLocks/>
          </p:cNvSpPr>
          <p:nvPr/>
        </p:nvSpPr>
        <p:spPr>
          <a:xfrm>
            <a:off x="213213" y="2319492"/>
            <a:ext cx="3707491" cy="2571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rgbClr val="00B0F0"/>
                </a:solidFill>
                <a:latin typeface="Montserrat" pitchFamily="2" charset="77"/>
              </a:rPr>
              <a:t>Recomendaciones</a:t>
            </a:r>
            <a:endParaRPr lang="es-GT" sz="28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11" name="Conector recto 15">
            <a:extLst>
              <a:ext uri="{FF2B5EF4-FFF2-40B4-BE49-F238E27FC236}">
                <a16:creationId xmlns:a16="http://schemas.microsoft.com/office/drawing/2014/main" id="{481B0F9C-FE75-1BDA-5BD4-609FCB3575DA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E694ADE9-AE49-926F-96FE-1CAB29DC3EB6}"/>
              </a:ext>
            </a:extLst>
          </p:cNvPr>
          <p:cNvSpPr txBox="1">
            <a:spLocks/>
          </p:cNvSpPr>
          <p:nvPr/>
        </p:nvSpPr>
        <p:spPr>
          <a:xfrm>
            <a:off x="4546114" y="916608"/>
            <a:ext cx="4067969" cy="36045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b="1" dirty="0" err="1">
                <a:latin typeface="Montserrat Light" pitchFamily="2" charset="77"/>
              </a:rPr>
              <a:t>Manténgase</a:t>
            </a:r>
            <a:r>
              <a:rPr lang="en-US" sz="1200" b="1" dirty="0">
                <a:latin typeface="Montserrat Light" pitchFamily="2" charset="77"/>
              </a:rPr>
              <a:t> </a:t>
            </a:r>
            <a:r>
              <a:rPr lang="en-US" sz="1200" b="1" dirty="0" err="1">
                <a:latin typeface="Montserrat Light" pitchFamily="2" charset="77"/>
              </a:rPr>
              <a:t>atento</a:t>
            </a:r>
            <a:r>
              <a:rPr lang="en-US" sz="1200" b="1" dirty="0">
                <a:latin typeface="Montserrat Light" pitchFamily="2" charset="77"/>
              </a:rPr>
              <a:t> y </a:t>
            </a:r>
            <a:r>
              <a:rPr lang="en-US" sz="1200" b="1" dirty="0" err="1">
                <a:latin typeface="Montserrat Light" pitchFamily="2" charset="77"/>
              </a:rPr>
              <a:t>preparado</a:t>
            </a:r>
            <a:r>
              <a:rPr lang="en-US" sz="1200" b="1" dirty="0">
                <a:latin typeface="Montserrat Light" pitchFamily="2" charset="77"/>
              </a:rPr>
              <a:t> para un </a:t>
            </a:r>
            <a:r>
              <a:rPr lang="en-US" sz="1200" b="1" dirty="0" err="1">
                <a:latin typeface="Montserrat Light" pitchFamily="2" charset="77"/>
              </a:rPr>
              <a:t>aumento</a:t>
            </a:r>
            <a:r>
              <a:rPr lang="en-US" sz="1200" b="1" dirty="0">
                <a:latin typeface="Montserrat Light" pitchFamily="2" charset="77"/>
              </a:rPr>
              <a:t> del </a:t>
            </a:r>
            <a:r>
              <a:rPr lang="en-US" sz="1200" b="1" dirty="0" err="1">
                <a:latin typeface="Montserrat Light" pitchFamily="2" charset="77"/>
              </a:rPr>
              <a:t>fraude</a:t>
            </a:r>
            <a:r>
              <a:rPr lang="en-US" sz="1200" b="1" dirty="0">
                <a:latin typeface="Montserrat Light" pitchFamily="2" charset="77"/>
              </a:rPr>
              <a:t> </a:t>
            </a:r>
            <a:r>
              <a:rPr lang="en-US" sz="1200" b="1" dirty="0" err="1">
                <a:latin typeface="Montserrat Light" pitchFamily="2" charset="77"/>
              </a:rPr>
              <a:t>en</a:t>
            </a:r>
            <a:r>
              <a:rPr lang="en-US" sz="1200" b="1" dirty="0">
                <a:latin typeface="Montserrat Light" pitchFamily="2" charset="77"/>
              </a:rPr>
              <a:t> </a:t>
            </a:r>
            <a:r>
              <a:rPr lang="en-US" sz="1200" b="1" dirty="0" err="1">
                <a:latin typeface="Montserrat Light" pitchFamily="2" charset="77"/>
              </a:rPr>
              <a:t>el</a:t>
            </a:r>
            <a:r>
              <a:rPr lang="en-US" sz="1200" b="1" dirty="0">
                <a:latin typeface="Montserrat Light" pitchFamily="2" charset="77"/>
              </a:rPr>
              <a:t> </a:t>
            </a:r>
            <a:r>
              <a:rPr lang="en-US" sz="1200" b="1" dirty="0" err="1">
                <a:latin typeface="Montserrat Light" pitchFamily="2" charset="77"/>
              </a:rPr>
              <a:t>futuro</a:t>
            </a:r>
            <a:r>
              <a:rPr lang="en-US" sz="1200" b="1" dirty="0">
                <a:latin typeface="Montserrat Light" pitchFamily="2" charset="77"/>
              </a:rPr>
              <a:t> </a:t>
            </a:r>
            <a:r>
              <a:rPr lang="en-US" sz="1200" b="1" dirty="0" err="1">
                <a:latin typeface="Montserrat Light" pitchFamily="2" charset="77"/>
              </a:rPr>
              <a:t>cercano</a:t>
            </a:r>
            <a:r>
              <a:rPr lang="en-US" sz="1200" b="1" dirty="0">
                <a:latin typeface="Montserrat Light" pitchFamily="2" charset="7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Montserrat Light" pitchFamily="2" charset="77"/>
              </a:rPr>
              <a:t>La </a:t>
            </a:r>
            <a:r>
              <a:rPr lang="en-US" sz="1200" b="1" dirty="0" err="1">
                <a:latin typeface="Montserrat Light" pitchFamily="2" charset="77"/>
              </a:rPr>
              <a:t>tecnología</a:t>
            </a:r>
            <a:r>
              <a:rPr lang="en-US" sz="1200" b="1" dirty="0">
                <a:latin typeface="Montserrat Light" pitchFamily="2" charset="77"/>
              </a:rPr>
              <a:t> es clave.</a:t>
            </a:r>
            <a:endParaRPr lang="en-US" sz="1200" dirty="0">
              <a:latin typeface="Montserrat Light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Montserrat Light" pitchFamily="2" charset="77"/>
              </a:rPr>
              <a:t>Se </a:t>
            </a:r>
            <a:r>
              <a:rPr lang="en-US" sz="1200" b="1" dirty="0" err="1">
                <a:latin typeface="Montserrat Light" pitchFamily="2" charset="77"/>
              </a:rPr>
              <a:t>requiere</a:t>
            </a:r>
            <a:r>
              <a:rPr lang="en-US" sz="1200" b="1" dirty="0">
                <a:latin typeface="Montserrat Light" pitchFamily="2" charset="77"/>
              </a:rPr>
              <a:t> un </a:t>
            </a:r>
            <a:r>
              <a:rPr lang="en-US" sz="1200" b="1" dirty="0" err="1">
                <a:latin typeface="Montserrat Light" pitchFamily="2" charset="77"/>
              </a:rPr>
              <a:t>enfoque</a:t>
            </a:r>
            <a:r>
              <a:rPr lang="en-US" sz="1200" b="1" dirty="0">
                <a:latin typeface="Montserrat Light" pitchFamily="2" charset="77"/>
              </a:rPr>
              <a:t> de </a:t>
            </a:r>
            <a:r>
              <a:rPr lang="en-US" sz="1200" b="1" dirty="0" err="1">
                <a:latin typeface="Montserrat Light" pitchFamily="2" charset="77"/>
              </a:rPr>
              <a:t>solución</a:t>
            </a:r>
            <a:r>
              <a:rPr lang="en-US" sz="1200" b="1" dirty="0">
                <a:latin typeface="Montserrat Light" pitchFamily="2" charset="77"/>
              </a:rPr>
              <a:t> </a:t>
            </a:r>
            <a:r>
              <a:rPr lang="en-US" sz="1200" b="1" dirty="0" err="1">
                <a:latin typeface="Montserrat Light" pitchFamily="2" charset="77"/>
              </a:rPr>
              <a:t>multicapa</a:t>
            </a:r>
            <a:r>
              <a:rPr lang="en-US" sz="1200" b="1" dirty="0">
                <a:latin typeface="Montserrat Light" pitchFamily="2" charset="77"/>
              </a:rPr>
              <a:t>.</a:t>
            </a:r>
            <a:r>
              <a:rPr lang="en-US" sz="1200" dirty="0">
                <a:latin typeface="Montserrat Light" pitchFamily="2" charset="7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Montserrat Light" pitchFamily="2" charset="77"/>
              </a:rPr>
              <a:t>Las </a:t>
            </a:r>
            <a:r>
              <a:rPr lang="en-US" sz="1200" b="1" dirty="0" err="1">
                <a:latin typeface="Montserrat Light" pitchFamily="2" charset="77"/>
              </a:rPr>
              <a:t>operaciones</a:t>
            </a:r>
            <a:r>
              <a:rPr lang="en-US" sz="1200" b="1" dirty="0">
                <a:latin typeface="Montserrat Light" pitchFamily="2" charset="77"/>
              </a:rPr>
              <a:t> de </a:t>
            </a:r>
            <a:r>
              <a:rPr lang="en-US" sz="1200" b="1" dirty="0" err="1">
                <a:latin typeface="Montserrat Light" pitchFamily="2" charset="77"/>
              </a:rPr>
              <a:t>ciberseguridad</a:t>
            </a:r>
            <a:r>
              <a:rPr lang="en-US" sz="1200" b="1" dirty="0">
                <a:latin typeface="Montserrat Light" pitchFamily="2" charset="77"/>
              </a:rPr>
              <a:t> y </a:t>
            </a:r>
            <a:r>
              <a:rPr lang="en-US" sz="1200" b="1" dirty="0" err="1">
                <a:latin typeface="Montserrat Light" pitchFamily="2" charset="77"/>
              </a:rPr>
              <a:t>experiencia</a:t>
            </a:r>
            <a:r>
              <a:rPr lang="en-US" sz="1200" b="1" dirty="0">
                <a:latin typeface="Montserrat Light" pitchFamily="2" charset="77"/>
              </a:rPr>
              <a:t> digital de </a:t>
            </a:r>
            <a:r>
              <a:rPr lang="en-US" sz="1200" b="1" dirty="0" err="1">
                <a:latin typeface="Montserrat Light" pitchFamily="2" charset="77"/>
              </a:rPr>
              <a:t>cliente</a:t>
            </a:r>
            <a:r>
              <a:rPr lang="en-US" sz="1200" b="1" dirty="0">
                <a:latin typeface="Montserrat Light" pitchFamily="2" charset="77"/>
              </a:rPr>
              <a:t> </a:t>
            </a:r>
            <a:r>
              <a:rPr lang="en-US" sz="1200" b="1" dirty="0" err="1">
                <a:latin typeface="Montserrat Light" pitchFamily="2" charset="77"/>
              </a:rPr>
              <a:t>deben</a:t>
            </a:r>
            <a:r>
              <a:rPr lang="en-US" sz="1200" b="1" dirty="0">
                <a:latin typeface="Montserrat Light" pitchFamily="2" charset="77"/>
              </a:rPr>
              <a:t> </a:t>
            </a:r>
            <a:r>
              <a:rPr lang="en-US" sz="1200" b="1" dirty="0" err="1">
                <a:latin typeface="Montserrat Light" pitchFamily="2" charset="77"/>
              </a:rPr>
              <a:t>estar</a:t>
            </a:r>
            <a:r>
              <a:rPr lang="en-US" sz="1200" b="1" dirty="0">
                <a:latin typeface="Montserrat Light" pitchFamily="2" charset="77"/>
              </a:rPr>
              <a:t> </a:t>
            </a:r>
            <a:r>
              <a:rPr lang="en-US" sz="1200" b="1" dirty="0" err="1">
                <a:latin typeface="Montserrat Light" pitchFamily="2" charset="77"/>
              </a:rPr>
              <a:t>integradas</a:t>
            </a:r>
            <a:endParaRPr lang="en-US" sz="1200" dirty="0">
              <a:latin typeface="Montserrat Light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200" dirty="0" err="1">
                <a:latin typeface="Montserrat Light" pitchFamily="2" charset="77"/>
              </a:rPr>
              <a:t>Busque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alianzas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su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industria</a:t>
            </a:r>
            <a:r>
              <a:rPr lang="en-US" sz="1200" dirty="0">
                <a:latin typeface="Montserrat Light" pitchFamily="2" charset="77"/>
              </a:rPr>
              <a:t> para </a:t>
            </a:r>
            <a:r>
              <a:rPr lang="en-US" sz="1200" dirty="0" err="1">
                <a:latin typeface="Montserrat Light" pitchFamily="2" charset="77"/>
              </a:rPr>
              <a:t>compartir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perspectivas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fraude</a:t>
            </a:r>
            <a:r>
              <a:rPr lang="en-US" sz="1200" dirty="0">
                <a:latin typeface="Montserrat Light" pitchFamily="2" charset="77"/>
              </a:rPr>
              <a:t> e </a:t>
            </a:r>
            <a:r>
              <a:rPr lang="en-US" sz="1200" dirty="0" err="1">
                <a:latin typeface="Montserrat Light" pitchFamily="2" charset="77"/>
              </a:rPr>
              <a:t>información</a:t>
            </a:r>
            <a:r>
              <a:rPr lang="en-US" sz="1200" dirty="0">
                <a:latin typeface="Montserrat Light" pitchFamily="2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66418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000625"/>
              <a:ext cx="9143999" cy="1428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76600" y="2114550"/>
              <a:ext cx="2590800" cy="914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221101" y="4874259"/>
            <a:ext cx="587502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25" dirty="0">
                <a:solidFill>
                  <a:srgbClr val="BEBEBE"/>
                </a:solidFill>
                <a:latin typeface="Arial"/>
                <a:cs typeface="Arial"/>
              </a:rPr>
              <a:t>Toda </a:t>
            </a:r>
            <a:r>
              <a:rPr sz="650" spc="-10" dirty="0">
                <a:solidFill>
                  <a:srgbClr val="BEBEBE"/>
                </a:solidFill>
                <a:latin typeface="Arial"/>
                <a:cs typeface="Arial"/>
              </a:rPr>
              <a:t>información</a:t>
            </a:r>
            <a:r>
              <a:rPr sz="650" spc="-3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BEBEBE"/>
                </a:solidFill>
                <a:latin typeface="Arial"/>
                <a:cs typeface="Arial"/>
              </a:rPr>
              <a:t>contenida,</a:t>
            </a:r>
            <a:r>
              <a:rPr sz="650" spc="-2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spc="-35" dirty="0">
                <a:solidFill>
                  <a:srgbClr val="BEBEBE"/>
                </a:solidFill>
                <a:latin typeface="Arial"/>
                <a:cs typeface="Arial"/>
              </a:rPr>
              <a:t>desplegada</a:t>
            </a:r>
            <a:r>
              <a:rPr sz="650" spc="7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BEBEBE"/>
                </a:solidFill>
                <a:latin typeface="Arial"/>
                <a:cs typeface="Arial"/>
              </a:rPr>
              <a:t>o</a:t>
            </a:r>
            <a:r>
              <a:rPr sz="650" spc="-2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BEBEBE"/>
                </a:solidFill>
                <a:latin typeface="Arial"/>
                <a:cs typeface="Arial"/>
              </a:rPr>
              <a:t>adjunta </a:t>
            </a:r>
            <a:r>
              <a:rPr sz="650" spc="-45" dirty="0">
                <a:solidFill>
                  <a:srgbClr val="BEBEBE"/>
                </a:solidFill>
                <a:latin typeface="Arial"/>
                <a:cs typeface="Arial"/>
              </a:rPr>
              <a:t>en</a:t>
            </a:r>
            <a:r>
              <a:rPr sz="650" spc="-10" dirty="0">
                <a:solidFill>
                  <a:srgbClr val="BEBEBE"/>
                </a:solidFill>
                <a:latin typeface="Arial"/>
                <a:cs typeface="Arial"/>
              </a:rPr>
              <a:t> este</a:t>
            </a:r>
            <a:r>
              <a:rPr sz="650" spc="13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BEBEBE"/>
                </a:solidFill>
                <a:latin typeface="Arial"/>
                <a:cs typeface="Arial"/>
              </a:rPr>
              <a:t>documento,</a:t>
            </a:r>
            <a:r>
              <a:rPr sz="650" spc="-5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spc="-25" dirty="0">
                <a:solidFill>
                  <a:srgbClr val="BEBEBE"/>
                </a:solidFill>
                <a:latin typeface="Arial"/>
                <a:cs typeface="Arial"/>
              </a:rPr>
              <a:t>es</a:t>
            </a:r>
            <a:r>
              <a:rPr sz="650" spc="6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BEBEBE"/>
                </a:solidFill>
                <a:latin typeface="Arial"/>
                <a:cs typeface="Arial"/>
              </a:rPr>
              <a:t>legalmente</a:t>
            </a:r>
            <a:r>
              <a:rPr sz="650" spc="12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BEBEBE"/>
                </a:solidFill>
                <a:latin typeface="Arial"/>
                <a:cs typeface="Arial"/>
              </a:rPr>
              <a:t>privilegiada,</a:t>
            </a:r>
            <a:r>
              <a:rPr sz="650" spc="8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BEBEBE"/>
                </a:solidFill>
                <a:latin typeface="Arial"/>
                <a:cs typeface="Arial"/>
              </a:rPr>
              <a:t>confidencial</a:t>
            </a:r>
            <a:r>
              <a:rPr sz="650" spc="-3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BEBEBE"/>
                </a:solidFill>
                <a:latin typeface="Arial"/>
                <a:cs typeface="Arial"/>
              </a:rPr>
              <a:t>y</a:t>
            </a:r>
            <a:r>
              <a:rPr sz="650" spc="2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spc="-30" dirty="0">
                <a:solidFill>
                  <a:srgbClr val="BEBEBE"/>
                </a:solidFill>
                <a:latin typeface="Arial"/>
                <a:cs typeface="Arial"/>
              </a:rPr>
              <a:t>para</a:t>
            </a:r>
            <a:r>
              <a:rPr sz="650" spc="-5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BEBEBE"/>
                </a:solidFill>
                <a:latin typeface="Arial"/>
                <a:cs typeface="Arial"/>
              </a:rPr>
              <a:t>el</a:t>
            </a:r>
            <a:r>
              <a:rPr sz="650" spc="2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spc="-20" dirty="0">
                <a:solidFill>
                  <a:srgbClr val="BEBEBE"/>
                </a:solidFill>
                <a:latin typeface="Arial"/>
                <a:cs typeface="Arial"/>
              </a:rPr>
              <a:t>exclusivo</a:t>
            </a:r>
            <a:r>
              <a:rPr sz="650" spc="4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BEBEBE"/>
                </a:solidFill>
                <a:latin typeface="Arial"/>
                <a:cs typeface="Arial"/>
              </a:rPr>
              <a:t>interés</a:t>
            </a:r>
            <a:r>
              <a:rPr sz="650" spc="12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spc="-30" dirty="0">
                <a:solidFill>
                  <a:srgbClr val="BEBEBE"/>
                </a:solidFill>
                <a:latin typeface="Arial"/>
                <a:cs typeface="Arial"/>
              </a:rPr>
              <a:t>y </a:t>
            </a:r>
            <a:r>
              <a:rPr sz="650" spc="-40" dirty="0">
                <a:solidFill>
                  <a:srgbClr val="BEBEBE"/>
                </a:solidFill>
                <a:latin typeface="Arial"/>
                <a:cs typeface="Arial"/>
              </a:rPr>
              <a:t>uso</a:t>
            </a:r>
            <a:r>
              <a:rPr sz="650" spc="-10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BEBEBE"/>
                </a:solidFill>
                <a:latin typeface="Arial"/>
                <a:cs typeface="Arial"/>
              </a:rPr>
              <a:t>del</a:t>
            </a:r>
            <a:r>
              <a:rPr sz="650" spc="25" dirty="0">
                <a:solidFill>
                  <a:srgbClr val="BEBEBE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BEBEBE"/>
                </a:solidFill>
                <a:latin typeface="Arial"/>
                <a:cs typeface="Arial"/>
              </a:rPr>
              <a:t>los</a:t>
            </a:r>
            <a:r>
              <a:rPr sz="650" spc="-10" dirty="0">
                <a:solidFill>
                  <a:srgbClr val="BEBEBE"/>
                </a:solidFill>
                <a:latin typeface="Arial"/>
                <a:cs typeface="Arial"/>
              </a:rPr>
              <a:t> destinatarios.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FCD99A-B360-A0A0-7C05-C562BBA60477}"/>
              </a:ext>
            </a:extLst>
          </p:cNvPr>
          <p:cNvSpPr txBox="1">
            <a:spLocks/>
          </p:cNvSpPr>
          <p:nvPr/>
        </p:nvSpPr>
        <p:spPr>
          <a:xfrm>
            <a:off x="262236" y="1455419"/>
            <a:ext cx="3872345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GT" sz="3600" dirty="0">
                <a:latin typeface="Montserrat ExtraLight" pitchFamily="2" charset="77"/>
              </a:rPr>
              <a:t>Ciberseguridad,</a:t>
            </a:r>
            <a:br>
              <a:rPr lang="es-GT" sz="3600" dirty="0">
                <a:latin typeface="Montserrat ExtraLight" pitchFamily="2" charset="77"/>
              </a:rPr>
            </a:br>
            <a:r>
              <a:rPr lang="es-GT" sz="3600" dirty="0">
                <a:latin typeface="Montserrat ExtraLight" pitchFamily="2" charset="77"/>
              </a:rPr>
              <a:t>el </a:t>
            </a:r>
            <a:r>
              <a:rPr lang="en-US" sz="3600" dirty="0" err="1">
                <a:latin typeface="Montserrat ExtraLight" pitchFamily="2" charset="77"/>
              </a:rPr>
              <a:t>costo</a:t>
            </a:r>
            <a:r>
              <a:rPr lang="en-US" sz="3600" dirty="0">
                <a:latin typeface="Montserrat ExtraLight" pitchFamily="2" charset="77"/>
              </a:rPr>
              <a:t> del</a:t>
            </a:r>
            <a:br>
              <a:rPr lang="en-US" sz="3600" dirty="0">
                <a:latin typeface="Montserrat Light" pitchFamily="2" charset="77"/>
              </a:rPr>
            </a:br>
            <a:r>
              <a:rPr lang="en-US" sz="3600" b="1" dirty="0" err="1">
                <a:solidFill>
                  <a:srgbClr val="00B0F0"/>
                </a:solidFill>
                <a:latin typeface="Montserrat" pitchFamily="2" charset="77"/>
              </a:rPr>
              <a:t>fraude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CDFE7D-71B1-D82C-870C-754949A45D57}"/>
              </a:ext>
            </a:extLst>
          </p:cNvPr>
          <p:cNvSpPr txBox="1">
            <a:spLocks/>
          </p:cNvSpPr>
          <p:nvPr/>
        </p:nvSpPr>
        <p:spPr>
          <a:xfrm>
            <a:off x="4607397" y="1196598"/>
            <a:ext cx="3439324" cy="27004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200" dirty="0">
                <a:latin typeface="Montserrat Light" pitchFamily="2" charset="77"/>
              </a:rPr>
              <a:t>Hoy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día, </a:t>
            </a: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transacción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fraudulenta</a:t>
            </a:r>
            <a:r>
              <a:rPr lang="en-US" sz="1200" dirty="0">
                <a:latin typeface="Montserrat Light" pitchFamily="2" charset="77"/>
              </a:rPr>
              <a:t> cuesta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promedio</a:t>
            </a:r>
            <a:r>
              <a:rPr lang="en-US" sz="1200" dirty="0">
                <a:latin typeface="Montserrat Light" pitchFamily="2" charset="77"/>
              </a:rPr>
              <a:t> 4 </a:t>
            </a:r>
            <a:r>
              <a:rPr lang="en-US" sz="1200" dirty="0" err="1">
                <a:latin typeface="Montserrat Light" pitchFamily="2" charset="77"/>
              </a:rPr>
              <a:t>veces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el</a:t>
            </a:r>
            <a:r>
              <a:rPr lang="en-US" sz="1200" dirty="0">
                <a:latin typeface="Montserrat Light" pitchFamily="2" charset="77"/>
              </a:rPr>
              <a:t> valor de la </a:t>
            </a:r>
            <a:r>
              <a:rPr lang="en-US" sz="1200" dirty="0" err="1">
                <a:latin typeface="Montserrat Light" pitchFamily="2" charset="77"/>
              </a:rPr>
              <a:t>transacción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perdida</a:t>
            </a:r>
            <a:r>
              <a:rPr lang="en-US" sz="1200" dirty="0">
                <a:latin typeface="Montserrat Light" pitchFamily="2" charset="77"/>
              </a:rPr>
              <a:t>.</a:t>
            </a:r>
          </a:p>
          <a:p>
            <a:pPr>
              <a:lnSpc>
                <a:spcPct val="110000"/>
              </a:lnSpc>
            </a:pPr>
            <a:endParaRPr lang="en-US" sz="1200" dirty="0">
              <a:latin typeface="Montserrat Light" pitchFamily="2" charset="77"/>
            </a:endParaRPr>
          </a:p>
          <a:p>
            <a:pPr>
              <a:lnSpc>
                <a:spcPct val="110000"/>
              </a:lnSpc>
            </a:pPr>
            <a:r>
              <a:rPr lang="en-US" sz="1200" dirty="0">
                <a:latin typeface="Montserrat Light" pitchFamily="2" charset="77"/>
              </a:rPr>
              <a:t>Hay un </a:t>
            </a:r>
            <a:r>
              <a:rPr lang="en-US" sz="1200" dirty="0" err="1">
                <a:latin typeface="Montserrat Light" pitchFamily="2" charset="77"/>
              </a:rPr>
              <a:t>aumento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actividad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canales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móviles</a:t>
            </a:r>
            <a:r>
              <a:rPr lang="en-US" sz="1200" dirty="0">
                <a:latin typeface="Montserrat Light" pitchFamily="2" charset="77"/>
              </a:rPr>
              <a:t>/</a:t>
            </a:r>
            <a:r>
              <a:rPr lang="en-US" sz="1200" dirty="0" err="1">
                <a:latin typeface="Montserrat Light" pitchFamily="2" charset="77"/>
              </a:rPr>
              <a:t>en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línea</a:t>
            </a:r>
            <a:r>
              <a:rPr lang="en-US" sz="1200" dirty="0">
                <a:latin typeface="Montserrat Light" pitchFamily="2" charset="77"/>
              </a:rPr>
              <a:t>.</a:t>
            </a:r>
          </a:p>
          <a:p>
            <a:pPr>
              <a:lnSpc>
                <a:spcPct val="110000"/>
              </a:lnSpc>
            </a:pPr>
            <a:endParaRPr lang="en-US" sz="1200" dirty="0">
              <a:latin typeface="Montserrat Light" pitchFamily="2" charset="77"/>
            </a:endParaRPr>
          </a:p>
          <a:p>
            <a:pPr>
              <a:lnSpc>
                <a:spcPct val="110000"/>
              </a:lnSpc>
            </a:pPr>
            <a:r>
              <a:rPr lang="en-US" sz="1200" dirty="0">
                <a:latin typeface="Montserrat Light" pitchFamily="2" charset="77"/>
              </a:rPr>
              <a:t>El </a:t>
            </a:r>
            <a:r>
              <a:rPr lang="en-US" sz="1200" dirty="0" err="1">
                <a:latin typeface="Montserrat Light" pitchFamily="2" charset="77"/>
              </a:rPr>
              <a:t>fraude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relacionado</a:t>
            </a:r>
            <a:r>
              <a:rPr lang="en-US" sz="1200" dirty="0">
                <a:latin typeface="Montserrat Light" pitchFamily="2" charset="77"/>
              </a:rPr>
              <a:t> con </a:t>
            </a:r>
            <a:r>
              <a:rPr lang="en-US" sz="1200" dirty="0" err="1">
                <a:latin typeface="Montserrat Light" pitchFamily="2" charset="77"/>
              </a:rPr>
              <a:t>identidad</a:t>
            </a:r>
            <a:r>
              <a:rPr lang="en-US" sz="1200" dirty="0">
                <a:latin typeface="Montserrat Light" pitchFamily="2" charset="77"/>
              </a:rPr>
              <a:t> es </a:t>
            </a:r>
            <a:r>
              <a:rPr lang="en-US" sz="1200" dirty="0" err="1">
                <a:latin typeface="Montserrat Light" pitchFamily="2" charset="77"/>
              </a:rPr>
              <a:t>una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amenaza</a:t>
            </a:r>
            <a:r>
              <a:rPr lang="en-US" sz="1200" dirty="0">
                <a:latin typeface="Montserrat Light" pitchFamily="2" charset="77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200" dirty="0">
              <a:latin typeface="Montserrat Light" pitchFamily="2" charset="77"/>
            </a:endParaRPr>
          </a:p>
          <a:p>
            <a:pPr>
              <a:lnSpc>
                <a:spcPct val="110000"/>
              </a:lnSpc>
            </a:pPr>
            <a:endParaRPr lang="en-US" sz="1200" dirty="0">
              <a:latin typeface="Montserrat Light" pitchFamily="2" charset="77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200" dirty="0">
              <a:latin typeface="Montserrat Light" pitchFamily="2" charset="77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8E0EDE01-83B6-0E8C-D64E-8B3CAB7AF4F4}"/>
              </a:ext>
            </a:extLst>
          </p:cNvPr>
          <p:cNvSpPr txBox="1">
            <a:spLocks/>
          </p:cNvSpPr>
          <p:nvPr/>
        </p:nvSpPr>
        <p:spPr>
          <a:xfrm>
            <a:off x="5822707" y="4108646"/>
            <a:ext cx="3009167" cy="2570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sz="900" i="1" dirty="0">
                <a:latin typeface="Montserrat" pitchFamily="2" charset="77"/>
              </a:rPr>
              <a:t>* Informe Regional </a:t>
            </a:r>
            <a:r>
              <a:rPr lang="en-US" sz="900" i="1" dirty="0" err="1">
                <a:latin typeface="Montserrat" pitchFamily="2" charset="77"/>
              </a:rPr>
              <a:t>Latinoamerica</a:t>
            </a:r>
            <a:r>
              <a:rPr lang="en-US" sz="900" i="1" dirty="0">
                <a:latin typeface="Montserrat" pitchFamily="2" charset="77"/>
              </a:rPr>
              <a:t> - LexisNexis</a:t>
            </a:r>
            <a:endParaRPr lang="es-GT" sz="900" i="1" dirty="0">
              <a:latin typeface="Montserrat" pitchFamily="2" charset="77"/>
            </a:endParaRPr>
          </a:p>
        </p:txBody>
      </p:sp>
      <p:cxnSp>
        <p:nvCxnSpPr>
          <p:cNvPr id="11" name="Conector recto 15">
            <a:extLst>
              <a:ext uri="{FF2B5EF4-FFF2-40B4-BE49-F238E27FC236}">
                <a16:creationId xmlns:a16="http://schemas.microsoft.com/office/drawing/2014/main" id="{481B0F9C-FE75-1BDA-5BD4-609FCB3575DA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90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FCD99A-B360-A0A0-7C05-C562BBA60477}"/>
              </a:ext>
            </a:extLst>
          </p:cNvPr>
          <p:cNvSpPr txBox="1">
            <a:spLocks/>
          </p:cNvSpPr>
          <p:nvPr/>
        </p:nvSpPr>
        <p:spPr>
          <a:xfrm>
            <a:off x="262236" y="1455419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3600" dirty="0">
                <a:latin typeface="Montserrat ExtraLight" pitchFamily="2" charset="77"/>
              </a:rPr>
              <a:t>El fraude se está volviendo más</a:t>
            </a:r>
            <a:br>
              <a:rPr lang="en-US" sz="3600" dirty="0">
                <a:latin typeface="Montserrat Light" pitchFamily="2" charset="77"/>
              </a:rPr>
            </a:br>
            <a:r>
              <a:rPr lang="en-US" sz="3600" b="1" dirty="0" err="1">
                <a:solidFill>
                  <a:srgbClr val="00B0F0"/>
                </a:solidFill>
                <a:latin typeface="Montserrat" pitchFamily="2" charset="77"/>
              </a:rPr>
              <a:t>sofisticado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8E0EDE01-83B6-0E8C-D64E-8B3CAB7AF4F4}"/>
              </a:ext>
            </a:extLst>
          </p:cNvPr>
          <p:cNvSpPr txBox="1">
            <a:spLocks/>
          </p:cNvSpPr>
          <p:nvPr/>
        </p:nvSpPr>
        <p:spPr>
          <a:xfrm>
            <a:off x="5822707" y="4108646"/>
            <a:ext cx="3009167" cy="2570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0000"/>
              </a:lnSpc>
              <a:buNone/>
            </a:pPr>
            <a:r>
              <a:rPr lang="en-US" sz="900" i="1" dirty="0">
                <a:latin typeface="Montserrat" pitchFamily="2" charset="77"/>
              </a:rPr>
              <a:t>* Informe Regional </a:t>
            </a:r>
            <a:r>
              <a:rPr lang="en-US" sz="900" i="1" dirty="0" err="1">
                <a:latin typeface="Montserrat" pitchFamily="2" charset="77"/>
              </a:rPr>
              <a:t>Latinoamerica</a:t>
            </a:r>
            <a:r>
              <a:rPr lang="en-US" sz="900" i="1" dirty="0">
                <a:latin typeface="Montserrat" pitchFamily="2" charset="77"/>
              </a:rPr>
              <a:t> - LexisNexis</a:t>
            </a:r>
            <a:endParaRPr lang="es-GT" sz="900" i="1" dirty="0">
              <a:latin typeface="Montserrat" pitchFamily="2" charset="77"/>
            </a:endParaRPr>
          </a:p>
        </p:txBody>
      </p:sp>
      <p:cxnSp>
        <p:nvCxnSpPr>
          <p:cNvPr id="11" name="Conector recto 15">
            <a:extLst>
              <a:ext uri="{FF2B5EF4-FFF2-40B4-BE49-F238E27FC236}">
                <a16:creationId xmlns:a16="http://schemas.microsoft.com/office/drawing/2014/main" id="{481B0F9C-FE75-1BDA-5BD4-609FCB3575DA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CA679C22-0470-5104-582D-3152AD5AC043}"/>
              </a:ext>
            </a:extLst>
          </p:cNvPr>
          <p:cNvSpPr txBox="1">
            <a:spLocks/>
          </p:cNvSpPr>
          <p:nvPr/>
        </p:nvSpPr>
        <p:spPr>
          <a:xfrm>
            <a:off x="4685200" y="1091277"/>
            <a:ext cx="3742213" cy="8712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dirty="0">
                <a:latin typeface="Montserrat Light" pitchFamily="2" charset="77"/>
              </a:rPr>
              <a:t>Los </a:t>
            </a:r>
            <a:r>
              <a:rPr lang="en-US" sz="1200" dirty="0" err="1">
                <a:latin typeface="Montserrat Light" pitchFamily="2" charset="77"/>
              </a:rPr>
              <a:t>controles</a:t>
            </a:r>
            <a:r>
              <a:rPr lang="en-US" sz="1200" dirty="0">
                <a:latin typeface="Montserrat Light" pitchFamily="2" charset="77"/>
              </a:rPr>
              <a:t> de </a:t>
            </a:r>
            <a:r>
              <a:rPr lang="en-US" sz="1200" dirty="0" err="1">
                <a:latin typeface="Montserrat Light" pitchFamily="2" charset="77"/>
              </a:rPr>
              <a:t>verificación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tradicionales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utilizando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atributos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físicos</a:t>
            </a:r>
            <a:r>
              <a:rPr lang="en-US" sz="1200" dirty="0">
                <a:latin typeface="Montserrat Light" pitchFamily="2" charset="77"/>
              </a:rPr>
              <a:t> son </a:t>
            </a:r>
            <a:r>
              <a:rPr lang="en-US" sz="1200" dirty="0" err="1">
                <a:latin typeface="Montserrat Light" pitchFamily="2" charset="77"/>
              </a:rPr>
              <a:t>cada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vez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menos</a:t>
            </a:r>
            <a:r>
              <a:rPr lang="en-US" sz="1200" dirty="0">
                <a:latin typeface="Montserrat Light" pitchFamily="2" charset="77"/>
              </a:rPr>
              <a:t> </a:t>
            </a:r>
            <a:r>
              <a:rPr lang="en-US" sz="1200" dirty="0" err="1">
                <a:latin typeface="Montserrat Light" pitchFamily="2" charset="77"/>
              </a:rPr>
              <a:t>eficaces</a:t>
            </a:r>
            <a:r>
              <a:rPr lang="en-US" sz="1200" dirty="0">
                <a:latin typeface="Montserrat Light" pitchFamily="2" charset="77"/>
              </a:rPr>
              <a:t>: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1200" dirty="0">
              <a:latin typeface="Montserrat Light" pitchFamily="2" charset="77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5809E1C2-4B20-3966-F280-92AF7C63FF43}"/>
              </a:ext>
            </a:extLst>
          </p:cNvPr>
          <p:cNvSpPr txBox="1">
            <a:spLocks/>
          </p:cNvSpPr>
          <p:nvPr/>
        </p:nvSpPr>
        <p:spPr>
          <a:xfrm>
            <a:off x="4572001" y="2098126"/>
            <a:ext cx="4067969" cy="107756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sz="1200" dirty="0" err="1">
                <a:latin typeface="Montserrat Light" pitchFamily="2" charset="77"/>
              </a:rPr>
              <a:t>Dirección</a:t>
            </a:r>
            <a:endParaRPr lang="en-US" sz="1200" dirty="0">
              <a:latin typeface="Montserrat Light" pitchFamily="2" charset="77"/>
            </a:endParaRPr>
          </a:p>
          <a:p>
            <a:pPr lvl="1">
              <a:lnSpc>
                <a:spcPct val="150000"/>
              </a:lnSpc>
            </a:pPr>
            <a:r>
              <a:rPr lang="en-US" sz="1200" dirty="0" err="1">
                <a:latin typeface="Montserrat Light" pitchFamily="2" charset="77"/>
              </a:rPr>
              <a:t>Fecha</a:t>
            </a:r>
            <a:r>
              <a:rPr lang="en-US" sz="1200" dirty="0">
                <a:latin typeface="Montserrat Light" pitchFamily="2" charset="77"/>
              </a:rPr>
              <a:t> de Nacimiento</a:t>
            </a:r>
          </a:p>
          <a:p>
            <a:pPr lvl="1">
              <a:lnSpc>
                <a:spcPct val="150000"/>
              </a:lnSpc>
            </a:pPr>
            <a:r>
              <a:rPr lang="en-US" sz="1200" dirty="0">
                <a:latin typeface="Montserrat Light" pitchFamily="2" charset="77"/>
              </a:rPr>
              <a:t>DPI</a:t>
            </a:r>
          </a:p>
          <a:p>
            <a:pPr>
              <a:lnSpc>
                <a:spcPct val="150000"/>
              </a:lnSpc>
            </a:pPr>
            <a:endParaRPr lang="es-ES_tradnl" sz="1200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93447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FCD99A-B360-A0A0-7C05-C562BBA60477}"/>
              </a:ext>
            </a:extLst>
          </p:cNvPr>
          <p:cNvSpPr txBox="1">
            <a:spLocks/>
          </p:cNvSpPr>
          <p:nvPr/>
        </p:nvSpPr>
        <p:spPr>
          <a:xfrm>
            <a:off x="262236" y="1455419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3600" dirty="0">
                <a:latin typeface="Montserrat ExtraLight" pitchFamily="2" charset="77"/>
              </a:rPr>
              <a:t>El fraude se está volviendo más</a:t>
            </a:r>
            <a:br>
              <a:rPr lang="en-US" sz="3600" dirty="0">
                <a:latin typeface="Montserrat Light" pitchFamily="2" charset="77"/>
              </a:rPr>
            </a:br>
            <a:r>
              <a:rPr lang="en-US" sz="3600" b="1" dirty="0" err="1">
                <a:solidFill>
                  <a:srgbClr val="00B0F0"/>
                </a:solidFill>
                <a:latin typeface="Montserrat" pitchFamily="2" charset="77"/>
              </a:rPr>
              <a:t>sofisticado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11" name="Conector recto 15">
            <a:extLst>
              <a:ext uri="{FF2B5EF4-FFF2-40B4-BE49-F238E27FC236}">
                <a16:creationId xmlns:a16="http://schemas.microsoft.com/office/drawing/2014/main" id="{481B0F9C-FE75-1BDA-5BD4-609FCB3575DA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CDC05CE3-D94F-7550-B8A9-80006BE183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457244"/>
              </p:ext>
            </p:extLst>
          </p:nvPr>
        </p:nvGraphicFramePr>
        <p:xfrm>
          <a:off x="2705227" y="1094165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A29F48A-18DA-8C37-BBBA-66E5845C744F}"/>
              </a:ext>
            </a:extLst>
          </p:cNvPr>
          <p:cNvSpPr txBox="1"/>
          <p:nvPr/>
        </p:nvSpPr>
        <p:spPr>
          <a:xfrm>
            <a:off x="4489747" y="1356786"/>
            <a:ext cx="129277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75" dirty="0">
                <a:latin typeface="Montserrat Medium" pitchFamily="2" charset="77"/>
              </a:rPr>
              <a:t>La </a:t>
            </a:r>
            <a:r>
              <a:rPr lang="en-US" sz="675" dirty="0" err="1">
                <a:latin typeface="Montserrat Medium" pitchFamily="2" charset="77"/>
              </a:rPr>
              <a:t>combinación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real+falsa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hace</a:t>
            </a:r>
            <a:r>
              <a:rPr lang="en-US" sz="675" dirty="0">
                <a:latin typeface="Montserrat Medium" pitchFamily="2" charset="77"/>
              </a:rPr>
              <a:t> que </a:t>
            </a:r>
            <a:r>
              <a:rPr lang="en-US" sz="675" dirty="0" err="1">
                <a:latin typeface="Montserrat Medium" pitchFamily="2" charset="77"/>
              </a:rPr>
              <a:t>una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identidad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parezca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legítima</a:t>
            </a:r>
            <a:r>
              <a:rPr lang="en-US" sz="675" dirty="0">
                <a:latin typeface="Montserrat Medium" pitchFamily="2" charset="77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A650FA-FED8-6670-C76A-71DE0C34E745}"/>
              </a:ext>
            </a:extLst>
          </p:cNvPr>
          <p:cNvSpPr txBox="1"/>
          <p:nvPr/>
        </p:nvSpPr>
        <p:spPr>
          <a:xfrm>
            <a:off x="7324978" y="1356785"/>
            <a:ext cx="14167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75" dirty="0" err="1">
                <a:latin typeface="Montserrat Medium" pitchFamily="2" charset="77"/>
              </a:rPr>
              <a:t>Utilización</a:t>
            </a:r>
            <a:r>
              <a:rPr lang="en-US" sz="675" dirty="0">
                <a:latin typeface="Montserrat Medium" pitchFamily="2" charset="77"/>
              </a:rPr>
              <a:t> de </a:t>
            </a:r>
            <a:r>
              <a:rPr lang="en-US" sz="675" dirty="0" err="1">
                <a:latin typeface="Montserrat Medium" pitchFamily="2" charset="77"/>
              </a:rPr>
              <a:t>identidades</a:t>
            </a:r>
            <a:r>
              <a:rPr lang="en-US" sz="675" dirty="0">
                <a:latin typeface="Montserrat Medium" pitchFamily="2" charset="77"/>
              </a:rPr>
              <a:t> y </a:t>
            </a:r>
            <a:r>
              <a:rPr lang="en-US" sz="675" dirty="0" err="1">
                <a:latin typeface="Montserrat Medium" pitchFamily="2" charset="77"/>
              </a:rPr>
              <a:t>credenciales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robadas</a:t>
            </a:r>
            <a:r>
              <a:rPr lang="en-US" sz="675" dirty="0">
                <a:latin typeface="Montserrat Medium" pitchFamily="2" charset="77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6CA4F-A22B-5F73-1203-FA60AADBA1E2}"/>
              </a:ext>
            </a:extLst>
          </p:cNvPr>
          <p:cNvSpPr txBox="1"/>
          <p:nvPr/>
        </p:nvSpPr>
        <p:spPr>
          <a:xfrm>
            <a:off x="7324978" y="3793325"/>
            <a:ext cx="1702676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75" dirty="0">
                <a:latin typeface="Montserrat Medium" pitchFamily="2" charset="77"/>
              </a:rPr>
              <a:t>Bots </a:t>
            </a:r>
            <a:r>
              <a:rPr lang="en-US" sz="675" dirty="0" err="1">
                <a:latin typeface="Montserrat Medium" pitchFamily="2" charset="77"/>
              </a:rPr>
              <a:t>fraudulentos</a:t>
            </a:r>
            <a:r>
              <a:rPr lang="en-US" sz="675" dirty="0">
                <a:latin typeface="Montserrat Medium" pitchFamily="2" charset="77"/>
              </a:rPr>
              <a:t> que </a:t>
            </a:r>
            <a:r>
              <a:rPr lang="en-US" sz="675" dirty="0" err="1">
                <a:latin typeface="Montserrat Medium" pitchFamily="2" charset="77"/>
              </a:rPr>
              <a:t>permiten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llevar</a:t>
            </a:r>
            <a:r>
              <a:rPr lang="en-US" sz="675" dirty="0">
                <a:latin typeface="Montserrat Medium" pitchFamily="2" charset="77"/>
              </a:rPr>
              <a:t> a </a:t>
            </a:r>
            <a:r>
              <a:rPr lang="en-US" sz="675" dirty="0" err="1">
                <a:latin typeface="Montserrat Medium" pitchFamily="2" charset="77"/>
              </a:rPr>
              <a:t>cabo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ataques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más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coordinados</a:t>
            </a:r>
            <a:r>
              <a:rPr lang="en-US" sz="675" dirty="0">
                <a:latin typeface="Montserrat Medium" pitchFamily="2" charset="77"/>
              </a:rPr>
              <a:t> y </a:t>
            </a:r>
            <a:r>
              <a:rPr lang="en-US" sz="675" dirty="0" err="1">
                <a:latin typeface="Montserrat Medium" pitchFamily="2" charset="77"/>
              </a:rPr>
              <a:t>genuinos</a:t>
            </a:r>
            <a:r>
              <a:rPr lang="en-US" sz="675" dirty="0">
                <a:latin typeface="Montserrat Medium" pitchFamily="2" charset="77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3D0E4A-5FF2-088A-24EF-9B0B1728097D}"/>
              </a:ext>
            </a:extLst>
          </p:cNvPr>
          <p:cNvSpPr txBox="1"/>
          <p:nvPr/>
        </p:nvSpPr>
        <p:spPr>
          <a:xfrm>
            <a:off x="4489746" y="3608666"/>
            <a:ext cx="1511004" cy="611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75" dirty="0">
                <a:latin typeface="Montserrat Medium" pitchFamily="2" charset="77"/>
              </a:rPr>
              <a:t>Redes de </a:t>
            </a:r>
            <a:r>
              <a:rPr lang="en-US" sz="675" dirty="0" err="1">
                <a:latin typeface="Montserrat Medium" pitchFamily="2" charset="77"/>
              </a:rPr>
              <a:t>fraude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organizadas</a:t>
            </a:r>
            <a:r>
              <a:rPr lang="en-US" sz="675" dirty="0">
                <a:latin typeface="Montserrat Medium" pitchFamily="2" charset="77"/>
              </a:rPr>
              <a:t> y </a:t>
            </a:r>
            <a:r>
              <a:rPr lang="en-US" sz="675" dirty="0" err="1">
                <a:latin typeface="Montserrat Medium" pitchFamily="2" charset="77"/>
              </a:rPr>
              <a:t>conectadas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globalmente</a:t>
            </a:r>
            <a:r>
              <a:rPr lang="en-US" sz="675" dirty="0">
                <a:latin typeface="Montserrat Medium" pitchFamily="2" charset="77"/>
              </a:rPr>
              <a:t> que </a:t>
            </a:r>
            <a:r>
              <a:rPr lang="en-US" sz="675" dirty="0" err="1">
                <a:latin typeface="Montserrat Medium" pitchFamily="2" charset="77"/>
              </a:rPr>
              <a:t>comparten</a:t>
            </a:r>
            <a:r>
              <a:rPr lang="en-US" sz="675" dirty="0">
                <a:latin typeface="Montserrat Medium" pitchFamily="2" charset="77"/>
              </a:rPr>
              <a:t> y </a:t>
            </a:r>
            <a:r>
              <a:rPr lang="en-US" sz="675" dirty="0" err="1">
                <a:latin typeface="Montserrat Medium" pitchFamily="2" charset="77"/>
              </a:rPr>
              <a:t>colaboran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en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diversos</a:t>
            </a:r>
            <a:r>
              <a:rPr lang="en-US" sz="675" dirty="0">
                <a:latin typeface="Montserrat Medium" pitchFamily="2" charset="77"/>
              </a:rPr>
              <a:t> </a:t>
            </a:r>
            <a:r>
              <a:rPr lang="en-US" sz="675" dirty="0" err="1">
                <a:latin typeface="Montserrat Medium" pitchFamily="2" charset="77"/>
              </a:rPr>
              <a:t>ataques</a:t>
            </a:r>
            <a:r>
              <a:rPr lang="en-US" sz="675" dirty="0">
                <a:latin typeface="Montserrat Medium" pitchFamily="2" charset="77"/>
              </a:rPr>
              <a:t> de </a:t>
            </a:r>
            <a:r>
              <a:rPr lang="en-US" sz="675" dirty="0" err="1">
                <a:latin typeface="Montserrat Medium" pitchFamily="2" charset="77"/>
              </a:rPr>
              <a:t>fraude</a:t>
            </a:r>
            <a:r>
              <a:rPr lang="en-US" sz="675" dirty="0">
                <a:latin typeface="Montserrat Medium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472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E2D559F4-8789-2A27-3E05-813E0EA32A4D}"/>
              </a:ext>
            </a:extLst>
          </p:cNvPr>
          <p:cNvSpPr txBox="1">
            <a:spLocks/>
          </p:cNvSpPr>
          <p:nvPr/>
        </p:nvSpPr>
        <p:spPr>
          <a:xfrm>
            <a:off x="262236" y="1455419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dirty="0">
                <a:latin typeface="Montserrat ExtraLight" pitchFamily="2" charset="77"/>
              </a:rPr>
              <a:t>Phishing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B0F0"/>
                </a:solidFill>
                <a:latin typeface="Montserrat" pitchFamily="2" charset="77"/>
              </a:rPr>
              <a:t>Diversificado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32" name="Conector recto 15">
            <a:extLst>
              <a:ext uri="{FF2B5EF4-FFF2-40B4-BE49-F238E27FC236}">
                <a16:creationId xmlns:a16="http://schemas.microsoft.com/office/drawing/2014/main" id="{2A7D9847-CB71-8573-107B-21D26D9BC726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 shot of a message&#10;&#10;Description automatically generated">
            <a:extLst>
              <a:ext uri="{FF2B5EF4-FFF2-40B4-BE49-F238E27FC236}">
                <a16:creationId xmlns:a16="http://schemas.microsoft.com/office/drawing/2014/main" id="{6DDB0D62-0974-9B2B-C865-32E0621887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36" y="651750"/>
            <a:ext cx="2160000" cy="3839999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9883B7D7-9A1D-8B77-A028-0FB717C948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410" y="109116"/>
            <a:ext cx="2160000" cy="468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E2D559F4-8789-2A27-3E05-813E0EA32A4D}"/>
              </a:ext>
            </a:extLst>
          </p:cNvPr>
          <p:cNvSpPr txBox="1">
            <a:spLocks/>
          </p:cNvSpPr>
          <p:nvPr/>
        </p:nvSpPr>
        <p:spPr>
          <a:xfrm>
            <a:off x="262236" y="1455419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dirty="0">
                <a:latin typeface="Montserrat ExtraLight" pitchFamily="2" charset="77"/>
              </a:rPr>
              <a:t>Phishing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B0F0"/>
                </a:solidFill>
                <a:latin typeface="Montserrat" pitchFamily="2" charset="77"/>
              </a:rPr>
              <a:t>Dirigido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pic>
        <p:nvPicPr>
          <p:cNvPr id="29" name="Picture 28" descr="A screenshot of a phone&#10;&#10;Description automatically generated">
            <a:extLst>
              <a:ext uri="{FF2B5EF4-FFF2-40B4-BE49-F238E27FC236}">
                <a16:creationId xmlns:a16="http://schemas.microsoft.com/office/drawing/2014/main" id="{ECB235FF-1025-A0DC-4B5E-30553CDDE8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91" y="184540"/>
            <a:ext cx="2134099" cy="4583300"/>
          </a:xfrm>
          <a:prstGeom prst="rect">
            <a:avLst/>
          </a:prstGeom>
        </p:spPr>
      </p:pic>
      <p:pic>
        <p:nvPicPr>
          <p:cNvPr id="31" name="Picture 30" descr="A screenshot of a phone&#10;&#10;Description automatically generated">
            <a:extLst>
              <a:ext uri="{FF2B5EF4-FFF2-40B4-BE49-F238E27FC236}">
                <a16:creationId xmlns:a16="http://schemas.microsoft.com/office/drawing/2014/main" id="{6AF7BFDE-B07A-6E02-3FA7-A6F38BEC91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12" y="159134"/>
            <a:ext cx="2134099" cy="4583300"/>
          </a:xfrm>
          <a:prstGeom prst="rect">
            <a:avLst/>
          </a:prstGeom>
        </p:spPr>
      </p:pic>
      <p:cxnSp>
        <p:nvCxnSpPr>
          <p:cNvPr id="32" name="Conector recto 15">
            <a:extLst>
              <a:ext uri="{FF2B5EF4-FFF2-40B4-BE49-F238E27FC236}">
                <a16:creationId xmlns:a16="http://schemas.microsoft.com/office/drawing/2014/main" id="{2A7D9847-CB71-8573-107B-21D26D9BC726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722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E2D559F4-8789-2A27-3E05-813E0EA32A4D}"/>
              </a:ext>
            </a:extLst>
          </p:cNvPr>
          <p:cNvSpPr txBox="1">
            <a:spLocks/>
          </p:cNvSpPr>
          <p:nvPr/>
        </p:nvSpPr>
        <p:spPr>
          <a:xfrm>
            <a:off x="262236" y="1455419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00B0F0"/>
                </a:solidFill>
                <a:latin typeface="Montserrat" pitchFamily="2" charset="77"/>
              </a:rPr>
              <a:t>DeepFakes</a:t>
            </a:r>
            <a:r>
              <a:rPr lang="en-US" sz="3600" b="1" dirty="0">
                <a:solidFill>
                  <a:srgbClr val="00B0F0"/>
                </a:solidFill>
                <a:latin typeface="Montserrat" pitchFamily="2" charset="77"/>
              </a:rPr>
              <a:t> </a:t>
            </a:r>
            <a:r>
              <a:rPr lang="en-US" sz="3600" dirty="0" err="1">
                <a:latin typeface="Montserrat ExtraLight" pitchFamily="2" charset="77"/>
              </a:rPr>
              <a:t>mejorados</a:t>
            </a:r>
            <a:r>
              <a:rPr lang="en-US" sz="3600" dirty="0">
                <a:latin typeface="Montserrat ExtraLight" pitchFamily="2" charset="77"/>
              </a:rPr>
              <a:t> para imagen y video </a:t>
            </a:r>
          </a:p>
          <a:p>
            <a:pPr>
              <a:lnSpc>
                <a:spcPct val="110000"/>
              </a:lnSpc>
            </a:pP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32" name="Conector recto 15">
            <a:extLst>
              <a:ext uri="{FF2B5EF4-FFF2-40B4-BE49-F238E27FC236}">
                <a16:creationId xmlns:a16="http://schemas.microsoft.com/office/drawing/2014/main" id="{2A7D9847-CB71-8573-107B-21D26D9BC726}"/>
              </a:ext>
            </a:extLst>
          </p:cNvPr>
          <p:cNvCxnSpPr>
            <a:cxnSpLocks/>
          </p:cNvCxnSpPr>
          <p:nvPr/>
        </p:nvCxnSpPr>
        <p:spPr>
          <a:xfrm>
            <a:off x="3733800" y="1054701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C6E1159-65CA-908A-E94B-B59272A57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6487" y="1118430"/>
            <a:ext cx="2854115" cy="16004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EBB1A3-4DD8-32D3-68C8-EC3A3BEB34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57" r="12425"/>
          <a:stretch/>
        </p:blipFill>
        <p:spPr>
          <a:xfrm>
            <a:off x="7017363" y="451918"/>
            <a:ext cx="2057399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844211-9297-1382-AE43-7F982EC31693}"/>
              </a:ext>
            </a:extLst>
          </p:cNvPr>
          <p:cNvSpPr txBox="1"/>
          <p:nvPr/>
        </p:nvSpPr>
        <p:spPr>
          <a:xfrm>
            <a:off x="3980584" y="3125565"/>
            <a:ext cx="49928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Montserrat"/>
              </a:rPr>
              <a:t>El video de Buzzfeed </a:t>
            </a:r>
            <a:r>
              <a:rPr lang="en-US" sz="1200" dirty="0" err="1">
                <a:solidFill>
                  <a:schemeClr val="tx1"/>
                </a:solidFill>
                <a:latin typeface="Montserrat"/>
              </a:rPr>
              <a:t>sobre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/>
              </a:rPr>
              <a:t>el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 Obama </a:t>
            </a:r>
            <a:r>
              <a:rPr lang="en-US" sz="1200" dirty="0" err="1">
                <a:solidFill>
                  <a:schemeClr val="tx1"/>
                </a:solidFill>
                <a:latin typeface="Montserrat"/>
              </a:rPr>
              <a:t>sintético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 con la </a:t>
            </a:r>
            <a:r>
              <a:rPr lang="en-US" sz="1200" dirty="0" err="1">
                <a:solidFill>
                  <a:schemeClr val="tx1"/>
                </a:solidFill>
                <a:latin typeface="Montserrat"/>
              </a:rPr>
              <a:t>voz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 de Jordan Peele. </a:t>
            </a:r>
            <a:r>
              <a:rPr lang="es-ES_tradnl" sz="1200" dirty="0"/>
              <a:t>https://</a:t>
            </a:r>
            <a:r>
              <a:rPr lang="es-ES_tradnl" sz="1200" dirty="0" err="1"/>
              <a:t>www.bbc.com</a:t>
            </a:r>
            <a:r>
              <a:rPr lang="es-ES_tradnl" sz="1200" dirty="0"/>
              <a:t>/mundo/media-40632577</a:t>
            </a:r>
            <a:endParaRPr lang="en-US" sz="1200" dirty="0">
              <a:solidFill>
                <a:schemeClr val="tx1"/>
              </a:solidFill>
              <a:latin typeface="Montserrat"/>
            </a:endParaRPr>
          </a:p>
          <a:p>
            <a:pPr algn="just"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  <a:latin typeface="Montserrat"/>
            </a:endParaRPr>
          </a:p>
          <a:p>
            <a:pPr algn="just">
              <a:buFont typeface="+mj-lt"/>
              <a:buAutoNum type="arabicPeriod"/>
            </a:pPr>
            <a:r>
              <a:rPr lang="en-US" sz="1200" dirty="0" err="1">
                <a:solidFill>
                  <a:schemeClr val="tx1"/>
                </a:solidFill>
                <a:latin typeface="Montserrat"/>
              </a:rPr>
              <a:t>Rostros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/>
              </a:rPr>
              <a:t>humanos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/>
              </a:rPr>
              <a:t>convincentes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/>
              </a:rPr>
              <a:t>generados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/>
              </a:rPr>
              <a:t>por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 GAN </a:t>
            </a:r>
            <a:r>
              <a:rPr lang="en-US" sz="1200" dirty="0" err="1">
                <a:solidFill>
                  <a:schemeClr val="tx1"/>
                </a:solidFill>
                <a:latin typeface="Montserrat"/>
              </a:rPr>
              <a:t>en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Montserrat"/>
              </a:rPr>
              <a:t>ThisPersonDoesNotExist.com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.</a:t>
            </a:r>
          </a:p>
          <a:p>
            <a:pPr algn="just"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  <a:latin typeface="Montserrat"/>
            </a:endParaRPr>
          </a:p>
          <a:p>
            <a:pPr algn="just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Montserrat"/>
              </a:rPr>
              <a:t>La popular </a:t>
            </a:r>
            <a:r>
              <a:rPr lang="en-US" sz="1200" dirty="0" err="1">
                <a:solidFill>
                  <a:schemeClr val="tx1"/>
                </a:solidFill>
                <a:latin typeface="Montserrat"/>
              </a:rPr>
              <a:t>aplicación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 de </a:t>
            </a:r>
            <a:r>
              <a:rPr lang="en-US" sz="1200" dirty="0" err="1">
                <a:solidFill>
                  <a:schemeClr val="tx1"/>
                </a:solidFill>
                <a:latin typeface="Montserrat"/>
              </a:rPr>
              <a:t>intercambio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 de </a:t>
            </a:r>
            <a:r>
              <a:rPr lang="en-US" sz="1200" dirty="0" err="1">
                <a:solidFill>
                  <a:schemeClr val="tx1"/>
                </a:solidFill>
                <a:latin typeface="Montserrat"/>
              </a:rPr>
              <a:t>caras</a:t>
            </a:r>
            <a:r>
              <a:rPr lang="en-US" sz="1200" dirty="0">
                <a:solidFill>
                  <a:schemeClr val="tx1"/>
                </a:solidFill>
                <a:latin typeface="Montserrat"/>
              </a:rPr>
              <a:t> Reface.</a:t>
            </a:r>
          </a:p>
        </p:txBody>
      </p:sp>
    </p:spTree>
    <p:extLst>
      <p:ext uri="{BB962C8B-B14F-4D97-AF65-F5344CB8AC3E}">
        <p14:creationId xmlns:p14="http://schemas.microsoft.com/office/powerpoint/2010/main" val="61914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3B9DF1E-5A9E-9642-A49E-27E89906B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" y="5014190"/>
            <a:ext cx="9141620" cy="142838"/>
          </a:xfrm>
          <a:prstGeom prst="rect">
            <a:avLst/>
          </a:prstGeom>
        </p:spPr>
      </p:pic>
      <p:sp>
        <p:nvSpPr>
          <p:cNvPr id="9" name="Google Shape;110;p22">
            <a:extLst>
              <a:ext uri="{FF2B5EF4-FFF2-40B4-BE49-F238E27FC236}">
                <a16:creationId xmlns:a16="http://schemas.microsoft.com/office/drawing/2014/main" id="{09C20C7D-2A3F-C542-B227-E77CA29D4C6D}"/>
              </a:ext>
            </a:extLst>
          </p:cNvPr>
          <p:cNvSpPr txBox="1">
            <a:spLocks/>
          </p:cNvSpPr>
          <p:nvPr/>
        </p:nvSpPr>
        <p:spPr>
          <a:xfrm>
            <a:off x="1154873" y="4789007"/>
            <a:ext cx="6834255" cy="142838"/>
          </a:xfrm>
          <a:prstGeom prst="rect">
            <a:avLst/>
          </a:prstGeom>
        </p:spPr>
        <p:txBody>
          <a:bodyPr spcFirstLastPara="1" wrap="square" lIns="34285" tIns="34285" rIns="34285" bIns="3428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675">
                <a:solidFill>
                  <a:schemeClr val="bg1">
                    <a:lumMod val="75000"/>
                  </a:schemeClr>
                </a:solidFill>
                <a:latin typeface="+mj-lt"/>
              </a:rPr>
              <a:t>Toda información contenida, desplegada o adjunta en este documento, es legalmente privilegiada, confidencial y para el exclusivo interés y uso del los destinatarios.</a:t>
            </a:r>
            <a:endParaRPr lang="es-GT" sz="675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Imagen 10">
            <a:extLst>
              <a:ext uri="{FF2B5EF4-FFF2-40B4-BE49-F238E27FC236}">
                <a16:creationId xmlns:a16="http://schemas.microsoft.com/office/drawing/2014/main" id="{EE0DAC16-CA9F-871C-6AFF-658B09D3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796" y="1553975"/>
            <a:ext cx="408530" cy="408530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49DDE96B-B9FF-537C-E71B-36271BA5B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011" y="2514603"/>
            <a:ext cx="293180" cy="408530"/>
          </a:xfrm>
          <a:prstGeom prst="rect">
            <a:avLst/>
          </a:prstGeom>
        </p:spPr>
      </p:pic>
      <p:pic>
        <p:nvPicPr>
          <p:cNvPr id="10" name="Imagen 13">
            <a:extLst>
              <a:ext uri="{FF2B5EF4-FFF2-40B4-BE49-F238E27FC236}">
                <a16:creationId xmlns:a16="http://schemas.microsoft.com/office/drawing/2014/main" id="{78DDD526-7763-4EE6-A755-9DD47BC8A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373" y="3292722"/>
            <a:ext cx="525341" cy="52534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FCD99A-B360-A0A0-7C05-C562BBA60477}"/>
              </a:ext>
            </a:extLst>
          </p:cNvPr>
          <p:cNvSpPr txBox="1">
            <a:spLocks/>
          </p:cNvSpPr>
          <p:nvPr/>
        </p:nvSpPr>
        <p:spPr>
          <a:xfrm>
            <a:off x="262236" y="1455419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3600" dirty="0">
                <a:latin typeface="Montserrat ExtraLight" pitchFamily="2" charset="77"/>
              </a:rPr>
              <a:t>¿Qué </a:t>
            </a:r>
            <a:r>
              <a:rPr lang="es-ES" sz="3600" b="1" dirty="0">
                <a:solidFill>
                  <a:srgbClr val="00B0F0"/>
                </a:solidFill>
                <a:latin typeface="Montserrat" pitchFamily="2" charset="77"/>
              </a:rPr>
              <a:t>alternativas</a:t>
            </a:r>
            <a:r>
              <a:rPr lang="es-ES" sz="3600" dirty="0">
                <a:latin typeface="Montserrat ExtraLight" pitchFamily="2" charset="77"/>
              </a:rPr>
              <a:t> tenemos?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cxnSp>
        <p:nvCxnSpPr>
          <p:cNvPr id="11" name="Conector recto 15">
            <a:extLst>
              <a:ext uri="{FF2B5EF4-FFF2-40B4-BE49-F238E27FC236}">
                <a16:creationId xmlns:a16="http://schemas.microsoft.com/office/drawing/2014/main" id="{481B0F9C-FE75-1BDA-5BD4-609FCB3575DA}"/>
              </a:ext>
            </a:extLst>
          </p:cNvPr>
          <p:cNvCxnSpPr>
            <a:cxnSpLocks/>
          </p:cNvCxnSpPr>
          <p:nvPr/>
        </p:nvCxnSpPr>
        <p:spPr>
          <a:xfrm>
            <a:off x="4134583" y="1092297"/>
            <a:ext cx="0" cy="26535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ítulo 1">
            <a:extLst>
              <a:ext uri="{FF2B5EF4-FFF2-40B4-BE49-F238E27FC236}">
                <a16:creationId xmlns:a16="http://schemas.microsoft.com/office/drawing/2014/main" id="{4694D211-4495-CD43-F636-415435572DD7}"/>
              </a:ext>
            </a:extLst>
          </p:cNvPr>
          <p:cNvSpPr txBox="1">
            <a:spLocks/>
          </p:cNvSpPr>
          <p:nvPr/>
        </p:nvSpPr>
        <p:spPr>
          <a:xfrm>
            <a:off x="5164334" y="776160"/>
            <a:ext cx="3707491" cy="2040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ES" sz="3600" dirty="0">
                <a:latin typeface="Montserrat ExtraLight" pitchFamily="2" charset="77"/>
              </a:rPr>
              <a:t>Soluciones </a:t>
            </a:r>
            <a:r>
              <a:rPr lang="es-ES" sz="3600" b="1" dirty="0">
                <a:solidFill>
                  <a:srgbClr val="00B0F0"/>
                </a:solidFill>
                <a:latin typeface="Montserrat" pitchFamily="2" charset="77"/>
              </a:rPr>
              <a:t>Multicapa</a:t>
            </a:r>
            <a:endParaRPr lang="es-GT" sz="3600" b="1" dirty="0">
              <a:solidFill>
                <a:srgbClr val="00B0F0"/>
              </a:solidFill>
              <a:latin typeface="Montserrat" pitchFamily="2" charset="77"/>
            </a:endParaRPr>
          </a:p>
        </p:txBody>
      </p:sp>
      <p:pic>
        <p:nvPicPr>
          <p:cNvPr id="7" name="Picture 2" descr="Reconocimiento facial y seguridad de datos. mujer obteniendo acceso a datos  después de la verificación biométrica.">
            <a:extLst>
              <a:ext uri="{FF2B5EF4-FFF2-40B4-BE49-F238E27FC236}">
                <a16:creationId xmlns:a16="http://schemas.microsoft.com/office/drawing/2014/main" id="{818000D8-C84A-1E5B-3963-07567021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51" y="2106611"/>
            <a:ext cx="3621977" cy="23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321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4F48DB7FB938F45ADA6D0558AE22751" ma:contentTypeVersion="19" ma:contentTypeDescription="Crear nuevo documento." ma:contentTypeScope="" ma:versionID="e154c310d5458ac61952806317678d85">
  <xsd:schema xmlns:xsd="http://www.w3.org/2001/XMLSchema" xmlns:xs="http://www.w3.org/2001/XMLSchema" xmlns:p="http://schemas.microsoft.com/office/2006/metadata/properties" xmlns:ns1="http://schemas.microsoft.com/sharepoint/v3" xmlns:ns2="36f246a6-bb66-4e6d-b6e0-5e15a39c11d9" xmlns:ns3="d7ef7407-a8b6-4fd5-9ba5-a8feaec0b5bd" targetNamespace="http://schemas.microsoft.com/office/2006/metadata/properties" ma:root="true" ma:fieldsID="ab9711c0d3194dc774230cfa0872fb93" ns1:_="" ns2:_="" ns3:_="">
    <xsd:import namespace="http://schemas.microsoft.com/sharepoint/v3"/>
    <xsd:import namespace="36f246a6-bb66-4e6d-b6e0-5e15a39c11d9"/>
    <xsd:import namespace="d7ef7407-a8b6-4fd5-9ba5-a8feaec0b5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246a6-bb66-4e6d-b6e0-5e15a39c11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Etiquetas de imagen" ma:readOnly="false" ma:fieldId="{5cf76f15-5ced-4ddc-b409-7134ff3c332f}" ma:taxonomyMulti="true" ma:sspId="3e494225-48de-49f9-b86a-bf9629db0d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ef7407-a8b6-4fd5-9ba5-a8feaec0b5b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38e9ad5-84e7-4084-81d3-0757af068828}" ma:internalName="TaxCatchAll" ma:showField="CatchAllData" ma:web="d7ef7407-a8b6-4fd5-9ba5-a8feaec0b5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f246a6-bb66-4e6d-b6e0-5e15a39c11d9">
      <Terms xmlns="http://schemas.microsoft.com/office/infopath/2007/PartnerControls"/>
    </lcf76f155ced4ddcb4097134ff3c332f>
    <TaxCatchAll xmlns="d7ef7407-a8b6-4fd5-9ba5-a8feaec0b5bd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0B2220-15EC-4A21-ADD4-4A9413DFE6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6f246a6-bb66-4e6d-b6e0-5e15a39c11d9"/>
    <ds:schemaRef ds:uri="d7ef7407-a8b6-4fd5-9ba5-a8feaec0b5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439109-34DD-45E0-BD90-871F1722E64B}">
  <ds:schemaRefs>
    <ds:schemaRef ds:uri="http://purl.org/dc/elements/1.1/"/>
    <ds:schemaRef ds:uri="d7ef7407-a8b6-4fd5-9ba5-a8feaec0b5bd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36f246a6-bb66-4e6d-b6e0-5e15a39c11d9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722931D-AE2E-4774-9BAE-3B03E8369C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</TotalTime>
  <Words>3806</Words>
  <Application>Microsoft Office PowerPoint</Application>
  <PresentationFormat>Presentación en pantalla (16:9)</PresentationFormat>
  <Paragraphs>284</Paragraphs>
  <Slides>25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6" baseType="lpstr">
      <vt:lpstr>Arial</vt:lpstr>
      <vt:lpstr>Arial Black</vt:lpstr>
      <vt:lpstr>Calibri</vt:lpstr>
      <vt:lpstr>Helvetica Neue</vt:lpstr>
      <vt:lpstr>Montserrat</vt:lpstr>
      <vt:lpstr>Montserrat ExtraLight</vt:lpstr>
      <vt:lpstr>Montserrat Light</vt:lpstr>
      <vt:lpstr>Montserrat Medium</vt:lpstr>
      <vt:lpstr>Montserrat SemiBold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leandra</dc:creator>
  <cp:lastModifiedBy>Danilo</cp:lastModifiedBy>
  <cp:revision>16</cp:revision>
  <dcterms:created xsi:type="dcterms:W3CDTF">2023-05-30T03:28:20Z</dcterms:created>
  <dcterms:modified xsi:type="dcterms:W3CDTF">2023-08-25T22:10:53Z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2023-02-27T00:00:00Z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2023-05-30T00:00:00Z</vt:filetime>
  </property>
  <property fmtid="{D5CDD505-2E9C-101B-9397-08002B2CF9AE}" pid="5" name="Producer">
    <vt:lpwstr>Microsoft® PowerPoint® para Microsoft 365</vt:lpwstr>
  </property>
  <property fmtid="{D5CDD505-2E9C-101B-9397-08002B2CF9AE}" pid="6" name="ContentTypeId">
    <vt:lpwstr>0x01010054F48DB7FB938F45ADA6D0558AE22751</vt:lpwstr>
  </property>
  <property fmtid="{D5CDD505-2E9C-101B-9397-08002B2CF9AE}" pid="7" name="MSIP_Label_28363c93-8015-4f6c-a035-63bf95b816b0_Enabled">
    <vt:lpwstr>true</vt:lpwstr>
  </property>
  <property fmtid="{D5CDD505-2E9C-101B-9397-08002B2CF9AE}" pid="8" name="MSIP_Label_28363c93-8015-4f6c-a035-63bf95b816b0_SetDate">
    <vt:lpwstr>2023-06-21T14:38:22Z</vt:lpwstr>
  </property>
  <property fmtid="{D5CDD505-2E9C-101B-9397-08002B2CF9AE}" pid="9" name="MSIP_Label_28363c93-8015-4f6c-a035-63bf95b816b0_Method">
    <vt:lpwstr>Standard</vt:lpwstr>
  </property>
  <property fmtid="{D5CDD505-2E9C-101B-9397-08002B2CF9AE}" pid="10" name="MSIP_Label_28363c93-8015-4f6c-a035-63bf95b816b0_Name">
    <vt:lpwstr>defa4170-0d19-0005-0004-bc88714345d2</vt:lpwstr>
  </property>
  <property fmtid="{D5CDD505-2E9C-101B-9397-08002B2CF9AE}" pid="11" name="MSIP_Label_28363c93-8015-4f6c-a035-63bf95b816b0_SiteId">
    <vt:lpwstr>fd124d79-2140-4805-b104-f36ac2fc4da9</vt:lpwstr>
  </property>
  <property fmtid="{D5CDD505-2E9C-101B-9397-08002B2CF9AE}" pid="12" name="MSIP_Label_28363c93-8015-4f6c-a035-63bf95b816b0_ActionId">
    <vt:lpwstr>66c3f9aa-b3eb-4b1b-9607-b2549509b805</vt:lpwstr>
  </property>
  <property fmtid="{D5CDD505-2E9C-101B-9397-08002B2CF9AE}" pid="13" name="MSIP_Label_28363c93-8015-4f6c-a035-63bf95b816b0_ContentBits">
    <vt:lpwstr>0</vt:lpwstr>
  </property>
  <property fmtid="{D5CDD505-2E9C-101B-9397-08002B2CF9AE}" pid="14" name="MediaServiceImageTags">
    <vt:lpwstr/>
  </property>
</Properties>
</file>