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66" r:id="rId2"/>
    <p:sldId id="355" r:id="rId3"/>
    <p:sldId id="281" r:id="rId4"/>
    <p:sldId id="282" r:id="rId5"/>
    <p:sldId id="283" r:id="rId6"/>
    <p:sldId id="397" r:id="rId7"/>
    <p:sldId id="351" r:id="rId8"/>
    <p:sldId id="352" r:id="rId9"/>
    <p:sldId id="363" r:id="rId10"/>
    <p:sldId id="364" r:id="rId11"/>
    <p:sldId id="366" r:id="rId12"/>
    <p:sldId id="367" r:id="rId13"/>
    <p:sldId id="382" r:id="rId14"/>
    <p:sldId id="386" r:id="rId15"/>
    <p:sldId id="353" r:id="rId16"/>
    <p:sldId id="369" r:id="rId17"/>
    <p:sldId id="370" r:id="rId18"/>
    <p:sldId id="371" r:id="rId19"/>
    <p:sldId id="372" r:id="rId20"/>
    <p:sldId id="373" r:id="rId21"/>
    <p:sldId id="385" r:id="rId22"/>
    <p:sldId id="376" r:id="rId23"/>
    <p:sldId id="377" r:id="rId24"/>
    <p:sldId id="378" r:id="rId25"/>
    <p:sldId id="379" r:id="rId26"/>
    <p:sldId id="380" r:id="rId27"/>
    <p:sldId id="381" r:id="rId28"/>
    <p:sldId id="387" r:id="rId29"/>
    <p:sldId id="401" r:id="rId30"/>
    <p:sldId id="402" r:id="rId31"/>
    <p:sldId id="388" r:id="rId32"/>
    <p:sldId id="287" r:id="rId33"/>
    <p:sldId id="288" r:id="rId34"/>
    <p:sldId id="384" r:id="rId35"/>
    <p:sldId id="390" r:id="rId36"/>
    <p:sldId id="391" r:id="rId37"/>
    <p:sldId id="392" r:id="rId38"/>
    <p:sldId id="393" r:id="rId39"/>
    <p:sldId id="394" r:id="rId40"/>
    <p:sldId id="395" r:id="rId41"/>
    <p:sldId id="396" r:id="rId42"/>
    <p:sldId id="400" r:id="rId43"/>
    <p:sldId id="302" r:id="rId44"/>
    <p:sldId id="304" r:id="rId45"/>
    <p:sldId id="307" r:id="rId46"/>
    <p:sldId id="398" r:id="rId47"/>
    <p:sldId id="308" r:id="rId48"/>
    <p:sldId id="309" r:id="rId49"/>
    <p:sldId id="310" r:id="rId50"/>
    <p:sldId id="311" r:id="rId51"/>
    <p:sldId id="312" r:id="rId52"/>
    <p:sldId id="313" r:id="rId53"/>
    <p:sldId id="314" r:id="rId54"/>
    <p:sldId id="315" r:id="rId55"/>
    <p:sldId id="316" r:id="rId56"/>
    <p:sldId id="319" r:id="rId57"/>
    <p:sldId id="320" r:id="rId58"/>
    <p:sldId id="321" r:id="rId59"/>
    <p:sldId id="322" r:id="rId60"/>
    <p:sldId id="323" r:id="rId61"/>
    <p:sldId id="324" r:id="rId62"/>
    <p:sldId id="325" r:id="rId63"/>
    <p:sldId id="336" r:id="rId64"/>
    <p:sldId id="337" r:id="rId65"/>
    <p:sldId id="383" r:id="rId66"/>
    <p:sldId id="399" r:id="rId67"/>
    <p:sldId id="356" r:id="rId68"/>
    <p:sldId id="357" r:id="rId69"/>
    <p:sldId id="358" r:id="rId70"/>
    <p:sldId id="346" r:id="rId71"/>
    <p:sldId id="349" r:id="rId72"/>
    <p:sldId id="34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94705" autoAdjust="0"/>
  </p:normalViewPr>
  <p:slideViewPr>
    <p:cSldViewPr>
      <p:cViewPr varScale="1">
        <p:scale>
          <a:sx n="70" d="100"/>
          <a:sy n="70" d="100"/>
        </p:scale>
        <p:origin x="-19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9D8A3-0447-4AED-AD10-D5BE1F9C798D}" type="doc">
      <dgm:prSet loTypeId="urn:microsoft.com/office/officeart/2005/8/layout/venn2" loCatId="relationship" qsTypeId="urn:microsoft.com/office/officeart/2005/8/quickstyle/simple5" qsCatId="simple" csTypeId="urn:microsoft.com/office/officeart/2005/8/colors/colorful5" csCatId="colorful" phldr="1"/>
      <dgm:spPr/>
      <dgm:t>
        <a:bodyPr/>
        <a:lstStyle/>
        <a:p>
          <a:endParaRPr lang="en-US"/>
        </a:p>
      </dgm:t>
    </dgm:pt>
    <dgm:pt modelId="{157EBBF7-1443-44B2-9510-16593D3B9441}">
      <dgm:prSet phldrT="[Text]"/>
      <dgm:spPr>
        <a:solidFill>
          <a:srgbClr val="00B050"/>
        </a:solidFill>
      </dgm:spPr>
      <dgm:t>
        <a:bodyPr/>
        <a:lstStyle/>
        <a:p>
          <a:r>
            <a:rPr lang="en-US" dirty="0" smtClean="0"/>
            <a:t>Eliminación</a:t>
          </a:r>
          <a:endParaRPr lang="en-US" dirty="0"/>
        </a:p>
      </dgm:t>
    </dgm:pt>
    <dgm:pt modelId="{9A2D8DD5-C2EE-4358-A0E1-C86B47FFABF1}" type="parTrans" cxnId="{1E392009-038C-4DC9-B18F-2A971CF0AB72}">
      <dgm:prSet/>
      <dgm:spPr/>
      <dgm:t>
        <a:bodyPr/>
        <a:lstStyle/>
        <a:p>
          <a:endParaRPr lang="en-US"/>
        </a:p>
      </dgm:t>
    </dgm:pt>
    <dgm:pt modelId="{D146E001-9B18-4E76-BD8C-42A82E2BF8E3}" type="sibTrans" cxnId="{1E392009-038C-4DC9-B18F-2A971CF0AB72}">
      <dgm:prSet/>
      <dgm:spPr/>
      <dgm:t>
        <a:bodyPr/>
        <a:lstStyle/>
        <a:p>
          <a:endParaRPr lang="en-US"/>
        </a:p>
      </dgm:t>
    </dgm:pt>
    <dgm:pt modelId="{01013CA2-EB45-4129-8F3A-95F9233AE1F5}">
      <dgm:prSet phldrT="[Text]"/>
      <dgm:spPr>
        <a:solidFill>
          <a:srgbClr val="002060"/>
        </a:solidFill>
      </dgm:spPr>
      <dgm:t>
        <a:bodyPr/>
        <a:lstStyle/>
        <a:p>
          <a:r>
            <a:rPr lang="en-US" dirty="0" smtClean="0"/>
            <a:t>Sustitución</a:t>
          </a:r>
          <a:endParaRPr lang="en-US" dirty="0"/>
        </a:p>
      </dgm:t>
    </dgm:pt>
    <dgm:pt modelId="{CFB02CC5-400F-4CC4-B917-C49C87B5D772}" type="parTrans" cxnId="{661D61C5-8576-45D2-9102-7A315CE10884}">
      <dgm:prSet/>
      <dgm:spPr/>
      <dgm:t>
        <a:bodyPr/>
        <a:lstStyle/>
        <a:p>
          <a:endParaRPr lang="en-US"/>
        </a:p>
      </dgm:t>
    </dgm:pt>
    <dgm:pt modelId="{35A30B1C-2BBF-4705-BCE9-E7E1C6E71259}" type="sibTrans" cxnId="{661D61C5-8576-45D2-9102-7A315CE10884}">
      <dgm:prSet/>
      <dgm:spPr/>
      <dgm:t>
        <a:bodyPr/>
        <a:lstStyle/>
        <a:p>
          <a:endParaRPr lang="en-US"/>
        </a:p>
      </dgm:t>
    </dgm:pt>
    <dgm:pt modelId="{F7063B4D-58E7-4EDB-B33A-AA28A5FBB951}">
      <dgm:prSet phldrT="[Text]"/>
      <dgm:spPr>
        <a:solidFill>
          <a:schemeClr val="tx1">
            <a:lumMod val="50000"/>
            <a:lumOff val="50000"/>
          </a:schemeClr>
        </a:solidFill>
      </dgm:spPr>
      <dgm:t>
        <a:bodyPr/>
        <a:lstStyle/>
        <a:p>
          <a:r>
            <a:rPr lang="en-US" dirty="0" smtClean="0"/>
            <a:t>Ingienería</a:t>
          </a:r>
          <a:endParaRPr lang="en-US" dirty="0"/>
        </a:p>
      </dgm:t>
    </dgm:pt>
    <dgm:pt modelId="{4AF1D396-9671-4E30-B029-FADF2D55C4A3}" type="parTrans" cxnId="{4C2E91C0-625F-4D02-B873-CF48BC07A785}">
      <dgm:prSet/>
      <dgm:spPr/>
      <dgm:t>
        <a:bodyPr/>
        <a:lstStyle/>
        <a:p>
          <a:endParaRPr lang="en-US"/>
        </a:p>
      </dgm:t>
    </dgm:pt>
    <dgm:pt modelId="{D5EF4B44-E0DA-4FBE-BB69-749B7C935674}" type="sibTrans" cxnId="{4C2E91C0-625F-4D02-B873-CF48BC07A785}">
      <dgm:prSet/>
      <dgm:spPr/>
      <dgm:t>
        <a:bodyPr/>
        <a:lstStyle/>
        <a:p>
          <a:endParaRPr lang="en-US"/>
        </a:p>
      </dgm:t>
    </dgm:pt>
    <dgm:pt modelId="{34E4D142-1799-453C-B001-261DB3FEF707}">
      <dgm:prSet phldrT="[Text]"/>
      <dgm:spPr>
        <a:solidFill>
          <a:schemeClr val="accent6">
            <a:lumMod val="75000"/>
          </a:schemeClr>
        </a:solidFill>
      </dgm:spPr>
      <dgm:t>
        <a:bodyPr/>
        <a:lstStyle/>
        <a:p>
          <a:r>
            <a:rPr lang="en-US" dirty="0" smtClean="0"/>
            <a:t>Administración</a:t>
          </a:r>
          <a:endParaRPr lang="en-US" dirty="0"/>
        </a:p>
      </dgm:t>
    </dgm:pt>
    <dgm:pt modelId="{6B3B429A-68E8-4959-81D4-9063735349F1}" type="parTrans" cxnId="{368D4D7D-3D00-4C60-BA3D-1BBB00B8B18D}">
      <dgm:prSet/>
      <dgm:spPr/>
      <dgm:t>
        <a:bodyPr/>
        <a:lstStyle/>
        <a:p>
          <a:endParaRPr lang="en-US"/>
        </a:p>
      </dgm:t>
    </dgm:pt>
    <dgm:pt modelId="{DC9C1217-F2A5-402B-8A38-FE165E07EC61}" type="sibTrans" cxnId="{368D4D7D-3D00-4C60-BA3D-1BBB00B8B18D}">
      <dgm:prSet/>
      <dgm:spPr/>
      <dgm:t>
        <a:bodyPr/>
        <a:lstStyle/>
        <a:p>
          <a:endParaRPr lang="en-US"/>
        </a:p>
      </dgm:t>
    </dgm:pt>
    <dgm:pt modelId="{ED96C35F-7F1E-4307-B2B2-E95A791F98BA}">
      <dgm:prSet/>
      <dgm:spPr>
        <a:solidFill>
          <a:srgbClr val="FF0000"/>
        </a:solidFill>
      </dgm:spPr>
      <dgm:t>
        <a:bodyPr/>
        <a:lstStyle/>
        <a:p>
          <a:r>
            <a:rPr lang="en-US" dirty="0" smtClean="0"/>
            <a:t>EPP</a:t>
          </a:r>
          <a:endParaRPr lang="en-US" dirty="0"/>
        </a:p>
      </dgm:t>
    </dgm:pt>
    <dgm:pt modelId="{58E69C5D-4AD9-4C82-B18C-EFCD02E8B61D}" type="parTrans" cxnId="{4AF119B1-3C25-4170-A3C9-F1C51E4951FE}">
      <dgm:prSet/>
      <dgm:spPr/>
      <dgm:t>
        <a:bodyPr/>
        <a:lstStyle/>
        <a:p>
          <a:endParaRPr lang="en-US"/>
        </a:p>
      </dgm:t>
    </dgm:pt>
    <dgm:pt modelId="{37A881FB-1FAA-4A8C-8CBB-41D9E8C7E2AF}" type="sibTrans" cxnId="{4AF119B1-3C25-4170-A3C9-F1C51E4951FE}">
      <dgm:prSet/>
      <dgm:spPr/>
      <dgm:t>
        <a:bodyPr/>
        <a:lstStyle/>
        <a:p>
          <a:endParaRPr lang="en-US"/>
        </a:p>
      </dgm:t>
    </dgm:pt>
    <dgm:pt modelId="{C9ABDDF8-0859-41AF-B007-131518500B38}" type="pres">
      <dgm:prSet presAssocID="{1239D8A3-0447-4AED-AD10-D5BE1F9C798D}" presName="Name0" presStyleCnt="0">
        <dgm:presLayoutVars>
          <dgm:chMax val="7"/>
          <dgm:resizeHandles val="exact"/>
        </dgm:presLayoutVars>
      </dgm:prSet>
      <dgm:spPr/>
      <dgm:t>
        <a:bodyPr/>
        <a:lstStyle/>
        <a:p>
          <a:endParaRPr lang="en-US"/>
        </a:p>
      </dgm:t>
    </dgm:pt>
    <dgm:pt modelId="{34B7A26C-5ED8-4D37-9A1B-8F74E83CE4B1}" type="pres">
      <dgm:prSet presAssocID="{1239D8A3-0447-4AED-AD10-D5BE1F9C798D}" presName="comp1" presStyleCnt="0"/>
      <dgm:spPr/>
    </dgm:pt>
    <dgm:pt modelId="{06ED3AB8-F4C9-4DBE-9664-6F181E70B131}" type="pres">
      <dgm:prSet presAssocID="{1239D8A3-0447-4AED-AD10-D5BE1F9C798D}" presName="circle1" presStyleLbl="node1" presStyleIdx="0" presStyleCnt="5"/>
      <dgm:spPr/>
      <dgm:t>
        <a:bodyPr/>
        <a:lstStyle/>
        <a:p>
          <a:endParaRPr lang="en-US"/>
        </a:p>
      </dgm:t>
    </dgm:pt>
    <dgm:pt modelId="{0FCAFCBD-7384-458C-9696-707ECF57908F}" type="pres">
      <dgm:prSet presAssocID="{1239D8A3-0447-4AED-AD10-D5BE1F9C798D}" presName="c1text" presStyleLbl="node1" presStyleIdx="0" presStyleCnt="5">
        <dgm:presLayoutVars>
          <dgm:bulletEnabled val="1"/>
        </dgm:presLayoutVars>
      </dgm:prSet>
      <dgm:spPr/>
      <dgm:t>
        <a:bodyPr/>
        <a:lstStyle/>
        <a:p>
          <a:endParaRPr lang="en-US"/>
        </a:p>
      </dgm:t>
    </dgm:pt>
    <dgm:pt modelId="{27A704EC-E8E2-44F4-9E6D-AC35D37862A9}" type="pres">
      <dgm:prSet presAssocID="{1239D8A3-0447-4AED-AD10-D5BE1F9C798D}" presName="comp2" presStyleCnt="0"/>
      <dgm:spPr/>
    </dgm:pt>
    <dgm:pt modelId="{6A3E9CE4-F7CA-4F7E-9CEF-DD82DF695CA2}" type="pres">
      <dgm:prSet presAssocID="{1239D8A3-0447-4AED-AD10-D5BE1F9C798D}" presName="circle2" presStyleLbl="node1" presStyleIdx="1" presStyleCnt="5"/>
      <dgm:spPr/>
      <dgm:t>
        <a:bodyPr/>
        <a:lstStyle/>
        <a:p>
          <a:endParaRPr lang="en-US"/>
        </a:p>
      </dgm:t>
    </dgm:pt>
    <dgm:pt modelId="{A8FBA581-6B6F-4423-B603-0FB122F6336C}" type="pres">
      <dgm:prSet presAssocID="{1239D8A3-0447-4AED-AD10-D5BE1F9C798D}" presName="c2text" presStyleLbl="node1" presStyleIdx="1" presStyleCnt="5">
        <dgm:presLayoutVars>
          <dgm:bulletEnabled val="1"/>
        </dgm:presLayoutVars>
      </dgm:prSet>
      <dgm:spPr/>
      <dgm:t>
        <a:bodyPr/>
        <a:lstStyle/>
        <a:p>
          <a:endParaRPr lang="en-US"/>
        </a:p>
      </dgm:t>
    </dgm:pt>
    <dgm:pt modelId="{AF02D7F4-E423-42C1-9AD1-1FB522AECD50}" type="pres">
      <dgm:prSet presAssocID="{1239D8A3-0447-4AED-AD10-D5BE1F9C798D}" presName="comp3" presStyleCnt="0"/>
      <dgm:spPr/>
    </dgm:pt>
    <dgm:pt modelId="{AB7A7404-4C54-46E3-A0FE-4021A0E5D95D}" type="pres">
      <dgm:prSet presAssocID="{1239D8A3-0447-4AED-AD10-D5BE1F9C798D}" presName="circle3" presStyleLbl="node1" presStyleIdx="2" presStyleCnt="5"/>
      <dgm:spPr/>
      <dgm:t>
        <a:bodyPr/>
        <a:lstStyle/>
        <a:p>
          <a:endParaRPr lang="en-US"/>
        </a:p>
      </dgm:t>
    </dgm:pt>
    <dgm:pt modelId="{3630ECE7-3223-4E93-982E-F0511F47C6D6}" type="pres">
      <dgm:prSet presAssocID="{1239D8A3-0447-4AED-AD10-D5BE1F9C798D}" presName="c3text" presStyleLbl="node1" presStyleIdx="2" presStyleCnt="5">
        <dgm:presLayoutVars>
          <dgm:bulletEnabled val="1"/>
        </dgm:presLayoutVars>
      </dgm:prSet>
      <dgm:spPr/>
      <dgm:t>
        <a:bodyPr/>
        <a:lstStyle/>
        <a:p>
          <a:endParaRPr lang="en-US"/>
        </a:p>
      </dgm:t>
    </dgm:pt>
    <dgm:pt modelId="{E4CCCA69-7606-4088-BC72-30F35157BA3F}" type="pres">
      <dgm:prSet presAssocID="{1239D8A3-0447-4AED-AD10-D5BE1F9C798D}" presName="comp4" presStyleCnt="0"/>
      <dgm:spPr/>
    </dgm:pt>
    <dgm:pt modelId="{CCEE16B9-F912-44D9-8503-375DBBFEE420}" type="pres">
      <dgm:prSet presAssocID="{1239D8A3-0447-4AED-AD10-D5BE1F9C798D}" presName="circle4" presStyleLbl="node1" presStyleIdx="3" presStyleCnt="5"/>
      <dgm:spPr/>
      <dgm:t>
        <a:bodyPr/>
        <a:lstStyle/>
        <a:p>
          <a:endParaRPr lang="en-US"/>
        </a:p>
      </dgm:t>
    </dgm:pt>
    <dgm:pt modelId="{1ECAD6D0-9E1C-49ED-B28D-F3658FB6F957}" type="pres">
      <dgm:prSet presAssocID="{1239D8A3-0447-4AED-AD10-D5BE1F9C798D}" presName="c4text" presStyleLbl="node1" presStyleIdx="3" presStyleCnt="5">
        <dgm:presLayoutVars>
          <dgm:bulletEnabled val="1"/>
        </dgm:presLayoutVars>
      </dgm:prSet>
      <dgm:spPr/>
      <dgm:t>
        <a:bodyPr/>
        <a:lstStyle/>
        <a:p>
          <a:endParaRPr lang="en-US"/>
        </a:p>
      </dgm:t>
    </dgm:pt>
    <dgm:pt modelId="{E8FF14DD-F1E9-4E62-9164-C6C166EB53DD}" type="pres">
      <dgm:prSet presAssocID="{1239D8A3-0447-4AED-AD10-D5BE1F9C798D}" presName="comp5" presStyleCnt="0"/>
      <dgm:spPr/>
    </dgm:pt>
    <dgm:pt modelId="{E7EF28BE-F21B-4903-911E-8F0ADA5ECDF0}" type="pres">
      <dgm:prSet presAssocID="{1239D8A3-0447-4AED-AD10-D5BE1F9C798D}" presName="circle5" presStyleLbl="node1" presStyleIdx="4" presStyleCnt="5" custLinFactNeighborX="1309" custLinFactNeighborY="2534"/>
      <dgm:spPr/>
      <dgm:t>
        <a:bodyPr/>
        <a:lstStyle/>
        <a:p>
          <a:endParaRPr lang="en-US"/>
        </a:p>
      </dgm:t>
    </dgm:pt>
    <dgm:pt modelId="{6CC114BC-D6F0-40BB-9AA2-A933799B6B13}" type="pres">
      <dgm:prSet presAssocID="{1239D8A3-0447-4AED-AD10-D5BE1F9C798D}" presName="c5text" presStyleLbl="node1" presStyleIdx="4" presStyleCnt="5">
        <dgm:presLayoutVars>
          <dgm:bulletEnabled val="1"/>
        </dgm:presLayoutVars>
      </dgm:prSet>
      <dgm:spPr/>
      <dgm:t>
        <a:bodyPr/>
        <a:lstStyle/>
        <a:p>
          <a:endParaRPr lang="en-US"/>
        </a:p>
      </dgm:t>
    </dgm:pt>
  </dgm:ptLst>
  <dgm:cxnLst>
    <dgm:cxn modelId="{A5AEE88E-EB62-420B-8330-3A612DC8B061}" type="presOf" srcId="{ED96C35F-7F1E-4307-B2B2-E95A791F98BA}" destId="{6CC114BC-D6F0-40BB-9AA2-A933799B6B13}" srcOrd="1" destOrd="0" presId="urn:microsoft.com/office/officeart/2005/8/layout/venn2"/>
    <dgm:cxn modelId="{287FAA47-1E37-4A2C-AE65-B6F2D6C464F6}" type="presOf" srcId="{01013CA2-EB45-4129-8F3A-95F9233AE1F5}" destId="{A8FBA581-6B6F-4423-B603-0FB122F6336C}" srcOrd="1" destOrd="0" presId="urn:microsoft.com/office/officeart/2005/8/layout/venn2"/>
    <dgm:cxn modelId="{E22605D5-6DFF-4DD8-B15C-3E05B217F7CD}" type="presOf" srcId="{157EBBF7-1443-44B2-9510-16593D3B9441}" destId="{06ED3AB8-F4C9-4DBE-9664-6F181E70B131}" srcOrd="0" destOrd="0" presId="urn:microsoft.com/office/officeart/2005/8/layout/venn2"/>
    <dgm:cxn modelId="{368D4D7D-3D00-4C60-BA3D-1BBB00B8B18D}" srcId="{1239D8A3-0447-4AED-AD10-D5BE1F9C798D}" destId="{34E4D142-1799-453C-B001-261DB3FEF707}" srcOrd="3" destOrd="0" parTransId="{6B3B429A-68E8-4959-81D4-9063735349F1}" sibTransId="{DC9C1217-F2A5-402B-8A38-FE165E07EC61}"/>
    <dgm:cxn modelId="{1E392009-038C-4DC9-B18F-2A971CF0AB72}" srcId="{1239D8A3-0447-4AED-AD10-D5BE1F9C798D}" destId="{157EBBF7-1443-44B2-9510-16593D3B9441}" srcOrd="0" destOrd="0" parTransId="{9A2D8DD5-C2EE-4358-A0E1-C86B47FFABF1}" sibTransId="{D146E001-9B18-4E76-BD8C-42A82E2BF8E3}"/>
    <dgm:cxn modelId="{4AF119B1-3C25-4170-A3C9-F1C51E4951FE}" srcId="{1239D8A3-0447-4AED-AD10-D5BE1F9C798D}" destId="{ED96C35F-7F1E-4307-B2B2-E95A791F98BA}" srcOrd="4" destOrd="0" parTransId="{58E69C5D-4AD9-4C82-B18C-EFCD02E8B61D}" sibTransId="{37A881FB-1FAA-4A8C-8CBB-41D9E8C7E2AF}"/>
    <dgm:cxn modelId="{93B60B1B-E2EE-4086-A1D8-EEF1FD3D33B0}" type="presOf" srcId="{01013CA2-EB45-4129-8F3A-95F9233AE1F5}" destId="{6A3E9CE4-F7CA-4F7E-9CEF-DD82DF695CA2}" srcOrd="0" destOrd="0" presId="urn:microsoft.com/office/officeart/2005/8/layout/venn2"/>
    <dgm:cxn modelId="{CF3070D6-F8C1-4111-9D4B-9E872806B59C}" type="presOf" srcId="{F7063B4D-58E7-4EDB-B33A-AA28A5FBB951}" destId="{3630ECE7-3223-4E93-982E-F0511F47C6D6}" srcOrd="1" destOrd="0" presId="urn:microsoft.com/office/officeart/2005/8/layout/venn2"/>
    <dgm:cxn modelId="{B807B6CD-7C75-4FF8-B5CF-79BEF40DFDDC}" type="presOf" srcId="{34E4D142-1799-453C-B001-261DB3FEF707}" destId="{1ECAD6D0-9E1C-49ED-B28D-F3658FB6F957}" srcOrd="1" destOrd="0" presId="urn:microsoft.com/office/officeart/2005/8/layout/venn2"/>
    <dgm:cxn modelId="{3D200DCA-41DE-42A1-8E84-24E2B3C5C3C9}" type="presOf" srcId="{157EBBF7-1443-44B2-9510-16593D3B9441}" destId="{0FCAFCBD-7384-458C-9696-707ECF57908F}" srcOrd="1" destOrd="0" presId="urn:microsoft.com/office/officeart/2005/8/layout/venn2"/>
    <dgm:cxn modelId="{661D61C5-8576-45D2-9102-7A315CE10884}" srcId="{1239D8A3-0447-4AED-AD10-D5BE1F9C798D}" destId="{01013CA2-EB45-4129-8F3A-95F9233AE1F5}" srcOrd="1" destOrd="0" parTransId="{CFB02CC5-400F-4CC4-B917-C49C87B5D772}" sibTransId="{35A30B1C-2BBF-4705-BCE9-E7E1C6E71259}"/>
    <dgm:cxn modelId="{5465562D-1C2E-4A4A-BD6C-35BAF39898CA}" type="presOf" srcId="{ED96C35F-7F1E-4307-B2B2-E95A791F98BA}" destId="{E7EF28BE-F21B-4903-911E-8F0ADA5ECDF0}" srcOrd="0" destOrd="0" presId="urn:microsoft.com/office/officeart/2005/8/layout/venn2"/>
    <dgm:cxn modelId="{4C2E91C0-625F-4D02-B873-CF48BC07A785}" srcId="{1239D8A3-0447-4AED-AD10-D5BE1F9C798D}" destId="{F7063B4D-58E7-4EDB-B33A-AA28A5FBB951}" srcOrd="2" destOrd="0" parTransId="{4AF1D396-9671-4E30-B029-FADF2D55C4A3}" sibTransId="{D5EF4B44-E0DA-4FBE-BB69-749B7C935674}"/>
    <dgm:cxn modelId="{06A96251-EA5E-4AAC-8C18-CD2A86D764FD}" type="presOf" srcId="{34E4D142-1799-453C-B001-261DB3FEF707}" destId="{CCEE16B9-F912-44D9-8503-375DBBFEE420}" srcOrd="0" destOrd="0" presId="urn:microsoft.com/office/officeart/2005/8/layout/venn2"/>
    <dgm:cxn modelId="{F7699401-7D00-42CB-B689-F3BD5C74A1B1}" type="presOf" srcId="{F7063B4D-58E7-4EDB-B33A-AA28A5FBB951}" destId="{AB7A7404-4C54-46E3-A0FE-4021A0E5D95D}" srcOrd="0" destOrd="0" presId="urn:microsoft.com/office/officeart/2005/8/layout/venn2"/>
    <dgm:cxn modelId="{1DC9ADA0-0713-44B7-B63D-D8FC8714C526}" type="presOf" srcId="{1239D8A3-0447-4AED-AD10-D5BE1F9C798D}" destId="{C9ABDDF8-0859-41AF-B007-131518500B38}" srcOrd="0" destOrd="0" presId="urn:microsoft.com/office/officeart/2005/8/layout/venn2"/>
    <dgm:cxn modelId="{8E31C03F-62A5-4486-86F6-38B99E0D8BCD}" type="presParOf" srcId="{C9ABDDF8-0859-41AF-B007-131518500B38}" destId="{34B7A26C-5ED8-4D37-9A1B-8F74E83CE4B1}" srcOrd="0" destOrd="0" presId="urn:microsoft.com/office/officeart/2005/8/layout/venn2"/>
    <dgm:cxn modelId="{6197A397-EE88-40DD-B641-2DD92851C8F2}" type="presParOf" srcId="{34B7A26C-5ED8-4D37-9A1B-8F74E83CE4B1}" destId="{06ED3AB8-F4C9-4DBE-9664-6F181E70B131}" srcOrd="0" destOrd="0" presId="urn:microsoft.com/office/officeart/2005/8/layout/venn2"/>
    <dgm:cxn modelId="{48B739C6-089F-40FB-A2B5-DEAB447E4A8E}" type="presParOf" srcId="{34B7A26C-5ED8-4D37-9A1B-8F74E83CE4B1}" destId="{0FCAFCBD-7384-458C-9696-707ECF57908F}" srcOrd="1" destOrd="0" presId="urn:microsoft.com/office/officeart/2005/8/layout/venn2"/>
    <dgm:cxn modelId="{9F0692E2-6D86-49C4-BD02-2F722A23FB6B}" type="presParOf" srcId="{C9ABDDF8-0859-41AF-B007-131518500B38}" destId="{27A704EC-E8E2-44F4-9E6D-AC35D37862A9}" srcOrd="1" destOrd="0" presId="urn:microsoft.com/office/officeart/2005/8/layout/venn2"/>
    <dgm:cxn modelId="{AB998AA8-C4C9-4EDF-A872-95E3571F85C9}" type="presParOf" srcId="{27A704EC-E8E2-44F4-9E6D-AC35D37862A9}" destId="{6A3E9CE4-F7CA-4F7E-9CEF-DD82DF695CA2}" srcOrd="0" destOrd="0" presId="urn:microsoft.com/office/officeart/2005/8/layout/venn2"/>
    <dgm:cxn modelId="{13FE6595-0E6B-4F67-9225-20B41722F9B1}" type="presParOf" srcId="{27A704EC-E8E2-44F4-9E6D-AC35D37862A9}" destId="{A8FBA581-6B6F-4423-B603-0FB122F6336C}" srcOrd="1" destOrd="0" presId="urn:microsoft.com/office/officeart/2005/8/layout/venn2"/>
    <dgm:cxn modelId="{75D4993C-28E1-4B7B-9653-465FC8EE1B7A}" type="presParOf" srcId="{C9ABDDF8-0859-41AF-B007-131518500B38}" destId="{AF02D7F4-E423-42C1-9AD1-1FB522AECD50}" srcOrd="2" destOrd="0" presId="urn:microsoft.com/office/officeart/2005/8/layout/venn2"/>
    <dgm:cxn modelId="{C7902E3E-E167-4D35-9797-BE530EFC98AD}" type="presParOf" srcId="{AF02D7F4-E423-42C1-9AD1-1FB522AECD50}" destId="{AB7A7404-4C54-46E3-A0FE-4021A0E5D95D}" srcOrd="0" destOrd="0" presId="urn:microsoft.com/office/officeart/2005/8/layout/venn2"/>
    <dgm:cxn modelId="{E7F35617-0DD7-4A5B-AFC8-2DBE016050AE}" type="presParOf" srcId="{AF02D7F4-E423-42C1-9AD1-1FB522AECD50}" destId="{3630ECE7-3223-4E93-982E-F0511F47C6D6}" srcOrd="1" destOrd="0" presId="urn:microsoft.com/office/officeart/2005/8/layout/venn2"/>
    <dgm:cxn modelId="{5A36E069-FDED-451D-9262-91A3A41D8B44}" type="presParOf" srcId="{C9ABDDF8-0859-41AF-B007-131518500B38}" destId="{E4CCCA69-7606-4088-BC72-30F35157BA3F}" srcOrd="3" destOrd="0" presId="urn:microsoft.com/office/officeart/2005/8/layout/venn2"/>
    <dgm:cxn modelId="{BF413DA4-6157-403E-BCD6-26D9B4513301}" type="presParOf" srcId="{E4CCCA69-7606-4088-BC72-30F35157BA3F}" destId="{CCEE16B9-F912-44D9-8503-375DBBFEE420}" srcOrd="0" destOrd="0" presId="urn:microsoft.com/office/officeart/2005/8/layout/venn2"/>
    <dgm:cxn modelId="{E54C7C4C-D2E5-4828-8D1C-5CA706122718}" type="presParOf" srcId="{E4CCCA69-7606-4088-BC72-30F35157BA3F}" destId="{1ECAD6D0-9E1C-49ED-B28D-F3658FB6F957}" srcOrd="1" destOrd="0" presId="urn:microsoft.com/office/officeart/2005/8/layout/venn2"/>
    <dgm:cxn modelId="{2B464BE1-E490-45F1-B773-BF87CF9AB8ED}" type="presParOf" srcId="{C9ABDDF8-0859-41AF-B007-131518500B38}" destId="{E8FF14DD-F1E9-4E62-9164-C6C166EB53DD}" srcOrd="4" destOrd="0" presId="urn:microsoft.com/office/officeart/2005/8/layout/venn2"/>
    <dgm:cxn modelId="{387D4FB6-D6BD-4B9B-971D-A861204B060A}" type="presParOf" srcId="{E8FF14DD-F1E9-4E62-9164-C6C166EB53DD}" destId="{E7EF28BE-F21B-4903-911E-8F0ADA5ECDF0}" srcOrd="0" destOrd="0" presId="urn:microsoft.com/office/officeart/2005/8/layout/venn2"/>
    <dgm:cxn modelId="{63D034AD-A411-4AAB-A18E-912248D27BC2}" type="presParOf" srcId="{E8FF14DD-F1E9-4E62-9164-C6C166EB53DD}" destId="{6CC114BC-D6F0-40BB-9AA2-A933799B6B1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B1D0CF-622B-4EB0-883D-AF65F4753ECC}" type="doc">
      <dgm:prSet loTypeId="urn:microsoft.com/office/officeart/2005/8/layout/pyramid1" loCatId="pyramid" qsTypeId="urn:microsoft.com/office/officeart/2005/8/quickstyle/simple1#1" qsCatId="simple" csTypeId="urn:microsoft.com/office/officeart/2005/8/colors/colorful1#1" csCatId="colorful" phldr="1"/>
      <dgm:spPr>
        <a:scene3d>
          <a:camera prst="perspectiveLeft"/>
          <a:lightRig rig="threePt" dir="t"/>
        </a:scene3d>
      </dgm:spPr>
    </dgm:pt>
    <dgm:pt modelId="{BCF209CB-09C8-4EAC-AE31-4E9AA86963ED}">
      <dgm:prSet phldrT="[Texto]"/>
      <dgm:spPr>
        <a:solidFill>
          <a:srgbClr val="C00000"/>
        </a:solidFill>
        <a:sp3d>
          <a:bevelT/>
        </a:sp3d>
      </dgm:spPr>
      <dgm:t>
        <a:bodyPr/>
        <a:lstStyle/>
        <a:p>
          <a:r>
            <a:rPr lang="en-US" dirty="0" smtClean="0"/>
            <a:t>1</a:t>
          </a:r>
          <a:endParaRPr lang="es-DO" dirty="0"/>
        </a:p>
      </dgm:t>
    </dgm:pt>
    <dgm:pt modelId="{BE0F10DC-A640-4534-9B6F-2FD2A1351139}" type="parTrans" cxnId="{AE3FB3E0-57BA-4AD8-94E9-D002ECE5D370}">
      <dgm:prSet/>
      <dgm:spPr/>
      <dgm:t>
        <a:bodyPr/>
        <a:lstStyle/>
        <a:p>
          <a:endParaRPr lang="es-DO"/>
        </a:p>
      </dgm:t>
    </dgm:pt>
    <dgm:pt modelId="{C1C198E0-B144-419F-A72E-E4D2F09A1D51}" type="sibTrans" cxnId="{AE3FB3E0-57BA-4AD8-94E9-D002ECE5D370}">
      <dgm:prSet/>
      <dgm:spPr/>
      <dgm:t>
        <a:bodyPr/>
        <a:lstStyle/>
        <a:p>
          <a:endParaRPr lang="es-DO"/>
        </a:p>
      </dgm:t>
    </dgm:pt>
    <dgm:pt modelId="{AC455D0F-2290-427A-8B89-3F369E42D876}">
      <dgm:prSet phldrT="[Texto]"/>
      <dgm:spPr>
        <a:solidFill>
          <a:srgbClr val="009900"/>
        </a:solidFill>
        <a:sp3d>
          <a:bevelT/>
        </a:sp3d>
      </dgm:spPr>
      <dgm:t>
        <a:bodyPr/>
        <a:lstStyle/>
        <a:p>
          <a:r>
            <a:rPr lang="en-US" dirty="0" smtClean="0"/>
            <a:t>10</a:t>
          </a:r>
          <a:endParaRPr lang="es-DO" dirty="0"/>
        </a:p>
      </dgm:t>
    </dgm:pt>
    <dgm:pt modelId="{FDAAD645-5D93-4F82-A56B-1E1538425082}" type="parTrans" cxnId="{A00425E6-E8F1-4278-9FC4-C65F407FF950}">
      <dgm:prSet/>
      <dgm:spPr/>
      <dgm:t>
        <a:bodyPr/>
        <a:lstStyle/>
        <a:p>
          <a:endParaRPr lang="es-DO"/>
        </a:p>
      </dgm:t>
    </dgm:pt>
    <dgm:pt modelId="{EFDA78E9-127A-417F-8C7F-039E6C760DE1}" type="sibTrans" cxnId="{A00425E6-E8F1-4278-9FC4-C65F407FF950}">
      <dgm:prSet/>
      <dgm:spPr/>
      <dgm:t>
        <a:bodyPr/>
        <a:lstStyle/>
        <a:p>
          <a:endParaRPr lang="es-DO"/>
        </a:p>
      </dgm:t>
    </dgm:pt>
    <dgm:pt modelId="{86585904-4151-4E3D-9FCF-D8CD7207A16E}">
      <dgm:prSet phldrT="[Texto]"/>
      <dgm:spPr>
        <a:solidFill>
          <a:schemeClr val="accent6">
            <a:lumMod val="75000"/>
          </a:schemeClr>
        </a:solidFill>
        <a:sp3d>
          <a:bevelT/>
        </a:sp3d>
      </dgm:spPr>
      <dgm:t>
        <a:bodyPr/>
        <a:lstStyle/>
        <a:p>
          <a:r>
            <a:rPr lang="en-US" dirty="0" smtClean="0"/>
            <a:t>30</a:t>
          </a:r>
          <a:endParaRPr lang="es-DO" dirty="0"/>
        </a:p>
      </dgm:t>
    </dgm:pt>
    <dgm:pt modelId="{DFDC73C5-0021-4B14-90ED-347155CE5CDB}" type="parTrans" cxnId="{32ADC82F-E7B8-4E97-982E-50971738C73C}">
      <dgm:prSet/>
      <dgm:spPr/>
      <dgm:t>
        <a:bodyPr/>
        <a:lstStyle/>
        <a:p>
          <a:endParaRPr lang="es-DO"/>
        </a:p>
      </dgm:t>
    </dgm:pt>
    <dgm:pt modelId="{56C25D65-BB8D-4052-AA64-6BB23BB9D10A}" type="sibTrans" cxnId="{32ADC82F-E7B8-4E97-982E-50971738C73C}">
      <dgm:prSet/>
      <dgm:spPr/>
      <dgm:t>
        <a:bodyPr/>
        <a:lstStyle/>
        <a:p>
          <a:endParaRPr lang="es-DO"/>
        </a:p>
      </dgm:t>
    </dgm:pt>
    <dgm:pt modelId="{9410C517-EE84-4BD5-A8FB-051A2F1436D8}">
      <dgm:prSet phldrT="[Texto]"/>
      <dgm:spPr>
        <a:solidFill>
          <a:srgbClr val="0099FF"/>
        </a:solidFill>
        <a:sp3d>
          <a:bevelT/>
        </a:sp3d>
      </dgm:spPr>
      <dgm:t>
        <a:bodyPr/>
        <a:lstStyle/>
        <a:p>
          <a:r>
            <a:rPr lang="en-US" dirty="0" smtClean="0"/>
            <a:t>600</a:t>
          </a:r>
          <a:endParaRPr lang="es-DO" dirty="0"/>
        </a:p>
      </dgm:t>
    </dgm:pt>
    <dgm:pt modelId="{486A90A7-E0C6-45BE-B9B1-C75B4CF7A229}" type="parTrans" cxnId="{95B4F245-FCE6-4F26-84F8-740E83CD63A0}">
      <dgm:prSet/>
      <dgm:spPr/>
      <dgm:t>
        <a:bodyPr/>
        <a:lstStyle/>
        <a:p>
          <a:endParaRPr lang="es-DO"/>
        </a:p>
      </dgm:t>
    </dgm:pt>
    <dgm:pt modelId="{0A797970-88C3-469B-87D5-9177D18567BD}" type="sibTrans" cxnId="{95B4F245-FCE6-4F26-84F8-740E83CD63A0}">
      <dgm:prSet/>
      <dgm:spPr/>
      <dgm:t>
        <a:bodyPr/>
        <a:lstStyle/>
        <a:p>
          <a:endParaRPr lang="es-DO"/>
        </a:p>
      </dgm:t>
    </dgm:pt>
    <dgm:pt modelId="{25E4D8F9-A1BE-461D-91F1-0D27EAFFD655}" type="pres">
      <dgm:prSet presAssocID="{B9B1D0CF-622B-4EB0-883D-AF65F4753ECC}" presName="Name0" presStyleCnt="0">
        <dgm:presLayoutVars>
          <dgm:dir/>
          <dgm:animLvl val="lvl"/>
          <dgm:resizeHandles val="exact"/>
        </dgm:presLayoutVars>
      </dgm:prSet>
      <dgm:spPr/>
    </dgm:pt>
    <dgm:pt modelId="{C4AA69F0-2A0D-40B2-A385-1D40C736DF19}" type="pres">
      <dgm:prSet presAssocID="{BCF209CB-09C8-4EAC-AE31-4E9AA86963ED}" presName="Name8" presStyleCnt="0"/>
      <dgm:spPr>
        <a:sp3d>
          <a:bevelT/>
        </a:sp3d>
      </dgm:spPr>
    </dgm:pt>
    <dgm:pt modelId="{9DA1E248-A00A-4F7E-A6F3-53B0CE73DAF4}" type="pres">
      <dgm:prSet presAssocID="{BCF209CB-09C8-4EAC-AE31-4E9AA86963ED}" presName="level" presStyleLbl="node1" presStyleIdx="0" presStyleCnt="4">
        <dgm:presLayoutVars>
          <dgm:chMax val="1"/>
          <dgm:bulletEnabled val="1"/>
        </dgm:presLayoutVars>
      </dgm:prSet>
      <dgm:spPr/>
      <dgm:t>
        <a:bodyPr/>
        <a:lstStyle/>
        <a:p>
          <a:endParaRPr lang="es-DO"/>
        </a:p>
      </dgm:t>
    </dgm:pt>
    <dgm:pt modelId="{D5CC4ED1-307B-4D5E-9A3D-0F5158B34EDA}" type="pres">
      <dgm:prSet presAssocID="{BCF209CB-09C8-4EAC-AE31-4E9AA86963ED}" presName="levelTx" presStyleLbl="revTx" presStyleIdx="0" presStyleCnt="0">
        <dgm:presLayoutVars>
          <dgm:chMax val="1"/>
          <dgm:bulletEnabled val="1"/>
        </dgm:presLayoutVars>
      </dgm:prSet>
      <dgm:spPr/>
      <dgm:t>
        <a:bodyPr/>
        <a:lstStyle/>
        <a:p>
          <a:endParaRPr lang="es-DO"/>
        </a:p>
      </dgm:t>
    </dgm:pt>
    <dgm:pt modelId="{AC83FC04-E765-4AB1-BED2-FC7373EE5AC1}" type="pres">
      <dgm:prSet presAssocID="{AC455D0F-2290-427A-8B89-3F369E42D876}" presName="Name8" presStyleCnt="0"/>
      <dgm:spPr>
        <a:sp3d>
          <a:bevelT/>
        </a:sp3d>
      </dgm:spPr>
    </dgm:pt>
    <dgm:pt modelId="{E78E26B7-BA4E-4C8A-A24F-F9E30BB1877B}" type="pres">
      <dgm:prSet presAssocID="{AC455D0F-2290-427A-8B89-3F369E42D876}" presName="level" presStyleLbl="node1" presStyleIdx="1" presStyleCnt="4">
        <dgm:presLayoutVars>
          <dgm:chMax val="1"/>
          <dgm:bulletEnabled val="1"/>
        </dgm:presLayoutVars>
      </dgm:prSet>
      <dgm:spPr/>
      <dgm:t>
        <a:bodyPr/>
        <a:lstStyle/>
        <a:p>
          <a:endParaRPr lang="es-DO"/>
        </a:p>
      </dgm:t>
    </dgm:pt>
    <dgm:pt modelId="{513A05A1-9D8D-4487-8A93-B07731608FD4}" type="pres">
      <dgm:prSet presAssocID="{AC455D0F-2290-427A-8B89-3F369E42D876}" presName="levelTx" presStyleLbl="revTx" presStyleIdx="0" presStyleCnt="0">
        <dgm:presLayoutVars>
          <dgm:chMax val="1"/>
          <dgm:bulletEnabled val="1"/>
        </dgm:presLayoutVars>
      </dgm:prSet>
      <dgm:spPr/>
      <dgm:t>
        <a:bodyPr/>
        <a:lstStyle/>
        <a:p>
          <a:endParaRPr lang="es-DO"/>
        </a:p>
      </dgm:t>
    </dgm:pt>
    <dgm:pt modelId="{28BCBE54-DB05-400B-87F1-BEFEF68105EE}" type="pres">
      <dgm:prSet presAssocID="{86585904-4151-4E3D-9FCF-D8CD7207A16E}" presName="Name8" presStyleCnt="0"/>
      <dgm:spPr>
        <a:sp3d>
          <a:bevelT/>
        </a:sp3d>
      </dgm:spPr>
    </dgm:pt>
    <dgm:pt modelId="{F9074A71-2878-4996-AD45-ADF08DC009C4}" type="pres">
      <dgm:prSet presAssocID="{86585904-4151-4E3D-9FCF-D8CD7207A16E}" presName="level" presStyleLbl="node1" presStyleIdx="2" presStyleCnt="4" custLinFactNeighborX="-669" custLinFactNeighborY="-834">
        <dgm:presLayoutVars>
          <dgm:chMax val="1"/>
          <dgm:bulletEnabled val="1"/>
        </dgm:presLayoutVars>
      </dgm:prSet>
      <dgm:spPr/>
      <dgm:t>
        <a:bodyPr/>
        <a:lstStyle/>
        <a:p>
          <a:endParaRPr lang="es-DO"/>
        </a:p>
      </dgm:t>
    </dgm:pt>
    <dgm:pt modelId="{39FC0626-703E-4C99-8B12-0A73F9CBBEDF}" type="pres">
      <dgm:prSet presAssocID="{86585904-4151-4E3D-9FCF-D8CD7207A16E}" presName="levelTx" presStyleLbl="revTx" presStyleIdx="0" presStyleCnt="0">
        <dgm:presLayoutVars>
          <dgm:chMax val="1"/>
          <dgm:bulletEnabled val="1"/>
        </dgm:presLayoutVars>
      </dgm:prSet>
      <dgm:spPr/>
      <dgm:t>
        <a:bodyPr/>
        <a:lstStyle/>
        <a:p>
          <a:endParaRPr lang="es-DO"/>
        </a:p>
      </dgm:t>
    </dgm:pt>
    <dgm:pt modelId="{70228E3B-C11D-4DBA-BAD2-49E50A161CD7}" type="pres">
      <dgm:prSet presAssocID="{9410C517-EE84-4BD5-A8FB-051A2F1436D8}" presName="Name8" presStyleCnt="0"/>
      <dgm:spPr>
        <a:sp3d>
          <a:bevelT/>
        </a:sp3d>
      </dgm:spPr>
    </dgm:pt>
    <dgm:pt modelId="{C838736A-4331-4B82-8EA9-AF35FA9423C1}" type="pres">
      <dgm:prSet presAssocID="{9410C517-EE84-4BD5-A8FB-051A2F1436D8}" presName="level" presStyleLbl="node1" presStyleIdx="3" presStyleCnt="4">
        <dgm:presLayoutVars>
          <dgm:chMax val="1"/>
          <dgm:bulletEnabled val="1"/>
        </dgm:presLayoutVars>
      </dgm:prSet>
      <dgm:spPr/>
      <dgm:t>
        <a:bodyPr/>
        <a:lstStyle/>
        <a:p>
          <a:endParaRPr lang="es-DO"/>
        </a:p>
      </dgm:t>
    </dgm:pt>
    <dgm:pt modelId="{E6BA3035-0CCE-427E-9BC4-569B2E948F0E}" type="pres">
      <dgm:prSet presAssocID="{9410C517-EE84-4BD5-A8FB-051A2F1436D8}" presName="levelTx" presStyleLbl="revTx" presStyleIdx="0" presStyleCnt="0">
        <dgm:presLayoutVars>
          <dgm:chMax val="1"/>
          <dgm:bulletEnabled val="1"/>
        </dgm:presLayoutVars>
      </dgm:prSet>
      <dgm:spPr/>
      <dgm:t>
        <a:bodyPr/>
        <a:lstStyle/>
        <a:p>
          <a:endParaRPr lang="es-DO"/>
        </a:p>
      </dgm:t>
    </dgm:pt>
  </dgm:ptLst>
  <dgm:cxnLst>
    <dgm:cxn modelId="{A00425E6-E8F1-4278-9FC4-C65F407FF950}" srcId="{B9B1D0CF-622B-4EB0-883D-AF65F4753ECC}" destId="{AC455D0F-2290-427A-8B89-3F369E42D876}" srcOrd="1" destOrd="0" parTransId="{FDAAD645-5D93-4F82-A56B-1E1538425082}" sibTransId="{EFDA78E9-127A-417F-8C7F-039E6C760DE1}"/>
    <dgm:cxn modelId="{7691A842-16EC-490F-BFA7-48BBDC5C9D25}" type="presOf" srcId="{AC455D0F-2290-427A-8B89-3F369E42D876}" destId="{E78E26B7-BA4E-4C8A-A24F-F9E30BB1877B}" srcOrd="0" destOrd="0" presId="urn:microsoft.com/office/officeart/2005/8/layout/pyramid1"/>
    <dgm:cxn modelId="{AE3FB3E0-57BA-4AD8-94E9-D002ECE5D370}" srcId="{B9B1D0CF-622B-4EB0-883D-AF65F4753ECC}" destId="{BCF209CB-09C8-4EAC-AE31-4E9AA86963ED}" srcOrd="0" destOrd="0" parTransId="{BE0F10DC-A640-4534-9B6F-2FD2A1351139}" sibTransId="{C1C198E0-B144-419F-A72E-E4D2F09A1D51}"/>
    <dgm:cxn modelId="{95B4F245-FCE6-4F26-84F8-740E83CD63A0}" srcId="{B9B1D0CF-622B-4EB0-883D-AF65F4753ECC}" destId="{9410C517-EE84-4BD5-A8FB-051A2F1436D8}" srcOrd="3" destOrd="0" parTransId="{486A90A7-E0C6-45BE-B9B1-C75B4CF7A229}" sibTransId="{0A797970-88C3-469B-87D5-9177D18567BD}"/>
    <dgm:cxn modelId="{8A18A00E-C673-4F9D-8276-A5E1D54CF848}" type="presOf" srcId="{86585904-4151-4E3D-9FCF-D8CD7207A16E}" destId="{F9074A71-2878-4996-AD45-ADF08DC009C4}" srcOrd="0" destOrd="0" presId="urn:microsoft.com/office/officeart/2005/8/layout/pyramid1"/>
    <dgm:cxn modelId="{6BF9ABB3-1208-4B87-8A0A-1C5BF9274920}" type="presOf" srcId="{B9B1D0CF-622B-4EB0-883D-AF65F4753ECC}" destId="{25E4D8F9-A1BE-461D-91F1-0D27EAFFD655}" srcOrd="0" destOrd="0" presId="urn:microsoft.com/office/officeart/2005/8/layout/pyramid1"/>
    <dgm:cxn modelId="{C104104B-55A6-4DE0-B76D-E3B4D369821A}" type="presOf" srcId="{BCF209CB-09C8-4EAC-AE31-4E9AA86963ED}" destId="{9DA1E248-A00A-4F7E-A6F3-53B0CE73DAF4}" srcOrd="0" destOrd="0" presId="urn:microsoft.com/office/officeart/2005/8/layout/pyramid1"/>
    <dgm:cxn modelId="{08621C36-C9E2-4564-B7F8-B5C36B2AF8B1}" type="presOf" srcId="{BCF209CB-09C8-4EAC-AE31-4E9AA86963ED}" destId="{D5CC4ED1-307B-4D5E-9A3D-0F5158B34EDA}" srcOrd="1" destOrd="0" presId="urn:microsoft.com/office/officeart/2005/8/layout/pyramid1"/>
    <dgm:cxn modelId="{29997C76-7844-43D4-849B-2A1809D66024}" type="presOf" srcId="{9410C517-EE84-4BD5-A8FB-051A2F1436D8}" destId="{C838736A-4331-4B82-8EA9-AF35FA9423C1}" srcOrd="0" destOrd="0" presId="urn:microsoft.com/office/officeart/2005/8/layout/pyramid1"/>
    <dgm:cxn modelId="{32ADC82F-E7B8-4E97-982E-50971738C73C}" srcId="{B9B1D0CF-622B-4EB0-883D-AF65F4753ECC}" destId="{86585904-4151-4E3D-9FCF-D8CD7207A16E}" srcOrd="2" destOrd="0" parTransId="{DFDC73C5-0021-4B14-90ED-347155CE5CDB}" sibTransId="{56C25D65-BB8D-4052-AA64-6BB23BB9D10A}"/>
    <dgm:cxn modelId="{A423B9EC-731F-4F46-95D7-6D39CE0B96A9}" type="presOf" srcId="{AC455D0F-2290-427A-8B89-3F369E42D876}" destId="{513A05A1-9D8D-4487-8A93-B07731608FD4}" srcOrd="1" destOrd="0" presId="urn:microsoft.com/office/officeart/2005/8/layout/pyramid1"/>
    <dgm:cxn modelId="{5E4C3E59-5695-4231-BC7A-496DFE725D1D}" type="presOf" srcId="{86585904-4151-4E3D-9FCF-D8CD7207A16E}" destId="{39FC0626-703E-4C99-8B12-0A73F9CBBEDF}" srcOrd="1" destOrd="0" presId="urn:microsoft.com/office/officeart/2005/8/layout/pyramid1"/>
    <dgm:cxn modelId="{BB058D1F-B763-48F2-841D-130F96368291}" type="presOf" srcId="{9410C517-EE84-4BD5-A8FB-051A2F1436D8}" destId="{E6BA3035-0CCE-427E-9BC4-569B2E948F0E}" srcOrd="1" destOrd="0" presId="urn:microsoft.com/office/officeart/2005/8/layout/pyramid1"/>
    <dgm:cxn modelId="{77C67DE3-C173-4A1C-BCDE-8D23A9AF1CF6}" type="presParOf" srcId="{25E4D8F9-A1BE-461D-91F1-0D27EAFFD655}" destId="{C4AA69F0-2A0D-40B2-A385-1D40C736DF19}" srcOrd="0" destOrd="0" presId="urn:microsoft.com/office/officeart/2005/8/layout/pyramid1"/>
    <dgm:cxn modelId="{A6B6DFED-17AD-4BA3-A22D-2A27FE3CF366}" type="presParOf" srcId="{C4AA69F0-2A0D-40B2-A385-1D40C736DF19}" destId="{9DA1E248-A00A-4F7E-A6F3-53B0CE73DAF4}" srcOrd="0" destOrd="0" presId="urn:microsoft.com/office/officeart/2005/8/layout/pyramid1"/>
    <dgm:cxn modelId="{700D86A4-FA52-4782-96DB-C2D95A4CA89D}" type="presParOf" srcId="{C4AA69F0-2A0D-40B2-A385-1D40C736DF19}" destId="{D5CC4ED1-307B-4D5E-9A3D-0F5158B34EDA}" srcOrd="1" destOrd="0" presId="urn:microsoft.com/office/officeart/2005/8/layout/pyramid1"/>
    <dgm:cxn modelId="{9481730F-8199-405C-A5C9-FD57E0FA4790}" type="presParOf" srcId="{25E4D8F9-A1BE-461D-91F1-0D27EAFFD655}" destId="{AC83FC04-E765-4AB1-BED2-FC7373EE5AC1}" srcOrd="1" destOrd="0" presId="urn:microsoft.com/office/officeart/2005/8/layout/pyramid1"/>
    <dgm:cxn modelId="{4D4FCE3A-ADD1-49AD-B9B6-CECFAB6CC63C}" type="presParOf" srcId="{AC83FC04-E765-4AB1-BED2-FC7373EE5AC1}" destId="{E78E26B7-BA4E-4C8A-A24F-F9E30BB1877B}" srcOrd="0" destOrd="0" presId="urn:microsoft.com/office/officeart/2005/8/layout/pyramid1"/>
    <dgm:cxn modelId="{EF8E631F-7E0A-4ADA-8DED-97E335818336}" type="presParOf" srcId="{AC83FC04-E765-4AB1-BED2-FC7373EE5AC1}" destId="{513A05A1-9D8D-4487-8A93-B07731608FD4}" srcOrd="1" destOrd="0" presId="urn:microsoft.com/office/officeart/2005/8/layout/pyramid1"/>
    <dgm:cxn modelId="{49B19002-BF17-48A0-8F81-CBD6D77852A3}" type="presParOf" srcId="{25E4D8F9-A1BE-461D-91F1-0D27EAFFD655}" destId="{28BCBE54-DB05-400B-87F1-BEFEF68105EE}" srcOrd="2" destOrd="0" presId="urn:microsoft.com/office/officeart/2005/8/layout/pyramid1"/>
    <dgm:cxn modelId="{318F2FBC-0EF7-4D12-A14B-C9F449CB2F17}" type="presParOf" srcId="{28BCBE54-DB05-400B-87F1-BEFEF68105EE}" destId="{F9074A71-2878-4996-AD45-ADF08DC009C4}" srcOrd="0" destOrd="0" presId="urn:microsoft.com/office/officeart/2005/8/layout/pyramid1"/>
    <dgm:cxn modelId="{28D60C5D-1DE9-440D-8E8E-47B282222C21}" type="presParOf" srcId="{28BCBE54-DB05-400B-87F1-BEFEF68105EE}" destId="{39FC0626-703E-4C99-8B12-0A73F9CBBEDF}" srcOrd="1" destOrd="0" presId="urn:microsoft.com/office/officeart/2005/8/layout/pyramid1"/>
    <dgm:cxn modelId="{DCED0262-6AAE-4445-B76E-3750996185C9}" type="presParOf" srcId="{25E4D8F9-A1BE-461D-91F1-0D27EAFFD655}" destId="{70228E3B-C11D-4DBA-BAD2-49E50A161CD7}" srcOrd="3" destOrd="0" presId="urn:microsoft.com/office/officeart/2005/8/layout/pyramid1"/>
    <dgm:cxn modelId="{A03ADDD2-8A03-4931-8AEF-FB3BBD8A3F29}" type="presParOf" srcId="{70228E3B-C11D-4DBA-BAD2-49E50A161CD7}" destId="{C838736A-4331-4B82-8EA9-AF35FA9423C1}" srcOrd="0" destOrd="0" presId="urn:microsoft.com/office/officeart/2005/8/layout/pyramid1"/>
    <dgm:cxn modelId="{C71FADA7-AB2C-4BDF-81CD-437CD8B22CB0}" type="presParOf" srcId="{70228E3B-C11D-4DBA-BAD2-49E50A161CD7}" destId="{E6BA3035-0CCE-427E-9BC4-569B2E948F0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471AD6-D0E7-4665-B4E0-87DAE627D0AE}"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es-DO"/>
        </a:p>
      </dgm:t>
    </dgm:pt>
    <dgm:pt modelId="{B5091FF5-8BB1-40DC-BD3A-273A9DEDED0D}">
      <dgm:prSet phldrT="[Texto]"/>
      <dgm:spPr/>
      <dgm:t>
        <a:bodyPr/>
        <a:lstStyle/>
        <a:p>
          <a:r>
            <a:rPr lang="es-DO" b="1" noProof="0" dirty="0" smtClean="0"/>
            <a:t>Accidentes</a:t>
          </a:r>
          <a:endParaRPr lang="es-DO" b="1" noProof="0" dirty="0"/>
        </a:p>
      </dgm:t>
    </dgm:pt>
    <dgm:pt modelId="{4610EC5D-3FA9-4B1D-A16F-A14AB4434DB2}" type="parTrans" cxnId="{391CF865-EB2C-4706-84BA-7718A4E77CB2}">
      <dgm:prSet/>
      <dgm:spPr/>
      <dgm:t>
        <a:bodyPr/>
        <a:lstStyle/>
        <a:p>
          <a:endParaRPr lang="es-DO"/>
        </a:p>
      </dgm:t>
    </dgm:pt>
    <dgm:pt modelId="{1E9181B9-43BF-495F-A0CE-FB16DEBC35C2}" type="sibTrans" cxnId="{391CF865-EB2C-4706-84BA-7718A4E77CB2}">
      <dgm:prSet/>
      <dgm:spPr/>
      <dgm:t>
        <a:bodyPr/>
        <a:lstStyle/>
        <a:p>
          <a:endParaRPr lang="es-DO"/>
        </a:p>
      </dgm:t>
    </dgm:pt>
    <dgm:pt modelId="{38EAA1CA-C414-450B-BFF3-9FFBFAEEE22F}">
      <dgm:prSet phldrT="[Texto]"/>
      <dgm:spPr/>
      <dgm:t>
        <a:bodyPr/>
        <a:lstStyle/>
        <a:p>
          <a:r>
            <a:rPr lang="es-DO" b="1" noProof="0" dirty="0" smtClean="0"/>
            <a:t>Condiciones Sub-estándares</a:t>
          </a:r>
          <a:endParaRPr lang="es-DO" b="1" noProof="0" dirty="0"/>
        </a:p>
      </dgm:t>
    </dgm:pt>
    <dgm:pt modelId="{160FF9D4-7A05-4FF5-868A-F356B837EE91}" type="parTrans" cxnId="{D8F9C57C-FF97-4877-9800-4A10994EA6FB}">
      <dgm:prSet/>
      <dgm:spPr/>
      <dgm:t>
        <a:bodyPr/>
        <a:lstStyle/>
        <a:p>
          <a:endParaRPr lang="es-DO"/>
        </a:p>
      </dgm:t>
    </dgm:pt>
    <dgm:pt modelId="{A9B7BA67-6D02-4869-A37D-AEF5C59DC9BF}" type="sibTrans" cxnId="{D8F9C57C-FF97-4877-9800-4A10994EA6FB}">
      <dgm:prSet/>
      <dgm:spPr/>
      <dgm:t>
        <a:bodyPr/>
        <a:lstStyle/>
        <a:p>
          <a:endParaRPr lang="es-DO"/>
        </a:p>
      </dgm:t>
    </dgm:pt>
    <dgm:pt modelId="{BE81989B-364A-41D3-9EBD-C4D4C8F52446}">
      <dgm:prSet phldrT="[Texto]"/>
      <dgm:spPr/>
      <dgm:t>
        <a:bodyPr/>
        <a:lstStyle/>
        <a:p>
          <a:r>
            <a:rPr lang="es-DO" b="1" noProof="0" dirty="0" smtClean="0"/>
            <a:t>Actos sub-estándares</a:t>
          </a:r>
          <a:endParaRPr lang="es-DO" b="1" noProof="0" dirty="0"/>
        </a:p>
      </dgm:t>
    </dgm:pt>
    <dgm:pt modelId="{AE884617-2190-4264-B1F7-76F791432872}" type="parTrans" cxnId="{E37B12F1-13FA-47EC-8468-BA9717C42410}">
      <dgm:prSet/>
      <dgm:spPr/>
      <dgm:t>
        <a:bodyPr/>
        <a:lstStyle/>
        <a:p>
          <a:endParaRPr lang="es-DO"/>
        </a:p>
      </dgm:t>
    </dgm:pt>
    <dgm:pt modelId="{2AC35221-FA60-4E1F-A39D-ED900D4D7ECF}" type="sibTrans" cxnId="{E37B12F1-13FA-47EC-8468-BA9717C42410}">
      <dgm:prSet/>
      <dgm:spPr/>
      <dgm:t>
        <a:bodyPr/>
        <a:lstStyle/>
        <a:p>
          <a:endParaRPr lang="es-DO"/>
        </a:p>
      </dgm:t>
    </dgm:pt>
    <dgm:pt modelId="{9009D151-AE38-4651-BB55-BE7DD671B46F}" type="pres">
      <dgm:prSet presAssocID="{36471AD6-D0E7-4665-B4E0-87DAE627D0AE}" presName="diagram" presStyleCnt="0">
        <dgm:presLayoutVars>
          <dgm:chPref val="1"/>
          <dgm:dir/>
          <dgm:animOne val="branch"/>
          <dgm:animLvl val="lvl"/>
          <dgm:resizeHandles val="exact"/>
        </dgm:presLayoutVars>
      </dgm:prSet>
      <dgm:spPr/>
      <dgm:t>
        <a:bodyPr/>
        <a:lstStyle/>
        <a:p>
          <a:endParaRPr lang="es-DO"/>
        </a:p>
      </dgm:t>
    </dgm:pt>
    <dgm:pt modelId="{AC5AF429-2B8A-400E-BA60-0DDD7FF10FED}" type="pres">
      <dgm:prSet presAssocID="{B5091FF5-8BB1-40DC-BD3A-273A9DEDED0D}" presName="root1" presStyleCnt="0"/>
      <dgm:spPr/>
    </dgm:pt>
    <dgm:pt modelId="{4548469F-699D-406F-AA79-2F3A685F2A2F}" type="pres">
      <dgm:prSet presAssocID="{B5091FF5-8BB1-40DC-BD3A-273A9DEDED0D}" presName="LevelOneTextNode" presStyleLbl="node0" presStyleIdx="0" presStyleCnt="1">
        <dgm:presLayoutVars>
          <dgm:chPref val="3"/>
        </dgm:presLayoutVars>
      </dgm:prSet>
      <dgm:spPr/>
      <dgm:t>
        <a:bodyPr/>
        <a:lstStyle/>
        <a:p>
          <a:endParaRPr lang="es-DO"/>
        </a:p>
      </dgm:t>
    </dgm:pt>
    <dgm:pt modelId="{52C893FD-5170-4C06-932F-F494F0A6C840}" type="pres">
      <dgm:prSet presAssocID="{B5091FF5-8BB1-40DC-BD3A-273A9DEDED0D}" presName="level2hierChild" presStyleCnt="0"/>
      <dgm:spPr/>
    </dgm:pt>
    <dgm:pt modelId="{34C1D5E1-6B7B-4336-B1EB-C7CCC204FB4B}" type="pres">
      <dgm:prSet presAssocID="{160FF9D4-7A05-4FF5-868A-F356B837EE91}" presName="conn2-1" presStyleLbl="parChTrans1D2" presStyleIdx="0" presStyleCnt="2"/>
      <dgm:spPr/>
      <dgm:t>
        <a:bodyPr/>
        <a:lstStyle/>
        <a:p>
          <a:endParaRPr lang="es-DO"/>
        </a:p>
      </dgm:t>
    </dgm:pt>
    <dgm:pt modelId="{67D95F48-B209-4182-B3D1-1A40DBA55A20}" type="pres">
      <dgm:prSet presAssocID="{160FF9D4-7A05-4FF5-868A-F356B837EE91}" presName="connTx" presStyleLbl="parChTrans1D2" presStyleIdx="0" presStyleCnt="2"/>
      <dgm:spPr/>
      <dgm:t>
        <a:bodyPr/>
        <a:lstStyle/>
        <a:p>
          <a:endParaRPr lang="es-DO"/>
        </a:p>
      </dgm:t>
    </dgm:pt>
    <dgm:pt modelId="{1873D27E-F4ED-458B-8BB7-69BE66E7C795}" type="pres">
      <dgm:prSet presAssocID="{38EAA1CA-C414-450B-BFF3-9FFBFAEEE22F}" presName="root2" presStyleCnt="0"/>
      <dgm:spPr/>
    </dgm:pt>
    <dgm:pt modelId="{C9F36402-A877-427D-BF60-28D4F874F509}" type="pres">
      <dgm:prSet presAssocID="{38EAA1CA-C414-450B-BFF3-9FFBFAEEE22F}" presName="LevelTwoTextNode" presStyleLbl="node2" presStyleIdx="0" presStyleCnt="2">
        <dgm:presLayoutVars>
          <dgm:chPref val="3"/>
        </dgm:presLayoutVars>
      </dgm:prSet>
      <dgm:spPr/>
      <dgm:t>
        <a:bodyPr/>
        <a:lstStyle/>
        <a:p>
          <a:endParaRPr lang="es-DO"/>
        </a:p>
      </dgm:t>
    </dgm:pt>
    <dgm:pt modelId="{3082D545-3064-48A7-A98C-FA8186FB5058}" type="pres">
      <dgm:prSet presAssocID="{38EAA1CA-C414-450B-BFF3-9FFBFAEEE22F}" presName="level3hierChild" presStyleCnt="0"/>
      <dgm:spPr/>
    </dgm:pt>
    <dgm:pt modelId="{F8EF8317-EDD6-470F-A537-59C07CF28BDA}" type="pres">
      <dgm:prSet presAssocID="{AE884617-2190-4264-B1F7-76F791432872}" presName="conn2-1" presStyleLbl="parChTrans1D2" presStyleIdx="1" presStyleCnt="2"/>
      <dgm:spPr/>
      <dgm:t>
        <a:bodyPr/>
        <a:lstStyle/>
        <a:p>
          <a:endParaRPr lang="es-DO"/>
        </a:p>
      </dgm:t>
    </dgm:pt>
    <dgm:pt modelId="{621454B9-CCCC-4CE1-85E2-BB553329818A}" type="pres">
      <dgm:prSet presAssocID="{AE884617-2190-4264-B1F7-76F791432872}" presName="connTx" presStyleLbl="parChTrans1D2" presStyleIdx="1" presStyleCnt="2"/>
      <dgm:spPr/>
      <dgm:t>
        <a:bodyPr/>
        <a:lstStyle/>
        <a:p>
          <a:endParaRPr lang="es-DO"/>
        </a:p>
      </dgm:t>
    </dgm:pt>
    <dgm:pt modelId="{46F96A07-86A1-4A3A-9F57-415466FC4ECD}" type="pres">
      <dgm:prSet presAssocID="{BE81989B-364A-41D3-9EBD-C4D4C8F52446}" presName="root2" presStyleCnt="0"/>
      <dgm:spPr/>
    </dgm:pt>
    <dgm:pt modelId="{ADD246C2-610B-48D5-BD99-C5D0BB185B0B}" type="pres">
      <dgm:prSet presAssocID="{BE81989B-364A-41D3-9EBD-C4D4C8F52446}" presName="LevelTwoTextNode" presStyleLbl="node2" presStyleIdx="1" presStyleCnt="2">
        <dgm:presLayoutVars>
          <dgm:chPref val="3"/>
        </dgm:presLayoutVars>
      </dgm:prSet>
      <dgm:spPr/>
      <dgm:t>
        <a:bodyPr/>
        <a:lstStyle/>
        <a:p>
          <a:endParaRPr lang="es-DO"/>
        </a:p>
      </dgm:t>
    </dgm:pt>
    <dgm:pt modelId="{5643B1A8-8178-448B-81F9-E42A996DEAAF}" type="pres">
      <dgm:prSet presAssocID="{BE81989B-364A-41D3-9EBD-C4D4C8F52446}" presName="level3hierChild" presStyleCnt="0"/>
      <dgm:spPr/>
    </dgm:pt>
  </dgm:ptLst>
  <dgm:cxnLst>
    <dgm:cxn modelId="{B07C039B-3535-47AA-96C5-A38CBDCE2386}" type="presOf" srcId="{160FF9D4-7A05-4FF5-868A-F356B837EE91}" destId="{67D95F48-B209-4182-B3D1-1A40DBA55A20}" srcOrd="1" destOrd="0" presId="urn:microsoft.com/office/officeart/2005/8/layout/hierarchy2"/>
    <dgm:cxn modelId="{8C8A88CF-907D-4B52-86C0-3039DFCC6E26}" type="presOf" srcId="{AE884617-2190-4264-B1F7-76F791432872}" destId="{F8EF8317-EDD6-470F-A537-59C07CF28BDA}" srcOrd="0" destOrd="0" presId="urn:microsoft.com/office/officeart/2005/8/layout/hierarchy2"/>
    <dgm:cxn modelId="{B40DAA98-F700-441E-A9AE-E69A9ADC1F92}" type="presOf" srcId="{AE884617-2190-4264-B1F7-76F791432872}" destId="{621454B9-CCCC-4CE1-85E2-BB553329818A}" srcOrd="1" destOrd="0" presId="urn:microsoft.com/office/officeart/2005/8/layout/hierarchy2"/>
    <dgm:cxn modelId="{913CD7A8-A879-43C0-AF79-DE0E9F0767FD}" type="presOf" srcId="{160FF9D4-7A05-4FF5-868A-F356B837EE91}" destId="{34C1D5E1-6B7B-4336-B1EB-C7CCC204FB4B}" srcOrd="0" destOrd="0" presId="urn:microsoft.com/office/officeart/2005/8/layout/hierarchy2"/>
    <dgm:cxn modelId="{438B5DEF-676F-47E3-A8C5-449FA7DDCCB8}" type="presOf" srcId="{36471AD6-D0E7-4665-B4E0-87DAE627D0AE}" destId="{9009D151-AE38-4651-BB55-BE7DD671B46F}" srcOrd="0" destOrd="0" presId="urn:microsoft.com/office/officeart/2005/8/layout/hierarchy2"/>
    <dgm:cxn modelId="{D8F9C57C-FF97-4877-9800-4A10994EA6FB}" srcId="{B5091FF5-8BB1-40DC-BD3A-273A9DEDED0D}" destId="{38EAA1CA-C414-450B-BFF3-9FFBFAEEE22F}" srcOrd="0" destOrd="0" parTransId="{160FF9D4-7A05-4FF5-868A-F356B837EE91}" sibTransId="{A9B7BA67-6D02-4869-A37D-AEF5C59DC9BF}"/>
    <dgm:cxn modelId="{D42E7793-7140-4C24-8F32-81C158AB35B3}" type="presOf" srcId="{B5091FF5-8BB1-40DC-BD3A-273A9DEDED0D}" destId="{4548469F-699D-406F-AA79-2F3A685F2A2F}" srcOrd="0" destOrd="0" presId="urn:microsoft.com/office/officeart/2005/8/layout/hierarchy2"/>
    <dgm:cxn modelId="{405F911A-682B-4862-97F5-C974973DA712}" type="presOf" srcId="{BE81989B-364A-41D3-9EBD-C4D4C8F52446}" destId="{ADD246C2-610B-48D5-BD99-C5D0BB185B0B}" srcOrd="0" destOrd="0" presId="urn:microsoft.com/office/officeart/2005/8/layout/hierarchy2"/>
    <dgm:cxn modelId="{391CF865-EB2C-4706-84BA-7718A4E77CB2}" srcId="{36471AD6-D0E7-4665-B4E0-87DAE627D0AE}" destId="{B5091FF5-8BB1-40DC-BD3A-273A9DEDED0D}" srcOrd="0" destOrd="0" parTransId="{4610EC5D-3FA9-4B1D-A16F-A14AB4434DB2}" sibTransId="{1E9181B9-43BF-495F-A0CE-FB16DEBC35C2}"/>
    <dgm:cxn modelId="{DD7F726B-5D53-465D-935B-3FD71E9E4486}" type="presOf" srcId="{38EAA1CA-C414-450B-BFF3-9FFBFAEEE22F}" destId="{C9F36402-A877-427D-BF60-28D4F874F509}" srcOrd="0" destOrd="0" presId="urn:microsoft.com/office/officeart/2005/8/layout/hierarchy2"/>
    <dgm:cxn modelId="{E37B12F1-13FA-47EC-8468-BA9717C42410}" srcId="{B5091FF5-8BB1-40DC-BD3A-273A9DEDED0D}" destId="{BE81989B-364A-41D3-9EBD-C4D4C8F52446}" srcOrd="1" destOrd="0" parTransId="{AE884617-2190-4264-B1F7-76F791432872}" sibTransId="{2AC35221-FA60-4E1F-A39D-ED900D4D7ECF}"/>
    <dgm:cxn modelId="{900C2B30-E6BB-42C9-9DC6-D2F6297567F5}" type="presParOf" srcId="{9009D151-AE38-4651-BB55-BE7DD671B46F}" destId="{AC5AF429-2B8A-400E-BA60-0DDD7FF10FED}" srcOrd="0" destOrd="0" presId="urn:microsoft.com/office/officeart/2005/8/layout/hierarchy2"/>
    <dgm:cxn modelId="{37BE22A1-1047-43D2-B6D7-E54286C2B933}" type="presParOf" srcId="{AC5AF429-2B8A-400E-BA60-0DDD7FF10FED}" destId="{4548469F-699D-406F-AA79-2F3A685F2A2F}" srcOrd="0" destOrd="0" presId="urn:microsoft.com/office/officeart/2005/8/layout/hierarchy2"/>
    <dgm:cxn modelId="{E713D1FF-FDD5-40A0-B866-5BA7E27F8627}" type="presParOf" srcId="{AC5AF429-2B8A-400E-BA60-0DDD7FF10FED}" destId="{52C893FD-5170-4C06-932F-F494F0A6C840}" srcOrd="1" destOrd="0" presId="urn:microsoft.com/office/officeart/2005/8/layout/hierarchy2"/>
    <dgm:cxn modelId="{6DB6127B-8E85-4F0E-9677-78D6C602F82D}" type="presParOf" srcId="{52C893FD-5170-4C06-932F-F494F0A6C840}" destId="{34C1D5E1-6B7B-4336-B1EB-C7CCC204FB4B}" srcOrd="0" destOrd="0" presId="urn:microsoft.com/office/officeart/2005/8/layout/hierarchy2"/>
    <dgm:cxn modelId="{D2E5B671-DEF8-4541-B65D-BFA275949BDC}" type="presParOf" srcId="{34C1D5E1-6B7B-4336-B1EB-C7CCC204FB4B}" destId="{67D95F48-B209-4182-B3D1-1A40DBA55A20}" srcOrd="0" destOrd="0" presId="urn:microsoft.com/office/officeart/2005/8/layout/hierarchy2"/>
    <dgm:cxn modelId="{7FEFB44A-BB8F-4C45-BF21-A9B16DCDA9E1}" type="presParOf" srcId="{52C893FD-5170-4C06-932F-F494F0A6C840}" destId="{1873D27E-F4ED-458B-8BB7-69BE66E7C795}" srcOrd="1" destOrd="0" presId="urn:microsoft.com/office/officeart/2005/8/layout/hierarchy2"/>
    <dgm:cxn modelId="{5A81208B-C0DD-4B07-B89F-CBD3B972F233}" type="presParOf" srcId="{1873D27E-F4ED-458B-8BB7-69BE66E7C795}" destId="{C9F36402-A877-427D-BF60-28D4F874F509}" srcOrd="0" destOrd="0" presId="urn:microsoft.com/office/officeart/2005/8/layout/hierarchy2"/>
    <dgm:cxn modelId="{D7B16D47-0324-48AB-A9CC-97F636C192CD}" type="presParOf" srcId="{1873D27E-F4ED-458B-8BB7-69BE66E7C795}" destId="{3082D545-3064-48A7-A98C-FA8186FB5058}" srcOrd="1" destOrd="0" presId="urn:microsoft.com/office/officeart/2005/8/layout/hierarchy2"/>
    <dgm:cxn modelId="{0A937DE3-355C-4B3E-A341-DEDA5EBD1EEE}" type="presParOf" srcId="{52C893FD-5170-4C06-932F-F494F0A6C840}" destId="{F8EF8317-EDD6-470F-A537-59C07CF28BDA}" srcOrd="2" destOrd="0" presId="urn:microsoft.com/office/officeart/2005/8/layout/hierarchy2"/>
    <dgm:cxn modelId="{0A007FF1-DF71-45FC-80EF-A807F129D383}" type="presParOf" srcId="{F8EF8317-EDD6-470F-A537-59C07CF28BDA}" destId="{621454B9-CCCC-4CE1-85E2-BB553329818A}" srcOrd="0" destOrd="0" presId="urn:microsoft.com/office/officeart/2005/8/layout/hierarchy2"/>
    <dgm:cxn modelId="{DCE35C02-80D8-4139-8BF0-C05C84C0785F}" type="presParOf" srcId="{52C893FD-5170-4C06-932F-F494F0A6C840}" destId="{46F96A07-86A1-4A3A-9F57-415466FC4ECD}" srcOrd="3" destOrd="0" presId="urn:microsoft.com/office/officeart/2005/8/layout/hierarchy2"/>
    <dgm:cxn modelId="{4EB583A9-4E1C-46F0-B6AD-C42F0F9849F4}" type="presParOf" srcId="{46F96A07-86A1-4A3A-9F57-415466FC4ECD}" destId="{ADD246C2-610B-48D5-BD99-C5D0BB185B0B}" srcOrd="0" destOrd="0" presId="urn:microsoft.com/office/officeart/2005/8/layout/hierarchy2"/>
    <dgm:cxn modelId="{2C7CA5BF-CC66-4612-B3FE-A169A1E1905C}" type="presParOf" srcId="{46F96A07-86A1-4A3A-9F57-415466FC4ECD}" destId="{5643B1A8-8178-448B-81F9-E42A996DEAA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92E07A-5815-4BF3-B8B3-BDA56830EE6B}"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es-DO"/>
        </a:p>
      </dgm:t>
    </dgm:pt>
    <dgm:pt modelId="{28FB9C57-2E89-4FF1-B04B-5CFA72971851}">
      <dgm:prSet phldrT="[Texto]"/>
      <dgm:spPr/>
      <dgm:t>
        <a:bodyPr/>
        <a:lstStyle/>
        <a:p>
          <a:r>
            <a:rPr lang="es-DO" b="1" noProof="0" dirty="0" smtClean="0">
              <a:latin typeface="Arial Narrow" pitchFamily="34" charset="0"/>
            </a:rPr>
            <a:t>Costos</a:t>
          </a:r>
          <a:endParaRPr lang="es-DO" b="1" noProof="0" dirty="0">
            <a:latin typeface="Arial Narrow" pitchFamily="34" charset="0"/>
          </a:endParaRPr>
        </a:p>
      </dgm:t>
    </dgm:pt>
    <dgm:pt modelId="{878E29CD-4179-473F-BDFD-BF44137949D7}" type="parTrans" cxnId="{81684B76-5FFF-4C8B-A5E7-1ED5C260BBB3}">
      <dgm:prSet/>
      <dgm:spPr/>
      <dgm:t>
        <a:bodyPr/>
        <a:lstStyle/>
        <a:p>
          <a:endParaRPr lang="es-DO" b="1">
            <a:latin typeface="Arial Narrow" pitchFamily="34" charset="0"/>
          </a:endParaRPr>
        </a:p>
      </dgm:t>
    </dgm:pt>
    <dgm:pt modelId="{C30F4D60-2EE2-445F-AFB5-8366370679CD}" type="sibTrans" cxnId="{81684B76-5FFF-4C8B-A5E7-1ED5C260BBB3}">
      <dgm:prSet/>
      <dgm:spPr/>
      <dgm:t>
        <a:bodyPr/>
        <a:lstStyle/>
        <a:p>
          <a:endParaRPr lang="es-DO" b="1">
            <a:latin typeface="Arial Narrow" pitchFamily="34" charset="0"/>
          </a:endParaRPr>
        </a:p>
      </dgm:t>
    </dgm:pt>
    <dgm:pt modelId="{14D7312B-A90D-455B-806C-AE485383D49B}">
      <dgm:prSet phldrT="[Texto]"/>
      <dgm:spPr/>
      <dgm:t>
        <a:bodyPr/>
        <a:lstStyle/>
        <a:p>
          <a:r>
            <a:rPr lang="es-DO" b="1" noProof="0" dirty="0" smtClean="0">
              <a:latin typeface="Arial Narrow" pitchFamily="34" charset="0"/>
            </a:rPr>
            <a:t>Empresa</a:t>
          </a:r>
          <a:endParaRPr lang="es-DO" b="1" noProof="0" dirty="0">
            <a:latin typeface="Arial Narrow" pitchFamily="34" charset="0"/>
          </a:endParaRPr>
        </a:p>
      </dgm:t>
    </dgm:pt>
    <dgm:pt modelId="{A30792C3-9E76-4C83-92E9-F314EEAE6D15}" type="parTrans" cxnId="{B9C0CF00-DB41-4DD0-B3E3-A72475DC7895}">
      <dgm:prSet/>
      <dgm:spPr/>
      <dgm:t>
        <a:bodyPr/>
        <a:lstStyle/>
        <a:p>
          <a:endParaRPr lang="es-DO" b="1">
            <a:latin typeface="Arial Narrow" pitchFamily="34" charset="0"/>
          </a:endParaRPr>
        </a:p>
      </dgm:t>
    </dgm:pt>
    <dgm:pt modelId="{AB01A4A1-B85C-496A-BC88-DA0D8B148860}" type="sibTrans" cxnId="{B9C0CF00-DB41-4DD0-B3E3-A72475DC7895}">
      <dgm:prSet/>
      <dgm:spPr/>
      <dgm:t>
        <a:bodyPr/>
        <a:lstStyle/>
        <a:p>
          <a:endParaRPr lang="es-DO" b="1">
            <a:latin typeface="Arial Narrow" pitchFamily="34" charset="0"/>
          </a:endParaRPr>
        </a:p>
      </dgm:t>
    </dgm:pt>
    <dgm:pt modelId="{D43F5896-E509-4C93-9923-20A9859F3DF7}">
      <dgm:prSet phldrT="[Texto]"/>
      <dgm:spPr/>
      <dgm:t>
        <a:bodyPr/>
        <a:lstStyle/>
        <a:p>
          <a:r>
            <a:rPr lang="es-DO" b="1" noProof="0" dirty="0" smtClean="0">
              <a:latin typeface="Arial Narrow" pitchFamily="34" charset="0"/>
            </a:rPr>
            <a:t>Directos</a:t>
          </a:r>
          <a:endParaRPr lang="es-DO" b="1" noProof="0" dirty="0">
            <a:latin typeface="Arial Narrow" pitchFamily="34" charset="0"/>
          </a:endParaRPr>
        </a:p>
      </dgm:t>
    </dgm:pt>
    <dgm:pt modelId="{6ACBD274-5F7B-4292-B5E4-73122E7034A0}" type="parTrans" cxnId="{FDBC0041-2497-467E-BF58-87E3575545FB}">
      <dgm:prSet/>
      <dgm:spPr/>
      <dgm:t>
        <a:bodyPr/>
        <a:lstStyle/>
        <a:p>
          <a:endParaRPr lang="es-DO" b="1">
            <a:latin typeface="Arial Narrow" pitchFamily="34" charset="0"/>
          </a:endParaRPr>
        </a:p>
      </dgm:t>
    </dgm:pt>
    <dgm:pt modelId="{A2690AB4-81DA-4AE3-AB38-1E2D765BB904}" type="sibTrans" cxnId="{FDBC0041-2497-467E-BF58-87E3575545FB}">
      <dgm:prSet/>
      <dgm:spPr/>
      <dgm:t>
        <a:bodyPr/>
        <a:lstStyle/>
        <a:p>
          <a:endParaRPr lang="es-DO" b="1">
            <a:latin typeface="Arial Narrow" pitchFamily="34" charset="0"/>
          </a:endParaRPr>
        </a:p>
      </dgm:t>
    </dgm:pt>
    <dgm:pt modelId="{9512E9B4-EBD7-4E85-9548-50CF09F0FA94}">
      <dgm:prSet phldrT="[Texto]"/>
      <dgm:spPr/>
      <dgm:t>
        <a:bodyPr/>
        <a:lstStyle/>
        <a:p>
          <a:r>
            <a:rPr lang="es-DO" b="1" noProof="0" dirty="0" smtClean="0">
              <a:latin typeface="Arial Narrow" pitchFamily="34" charset="0"/>
            </a:rPr>
            <a:t>Indirectos</a:t>
          </a:r>
          <a:endParaRPr lang="es-DO" b="1" noProof="0" dirty="0">
            <a:latin typeface="Arial Narrow" pitchFamily="34" charset="0"/>
          </a:endParaRPr>
        </a:p>
      </dgm:t>
    </dgm:pt>
    <dgm:pt modelId="{689244B2-839A-466E-A3FF-EB4D8E5C55A1}" type="parTrans" cxnId="{EEA16029-0A21-4A7A-9299-03E7A5D8513D}">
      <dgm:prSet/>
      <dgm:spPr/>
      <dgm:t>
        <a:bodyPr/>
        <a:lstStyle/>
        <a:p>
          <a:endParaRPr lang="es-DO" b="1">
            <a:latin typeface="Arial Narrow" pitchFamily="34" charset="0"/>
          </a:endParaRPr>
        </a:p>
      </dgm:t>
    </dgm:pt>
    <dgm:pt modelId="{58CFE63D-B80E-47CA-A0FD-1B9518895F51}" type="sibTrans" cxnId="{EEA16029-0A21-4A7A-9299-03E7A5D8513D}">
      <dgm:prSet/>
      <dgm:spPr/>
      <dgm:t>
        <a:bodyPr/>
        <a:lstStyle/>
        <a:p>
          <a:endParaRPr lang="es-DO" b="1">
            <a:latin typeface="Arial Narrow" pitchFamily="34" charset="0"/>
          </a:endParaRPr>
        </a:p>
      </dgm:t>
    </dgm:pt>
    <dgm:pt modelId="{41313C1E-7DDB-4B9E-8245-5569BA39E456}">
      <dgm:prSet phldrT="[Texto]"/>
      <dgm:spPr/>
      <dgm:t>
        <a:bodyPr/>
        <a:lstStyle/>
        <a:p>
          <a:r>
            <a:rPr lang="es-DO" b="1" noProof="0" dirty="0" smtClean="0">
              <a:latin typeface="Arial Narrow" pitchFamily="34" charset="0"/>
            </a:rPr>
            <a:t>Trabajador</a:t>
          </a:r>
          <a:endParaRPr lang="es-DO" b="1" noProof="0" dirty="0">
            <a:latin typeface="Arial Narrow" pitchFamily="34" charset="0"/>
          </a:endParaRPr>
        </a:p>
      </dgm:t>
    </dgm:pt>
    <dgm:pt modelId="{68E74EF9-5CB1-4773-9028-E8AD184024A4}" type="parTrans" cxnId="{6BE2434F-0B42-484C-BF2E-53D8891ECB81}">
      <dgm:prSet/>
      <dgm:spPr/>
      <dgm:t>
        <a:bodyPr/>
        <a:lstStyle/>
        <a:p>
          <a:endParaRPr lang="es-DO" b="1">
            <a:latin typeface="Arial Narrow" pitchFamily="34" charset="0"/>
          </a:endParaRPr>
        </a:p>
      </dgm:t>
    </dgm:pt>
    <dgm:pt modelId="{EE5814C3-7563-4508-B2A2-09C0BD92A0D7}" type="sibTrans" cxnId="{6BE2434F-0B42-484C-BF2E-53D8891ECB81}">
      <dgm:prSet/>
      <dgm:spPr/>
      <dgm:t>
        <a:bodyPr/>
        <a:lstStyle/>
        <a:p>
          <a:endParaRPr lang="es-DO" b="1">
            <a:latin typeface="Arial Narrow" pitchFamily="34" charset="0"/>
          </a:endParaRPr>
        </a:p>
      </dgm:t>
    </dgm:pt>
    <dgm:pt modelId="{A7DEDF51-60C9-4A25-B6D3-604E6009C083}">
      <dgm:prSet/>
      <dgm:spPr/>
      <dgm:t>
        <a:bodyPr/>
        <a:lstStyle/>
        <a:p>
          <a:r>
            <a:rPr lang="es-DO" b="1" noProof="0" dirty="0" smtClean="0">
              <a:latin typeface="Arial Narrow" pitchFamily="34" charset="0"/>
            </a:rPr>
            <a:t>Seguridad Social</a:t>
          </a:r>
          <a:endParaRPr lang="es-DO" b="1" noProof="0" dirty="0">
            <a:latin typeface="Arial Narrow" pitchFamily="34" charset="0"/>
          </a:endParaRPr>
        </a:p>
      </dgm:t>
    </dgm:pt>
    <dgm:pt modelId="{B317E320-04AF-46A7-9AD1-9489408AEE84}" type="parTrans" cxnId="{1F1FA122-2481-41C8-A915-91510379903B}">
      <dgm:prSet/>
      <dgm:spPr/>
      <dgm:t>
        <a:bodyPr/>
        <a:lstStyle/>
        <a:p>
          <a:endParaRPr lang="es-DO" b="1">
            <a:latin typeface="Arial Narrow" pitchFamily="34" charset="0"/>
          </a:endParaRPr>
        </a:p>
      </dgm:t>
    </dgm:pt>
    <dgm:pt modelId="{9A814BCD-7FEA-408F-9DCD-3140A7357B7A}" type="sibTrans" cxnId="{1F1FA122-2481-41C8-A915-91510379903B}">
      <dgm:prSet/>
      <dgm:spPr/>
      <dgm:t>
        <a:bodyPr/>
        <a:lstStyle/>
        <a:p>
          <a:endParaRPr lang="es-DO" b="1">
            <a:latin typeface="Arial Narrow" pitchFamily="34" charset="0"/>
          </a:endParaRPr>
        </a:p>
      </dgm:t>
    </dgm:pt>
    <dgm:pt modelId="{8AE0C394-3A4B-4CED-A893-26A3E32EE400}">
      <dgm:prSet/>
      <dgm:spPr/>
      <dgm:t>
        <a:bodyPr/>
        <a:lstStyle/>
        <a:p>
          <a:r>
            <a:rPr lang="es-DO" b="1" noProof="0" dirty="0" smtClean="0">
              <a:latin typeface="Arial Narrow" pitchFamily="34" charset="0"/>
            </a:rPr>
            <a:t>Familia</a:t>
          </a:r>
          <a:endParaRPr lang="es-DO" b="1" noProof="0" dirty="0">
            <a:latin typeface="Arial Narrow" pitchFamily="34" charset="0"/>
          </a:endParaRPr>
        </a:p>
      </dgm:t>
    </dgm:pt>
    <dgm:pt modelId="{5E1D5DC4-FBC4-46B6-9D0B-4F0A323161A2}" type="parTrans" cxnId="{59CF4F7A-257D-455D-A311-836EA2D8F5FF}">
      <dgm:prSet/>
      <dgm:spPr/>
      <dgm:t>
        <a:bodyPr/>
        <a:lstStyle/>
        <a:p>
          <a:endParaRPr lang="es-DO" b="1">
            <a:latin typeface="Arial Narrow" pitchFamily="34" charset="0"/>
          </a:endParaRPr>
        </a:p>
      </dgm:t>
    </dgm:pt>
    <dgm:pt modelId="{6C826E35-C424-423A-B882-E1F65C955182}" type="sibTrans" cxnId="{59CF4F7A-257D-455D-A311-836EA2D8F5FF}">
      <dgm:prSet/>
      <dgm:spPr/>
      <dgm:t>
        <a:bodyPr/>
        <a:lstStyle/>
        <a:p>
          <a:endParaRPr lang="es-DO" b="1">
            <a:latin typeface="Arial Narrow" pitchFamily="34" charset="0"/>
          </a:endParaRPr>
        </a:p>
      </dgm:t>
    </dgm:pt>
    <dgm:pt modelId="{6D6498A3-6BA8-4676-A006-0A892E3C0376}">
      <dgm:prSet/>
      <dgm:spPr/>
      <dgm:t>
        <a:bodyPr/>
        <a:lstStyle/>
        <a:p>
          <a:r>
            <a:rPr lang="es-DO" b="1" noProof="0" dirty="0" smtClean="0">
              <a:latin typeface="Arial Narrow" pitchFamily="34" charset="0"/>
            </a:rPr>
            <a:t>Sociedad</a:t>
          </a:r>
          <a:endParaRPr lang="es-DO" b="1" noProof="0" dirty="0">
            <a:latin typeface="Arial Narrow" pitchFamily="34" charset="0"/>
          </a:endParaRPr>
        </a:p>
      </dgm:t>
    </dgm:pt>
    <dgm:pt modelId="{27635708-075F-4DA5-B792-EAC7DD861152}" type="parTrans" cxnId="{489C9899-3CE4-43C8-B77F-82C1728F620D}">
      <dgm:prSet/>
      <dgm:spPr/>
      <dgm:t>
        <a:bodyPr/>
        <a:lstStyle/>
        <a:p>
          <a:endParaRPr lang="es-DO" b="1">
            <a:latin typeface="Arial Narrow" pitchFamily="34" charset="0"/>
          </a:endParaRPr>
        </a:p>
      </dgm:t>
    </dgm:pt>
    <dgm:pt modelId="{26AC158C-CFAA-4E9C-9555-833DA897F064}" type="sibTrans" cxnId="{489C9899-3CE4-43C8-B77F-82C1728F620D}">
      <dgm:prSet/>
      <dgm:spPr/>
      <dgm:t>
        <a:bodyPr/>
        <a:lstStyle/>
        <a:p>
          <a:endParaRPr lang="es-DO" b="1">
            <a:latin typeface="Arial Narrow" pitchFamily="34" charset="0"/>
          </a:endParaRPr>
        </a:p>
      </dgm:t>
    </dgm:pt>
    <dgm:pt modelId="{25C95D6B-8960-4974-B752-7F19C08B8FDC}" type="pres">
      <dgm:prSet presAssocID="{E092E07A-5815-4BF3-B8B3-BDA56830EE6B}" presName="diagram" presStyleCnt="0">
        <dgm:presLayoutVars>
          <dgm:chPref val="1"/>
          <dgm:dir/>
          <dgm:animOne val="branch"/>
          <dgm:animLvl val="lvl"/>
          <dgm:resizeHandles val="exact"/>
        </dgm:presLayoutVars>
      </dgm:prSet>
      <dgm:spPr/>
      <dgm:t>
        <a:bodyPr/>
        <a:lstStyle/>
        <a:p>
          <a:endParaRPr lang="es-DO"/>
        </a:p>
      </dgm:t>
    </dgm:pt>
    <dgm:pt modelId="{95FD3CCD-11A0-413A-9E93-1C1ABA4E9577}" type="pres">
      <dgm:prSet presAssocID="{28FB9C57-2E89-4FF1-B04B-5CFA72971851}" presName="root1" presStyleCnt="0"/>
      <dgm:spPr/>
      <dgm:t>
        <a:bodyPr/>
        <a:lstStyle/>
        <a:p>
          <a:endParaRPr lang="es-DO"/>
        </a:p>
      </dgm:t>
    </dgm:pt>
    <dgm:pt modelId="{3B4FEED6-0958-4318-B75C-0278D38441B0}" type="pres">
      <dgm:prSet presAssocID="{28FB9C57-2E89-4FF1-B04B-5CFA72971851}" presName="LevelOneTextNode" presStyleLbl="node0" presStyleIdx="0" presStyleCnt="1">
        <dgm:presLayoutVars>
          <dgm:chPref val="3"/>
        </dgm:presLayoutVars>
      </dgm:prSet>
      <dgm:spPr/>
      <dgm:t>
        <a:bodyPr/>
        <a:lstStyle/>
        <a:p>
          <a:endParaRPr lang="es-DO"/>
        </a:p>
      </dgm:t>
    </dgm:pt>
    <dgm:pt modelId="{237DB627-84E6-4C43-B6A3-5B8C8DD4B105}" type="pres">
      <dgm:prSet presAssocID="{28FB9C57-2E89-4FF1-B04B-5CFA72971851}" presName="level2hierChild" presStyleCnt="0"/>
      <dgm:spPr/>
      <dgm:t>
        <a:bodyPr/>
        <a:lstStyle/>
        <a:p>
          <a:endParaRPr lang="es-DO"/>
        </a:p>
      </dgm:t>
    </dgm:pt>
    <dgm:pt modelId="{70BFFCA8-9562-4011-98B9-323AF5333061}" type="pres">
      <dgm:prSet presAssocID="{A30792C3-9E76-4C83-92E9-F314EEAE6D15}" presName="conn2-1" presStyleLbl="parChTrans1D2" presStyleIdx="0" presStyleCnt="5"/>
      <dgm:spPr/>
      <dgm:t>
        <a:bodyPr/>
        <a:lstStyle/>
        <a:p>
          <a:endParaRPr lang="es-DO"/>
        </a:p>
      </dgm:t>
    </dgm:pt>
    <dgm:pt modelId="{B07B42F5-13BB-421D-9573-83FABEBDD15F}" type="pres">
      <dgm:prSet presAssocID="{A30792C3-9E76-4C83-92E9-F314EEAE6D15}" presName="connTx" presStyleLbl="parChTrans1D2" presStyleIdx="0" presStyleCnt="5"/>
      <dgm:spPr/>
      <dgm:t>
        <a:bodyPr/>
        <a:lstStyle/>
        <a:p>
          <a:endParaRPr lang="es-DO"/>
        </a:p>
      </dgm:t>
    </dgm:pt>
    <dgm:pt modelId="{8342A151-F682-4872-8BC0-FC8D320926C4}" type="pres">
      <dgm:prSet presAssocID="{14D7312B-A90D-455B-806C-AE485383D49B}" presName="root2" presStyleCnt="0"/>
      <dgm:spPr/>
      <dgm:t>
        <a:bodyPr/>
        <a:lstStyle/>
        <a:p>
          <a:endParaRPr lang="es-DO"/>
        </a:p>
      </dgm:t>
    </dgm:pt>
    <dgm:pt modelId="{88142464-F918-4BE9-AE18-561977A13913}" type="pres">
      <dgm:prSet presAssocID="{14D7312B-A90D-455B-806C-AE485383D49B}" presName="LevelTwoTextNode" presStyleLbl="node2" presStyleIdx="0" presStyleCnt="5">
        <dgm:presLayoutVars>
          <dgm:chPref val="3"/>
        </dgm:presLayoutVars>
      </dgm:prSet>
      <dgm:spPr/>
      <dgm:t>
        <a:bodyPr/>
        <a:lstStyle/>
        <a:p>
          <a:endParaRPr lang="es-DO"/>
        </a:p>
      </dgm:t>
    </dgm:pt>
    <dgm:pt modelId="{3B79F790-1D6C-4FCE-A08E-2D65D4C1AE8F}" type="pres">
      <dgm:prSet presAssocID="{14D7312B-A90D-455B-806C-AE485383D49B}" presName="level3hierChild" presStyleCnt="0"/>
      <dgm:spPr/>
      <dgm:t>
        <a:bodyPr/>
        <a:lstStyle/>
        <a:p>
          <a:endParaRPr lang="es-DO"/>
        </a:p>
      </dgm:t>
    </dgm:pt>
    <dgm:pt modelId="{22E97D08-A1BE-490B-9AC9-A7DE8E74D8D4}" type="pres">
      <dgm:prSet presAssocID="{6ACBD274-5F7B-4292-B5E4-73122E7034A0}" presName="conn2-1" presStyleLbl="parChTrans1D3" presStyleIdx="0" presStyleCnt="2"/>
      <dgm:spPr/>
      <dgm:t>
        <a:bodyPr/>
        <a:lstStyle/>
        <a:p>
          <a:endParaRPr lang="es-DO"/>
        </a:p>
      </dgm:t>
    </dgm:pt>
    <dgm:pt modelId="{2CCF39E3-189F-454E-A8D3-E866C6312AA2}" type="pres">
      <dgm:prSet presAssocID="{6ACBD274-5F7B-4292-B5E4-73122E7034A0}" presName="connTx" presStyleLbl="parChTrans1D3" presStyleIdx="0" presStyleCnt="2"/>
      <dgm:spPr/>
      <dgm:t>
        <a:bodyPr/>
        <a:lstStyle/>
        <a:p>
          <a:endParaRPr lang="es-DO"/>
        </a:p>
      </dgm:t>
    </dgm:pt>
    <dgm:pt modelId="{B447B007-4D24-4DBA-A945-8E0DC42FE32A}" type="pres">
      <dgm:prSet presAssocID="{D43F5896-E509-4C93-9923-20A9859F3DF7}" presName="root2" presStyleCnt="0"/>
      <dgm:spPr/>
      <dgm:t>
        <a:bodyPr/>
        <a:lstStyle/>
        <a:p>
          <a:endParaRPr lang="es-DO"/>
        </a:p>
      </dgm:t>
    </dgm:pt>
    <dgm:pt modelId="{B89B57AF-CADB-4259-8AEF-35CAF303568D}" type="pres">
      <dgm:prSet presAssocID="{D43F5896-E509-4C93-9923-20A9859F3DF7}" presName="LevelTwoTextNode" presStyleLbl="node3" presStyleIdx="0" presStyleCnt="2">
        <dgm:presLayoutVars>
          <dgm:chPref val="3"/>
        </dgm:presLayoutVars>
      </dgm:prSet>
      <dgm:spPr/>
      <dgm:t>
        <a:bodyPr/>
        <a:lstStyle/>
        <a:p>
          <a:endParaRPr lang="es-DO"/>
        </a:p>
      </dgm:t>
    </dgm:pt>
    <dgm:pt modelId="{4F3A196A-73A7-4254-AEE6-2EB0B92C1FDB}" type="pres">
      <dgm:prSet presAssocID="{D43F5896-E509-4C93-9923-20A9859F3DF7}" presName="level3hierChild" presStyleCnt="0"/>
      <dgm:spPr/>
      <dgm:t>
        <a:bodyPr/>
        <a:lstStyle/>
        <a:p>
          <a:endParaRPr lang="es-DO"/>
        </a:p>
      </dgm:t>
    </dgm:pt>
    <dgm:pt modelId="{F413F2F7-6F49-442C-AB85-06283248FCD7}" type="pres">
      <dgm:prSet presAssocID="{689244B2-839A-466E-A3FF-EB4D8E5C55A1}" presName="conn2-1" presStyleLbl="parChTrans1D3" presStyleIdx="1" presStyleCnt="2"/>
      <dgm:spPr/>
      <dgm:t>
        <a:bodyPr/>
        <a:lstStyle/>
        <a:p>
          <a:endParaRPr lang="es-DO"/>
        </a:p>
      </dgm:t>
    </dgm:pt>
    <dgm:pt modelId="{85FD8762-C51C-40FB-B1A8-49984F57FBEA}" type="pres">
      <dgm:prSet presAssocID="{689244B2-839A-466E-A3FF-EB4D8E5C55A1}" presName="connTx" presStyleLbl="parChTrans1D3" presStyleIdx="1" presStyleCnt="2"/>
      <dgm:spPr/>
      <dgm:t>
        <a:bodyPr/>
        <a:lstStyle/>
        <a:p>
          <a:endParaRPr lang="es-DO"/>
        </a:p>
      </dgm:t>
    </dgm:pt>
    <dgm:pt modelId="{31302C10-50F9-483D-B867-B0939246A29B}" type="pres">
      <dgm:prSet presAssocID="{9512E9B4-EBD7-4E85-9548-50CF09F0FA94}" presName="root2" presStyleCnt="0"/>
      <dgm:spPr/>
      <dgm:t>
        <a:bodyPr/>
        <a:lstStyle/>
        <a:p>
          <a:endParaRPr lang="es-DO"/>
        </a:p>
      </dgm:t>
    </dgm:pt>
    <dgm:pt modelId="{73F256E6-241C-42C6-A0B4-78BB9A4FF1D7}" type="pres">
      <dgm:prSet presAssocID="{9512E9B4-EBD7-4E85-9548-50CF09F0FA94}" presName="LevelTwoTextNode" presStyleLbl="node3" presStyleIdx="1" presStyleCnt="2">
        <dgm:presLayoutVars>
          <dgm:chPref val="3"/>
        </dgm:presLayoutVars>
      </dgm:prSet>
      <dgm:spPr/>
      <dgm:t>
        <a:bodyPr/>
        <a:lstStyle/>
        <a:p>
          <a:endParaRPr lang="es-DO"/>
        </a:p>
      </dgm:t>
    </dgm:pt>
    <dgm:pt modelId="{6E55FC21-8E18-4F4E-A2E1-BD96471DB6BB}" type="pres">
      <dgm:prSet presAssocID="{9512E9B4-EBD7-4E85-9548-50CF09F0FA94}" presName="level3hierChild" presStyleCnt="0"/>
      <dgm:spPr/>
      <dgm:t>
        <a:bodyPr/>
        <a:lstStyle/>
        <a:p>
          <a:endParaRPr lang="es-DO"/>
        </a:p>
      </dgm:t>
    </dgm:pt>
    <dgm:pt modelId="{8D2D0967-A1E1-4FA1-B028-FAD170B76E12}" type="pres">
      <dgm:prSet presAssocID="{68E74EF9-5CB1-4773-9028-E8AD184024A4}" presName="conn2-1" presStyleLbl="parChTrans1D2" presStyleIdx="1" presStyleCnt="5"/>
      <dgm:spPr/>
      <dgm:t>
        <a:bodyPr/>
        <a:lstStyle/>
        <a:p>
          <a:endParaRPr lang="es-DO"/>
        </a:p>
      </dgm:t>
    </dgm:pt>
    <dgm:pt modelId="{16280DB6-4177-46E9-A923-FDB9E54C00E2}" type="pres">
      <dgm:prSet presAssocID="{68E74EF9-5CB1-4773-9028-E8AD184024A4}" presName="connTx" presStyleLbl="parChTrans1D2" presStyleIdx="1" presStyleCnt="5"/>
      <dgm:spPr/>
      <dgm:t>
        <a:bodyPr/>
        <a:lstStyle/>
        <a:p>
          <a:endParaRPr lang="es-DO"/>
        </a:p>
      </dgm:t>
    </dgm:pt>
    <dgm:pt modelId="{8B1B28EB-C9EF-46FF-BBCA-4481D9C0C078}" type="pres">
      <dgm:prSet presAssocID="{41313C1E-7DDB-4B9E-8245-5569BA39E456}" presName="root2" presStyleCnt="0"/>
      <dgm:spPr/>
      <dgm:t>
        <a:bodyPr/>
        <a:lstStyle/>
        <a:p>
          <a:endParaRPr lang="es-DO"/>
        </a:p>
      </dgm:t>
    </dgm:pt>
    <dgm:pt modelId="{0F0E9059-9BDA-46E2-B377-61517A0144CF}" type="pres">
      <dgm:prSet presAssocID="{41313C1E-7DDB-4B9E-8245-5569BA39E456}" presName="LevelTwoTextNode" presStyleLbl="node2" presStyleIdx="1" presStyleCnt="5">
        <dgm:presLayoutVars>
          <dgm:chPref val="3"/>
        </dgm:presLayoutVars>
      </dgm:prSet>
      <dgm:spPr/>
      <dgm:t>
        <a:bodyPr/>
        <a:lstStyle/>
        <a:p>
          <a:endParaRPr lang="es-DO"/>
        </a:p>
      </dgm:t>
    </dgm:pt>
    <dgm:pt modelId="{FBEFBC9F-D1BA-4541-A537-91820174FEDB}" type="pres">
      <dgm:prSet presAssocID="{41313C1E-7DDB-4B9E-8245-5569BA39E456}" presName="level3hierChild" presStyleCnt="0"/>
      <dgm:spPr/>
      <dgm:t>
        <a:bodyPr/>
        <a:lstStyle/>
        <a:p>
          <a:endParaRPr lang="es-DO"/>
        </a:p>
      </dgm:t>
    </dgm:pt>
    <dgm:pt modelId="{8E5F03FA-CABF-45CA-979A-B667962929DB}" type="pres">
      <dgm:prSet presAssocID="{B317E320-04AF-46A7-9AD1-9489408AEE84}" presName="conn2-1" presStyleLbl="parChTrans1D2" presStyleIdx="2" presStyleCnt="5"/>
      <dgm:spPr/>
      <dgm:t>
        <a:bodyPr/>
        <a:lstStyle/>
        <a:p>
          <a:endParaRPr lang="es-DO"/>
        </a:p>
      </dgm:t>
    </dgm:pt>
    <dgm:pt modelId="{FA1EE285-455B-4F03-92B9-AD19E6DFF20C}" type="pres">
      <dgm:prSet presAssocID="{B317E320-04AF-46A7-9AD1-9489408AEE84}" presName="connTx" presStyleLbl="parChTrans1D2" presStyleIdx="2" presStyleCnt="5"/>
      <dgm:spPr/>
      <dgm:t>
        <a:bodyPr/>
        <a:lstStyle/>
        <a:p>
          <a:endParaRPr lang="es-DO"/>
        </a:p>
      </dgm:t>
    </dgm:pt>
    <dgm:pt modelId="{7873E41C-719F-44C2-9EC2-02BD136C76B5}" type="pres">
      <dgm:prSet presAssocID="{A7DEDF51-60C9-4A25-B6D3-604E6009C083}" presName="root2" presStyleCnt="0"/>
      <dgm:spPr/>
      <dgm:t>
        <a:bodyPr/>
        <a:lstStyle/>
        <a:p>
          <a:endParaRPr lang="es-DO"/>
        </a:p>
      </dgm:t>
    </dgm:pt>
    <dgm:pt modelId="{DA70EA16-99FA-4495-B8F0-DCDB0335B6F0}" type="pres">
      <dgm:prSet presAssocID="{A7DEDF51-60C9-4A25-B6D3-604E6009C083}" presName="LevelTwoTextNode" presStyleLbl="node2" presStyleIdx="2" presStyleCnt="5">
        <dgm:presLayoutVars>
          <dgm:chPref val="3"/>
        </dgm:presLayoutVars>
      </dgm:prSet>
      <dgm:spPr/>
      <dgm:t>
        <a:bodyPr/>
        <a:lstStyle/>
        <a:p>
          <a:endParaRPr lang="es-DO"/>
        </a:p>
      </dgm:t>
    </dgm:pt>
    <dgm:pt modelId="{C0283D63-252F-410C-AFB8-50682881660F}" type="pres">
      <dgm:prSet presAssocID="{A7DEDF51-60C9-4A25-B6D3-604E6009C083}" presName="level3hierChild" presStyleCnt="0"/>
      <dgm:spPr/>
      <dgm:t>
        <a:bodyPr/>
        <a:lstStyle/>
        <a:p>
          <a:endParaRPr lang="es-DO"/>
        </a:p>
      </dgm:t>
    </dgm:pt>
    <dgm:pt modelId="{137A39D7-A750-49F2-BBCB-45F968AF1B07}" type="pres">
      <dgm:prSet presAssocID="{5E1D5DC4-FBC4-46B6-9D0B-4F0A323161A2}" presName="conn2-1" presStyleLbl="parChTrans1D2" presStyleIdx="3" presStyleCnt="5"/>
      <dgm:spPr/>
      <dgm:t>
        <a:bodyPr/>
        <a:lstStyle/>
        <a:p>
          <a:endParaRPr lang="es-DO"/>
        </a:p>
      </dgm:t>
    </dgm:pt>
    <dgm:pt modelId="{66C301FB-7DDC-45E4-9213-80A0041949F6}" type="pres">
      <dgm:prSet presAssocID="{5E1D5DC4-FBC4-46B6-9D0B-4F0A323161A2}" presName="connTx" presStyleLbl="parChTrans1D2" presStyleIdx="3" presStyleCnt="5"/>
      <dgm:spPr/>
      <dgm:t>
        <a:bodyPr/>
        <a:lstStyle/>
        <a:p>
          <a:endParaRPr lang="es-DO"/>
        </a:p>
      </dgm:t>
    </dgm:pt>
    <dgm:pt modelId="{BD508197-B79D-41B0-886F-90E4322F2FF2}" type="pres">
      <dgm:prSet presAssocID="{8AE0C394-3A4B-4CED-A893-26A3E32EE400}" presName="root2" presStyleCnt="0"/>
      <dgm:spPr/>
      <dgm:t>
        <a:bodyPr/>
        <a:lstStyle/>
        <a:p>
          <a:endParaRPr lang="es-DO"/>
        </a:p>
      </dgm:t>
    </dgm:pt>
    <dgm:pt modelId="{0E1F85F3-36CF-48C4-9F97-07610282F660}" type="pres">
      <dgm:prSet presAssocID="{8AE0C394-3A4B-4CED-A893-26A3E32EE400}" presName="LevelTwoTextNode" presStyleLbl="node2" presStyleIdx="3" presStyleCnt="5">
        <dgm:presLayoutVars>
          <dgm:chPref val="3"/>
        </dgm:presLayoutVars>
      </dgm:prSet>
      <dgm:spPr/>
      <dgm:t>
        <a:bodyPr/>
        <a:lstStyle/>
        <a:p>
          <a:endParaRPr lang="es-DO"/>
        </a:p>
      </dgm:t>
    </dgm:pt>
    <dgm:pt modelId="{C42A7066-61F1-44C7-B65E-CF037C92C923}" type="pres">
      <dgm:prSet presAssocID="{8AE0C394-3A4B-4CED-A893-26A3E32EE400}" presName="level3hierChild" presStyleCnt="0"/>
      <dgm:spPr/>
      <dgm:t>
        <a:bodyPr/>
        <a:lstStyle/>
        <a:p>
          <a:endParaRPr lang="es-DO"/>
        </a:p>
      </dgm:t>
    </dgm:pt>
    <dgm:pt modelId="{01A82D05-5438-448F-B91C-8596D4425FD6}" type="pres">
      <dgm:prSet presAssocID="{27635708-075F-4DA5-B792-EAC7DD861152}" presName="conn2-1" presStyleLbl="parChTrans1D2" presStyleIdx="4" presStyleCnt="5"/>
      <dgm:spPr/>
      <dgm:t>
        <a:bodyPr/>
        <a:lstStyle/>
        <a:p>
          <a:endParaRPr lang="es-DO"/>
        </a:p>
      </dgm:t>
    </dgm:pt>
    <dgm:pt modelId="{67D5C0F7-9033-4FC4-8EEC-7CBC3483371F}" type="pres">
      <dgm:prSet presAssocID="{27635708-075F-4DA5-B792-EAC7DD861152}" presName="connTx" presStyleLbl="parChTrans1D2" presStyleIdx="4" presStyleCnt="5"/>
      <dgm:spPr/>
      <dgm:t>
        <a:bodyPr/>
        <a:lstStyle/>
        <a:p>
          <a:endParaRPr lang="es-DO"/>
        </a:p>
      </dgm:t>
    </dgm:pt>
    <dgm:pt modelId="{8873D1A6-8CD0-4F1A-B907-7EB60FAE49DD}" type="pres">
      <dgm:prSet presAssocID="{6D6498A3-6BA8-4676-A006-0A892E3C0376}" presName="root2" presStyleCnt="0"/>
      <dgm:spPr/>
      <dgm:t>
        <a:bodyPr/>
        <a:lstStyle/>
        <a:p>
          <a:endParaRPr lang="es-DO"/>
        </a:p>
      </dgm:t>
    </dgm:pt>
    <dgm:pt modelId="{3CA34127-8B79-4AA0-BD9B-2652730A9D22}" type="pres">
      <dgm:prSet presAssocID="{6D6498A3-6BA8-4676-A006-0A892E3C0376}" presName="LevelTwoTextNode" presStyleLbl="node2" presStyleIdx="4" presStyleCnt="5">
        <dgm:presLayoutVars>
          <dgm:chPref val="3"/>
        </dgm:presLayoutVars>
      </dgm:prSet>
      <dgm:spPr/>
      <dgm:t>
        <a:bodyPr/>
        <a:lstStyle/>
        <a:p>
          <a:endParaRPr lang="es-DO"/>
        </a:p>
      </dgm:t>
    </dgm:pt>
    <dgm:pt modelId="{ED2C0719-7671-4B34-8F81-0AD8AB623ED4}" type="pres">
      <dgm:prSet presAssocID="{6D6498A3-6BA8-4676-A006-0A892E3C0376}" presName="level3hierChild" presStyleCnt="0"/>
      <dgm:spPr/>
      <dgm:t>
        <a:bodyPr/>
        <a:lstStyle/>
        <a:p>
          <a:endParaRPr lang="es-DO"/>
        </a:p>
      </dgm:t>
    </dgm:pt>
  </dgm:ptLst>
  <dgm:cxnLst>
    <dgm:cxn modelId="{FDBC0041-2497-467E-BF58-87E3575545FB}" srcId="{14D7312B-A90D-455B-806C-AE485383D49B}" destId="{D43F5896-E509-4C93-9923-20A9859F3DF7}" srcOrd="0" destOrd="0" parTransId="{6ACBD274-5F7B-4292-B5E4-73122E7034A0}" sibTransId="{A2690AB4-81DA-4AE3-AB38-1E2D765BB904}"/>
    <dgm:cxn modelId="{0BD19E60-DE5F-452C-911D-C6E00E81A5D1}" type="presOf" srcId="{6ACBD274-5F7B-4292-B5E4-73122E7034A0}" destId="{2CCF39E3-189F-454E-A8D3-E866C6312AA2}" srcOrd="1" destOrd="0" presId="urn:microsoft.com/office/officeart/2005/8/layout/hierarchy2"/>
    <dgm:cxn modelId="{11E2918D-96FD-47E7-ADE2-0CBAB378B906}" type="presOf" srcId="{689244B2-839A-466E-A3FF-EB4D8E5C55A1}" destId="{F413F2F7-6F49-442C-AB85-06283248FCD7}" srcOrd="0" destOrd="0" presId="urn:microsoft.com/office/officeart/2005/8/layout/hierarchy2"/>
    <dgm:cxn modelId="{FFA295DA-C203-4627-905C-8E0F72281D12}" type="presOf" srcId="{41313C1E-7DDB-4B9E-8245-5569BA39E456}" destId="{0F0E9059-9BDA-46E2-B377-61517A0144CF}" srcOrd="0" destOrd="0" presId="urn:microsoft.com/office/officeart/2005/8/layout/hierarchy2"/>
    <dgm:cxn modelId="{FD6A648C-CF9D-41A4-B8E8-B94B1FB49D6F}" type="presOf" srcId="{28FB9C57-2E89-4FF1-B04B-5CFA72971851}" destId="{3B4FEED6-0958-4318-B75C-0278D38441B0}" srcOrd="0" destOrd="0" presId="urn:microsoft.com/office/officeart/2005/8/layout/hierarchy2"/>
    <dgm:cxn modelId="{7AA02689-98A5-4AA1-B82A-5CFD0AE71972}" type="presOf" srcId="{68E74EF9-5CB1-4773-9028-E8AD184024A4}" destId="{16280DB6-4177-46E9-A923-FDB9E54C00E2}" srcOrd="1" destOrd="0" presId="urn:microsoft.com/office/officeart/2005/8/layout/hierarchy2"/>
    <dgm:cxn modelId="{81684B76-5FFF-4C8B-A5E7-1ED5C260BBB3}" srcId="{E092E07A-5815-4BF3-B8B3-BDA56830EE6B}" destId="{28FB9C57-2E89-4FF1-B04B-5CFA72971851}" srcOrd="0" destOrd="0" parTransId="{878E29CD-4179-473F-BDFD-BF44137949D7}" sibTransId="{C30F4D60-2EE2-445F-AFB5-8366370679CD}"/>
    <dgm:cxn modelId="{EEA16029-0A21-4A7A-9299-03E7A5D8513D}" srcId="{14D7312B-A90D-455B-806C-AE485383D49B}" destId="{9512E9B4-EBD7-4E85-9548-50CF09F0FA94}" srcOrd="1" destOrd="0" parTransId="{689244B2-839A-466E-A3FF-EB4D8E5C55A1}" sibTransId="{58CFE63D-B80E-47CA-A0FD-1B9518895F51}"/>
    <dgm:cxn modelId="{FE65A2E3-509B-4F92-AF88-E91B6247192C}" type="presOf" srcId="{5E1D5DC4-FBC4-46B6-9D0B-4F0A323161A2}" destId="{66C301FB-7DDC-45E4-9213-80A0041949F6}" srcOrd="1" destOrd="0" presId="urn:microsoft.com/office/officeart/2005/8/layout/hierarchy2"/>
    <dgm:cxn modelId="{A482718A-1A71-4523-A5F2-B83B1C7B1569}" type="presOf" srcId="{27635708-075F-4DA5-B792-EAC7DD861152}" destId="{01A82D05-5438-448F-B91C-8596D4425FD6}" srcOrd="0" destOrd="0" presId="urn:microsoft.com/office/officeart/2005/8/layout/hierarchy2"/>
    <dgm:cxn modelId="{1F1FA122-2481-41C8-A915-91510379903B}" srcId="{28FB9C57-2E89-4FF1-B04B-5CFA72971851}" destId="{A7DEDF51-60C9-4A25-B6D3-604E6009C083}" srcOrd="2" destOrd="0" parTransId="{B317E320-04AF-46A7-9AD1-9489408AEE84}" sibTransId="{9A814BCD-7FEA-408F-9DCD-3140A7357B7A}"/>
    <dgm:cxn modelId="{59CF4F7A-257D-455D-A311-836EA2D8F5FF}" srcId="{28FB9C57-2E89-4FF1-B04B-5CFA72971851}" destId="{8AE0C394-3A4B-4CED-A893-26A3E32EE400}" srcOrd="3" destOrd="0" parTransId="{5E1D5DC4-FBC4-46B6-9D0B-4F0A323161A2}" sibTransId="{6C826E35-C424-423A-B882-E1F65C955182}"/>
    <dgm:cxn modelId="{9B32AD97-6FC7-4389-B1E3-F9427D3E2D0D}" type="presOf" srcId="{14D7312B-A90D-455B-806C-AE485383D49B}" destId="{88142464-F918-4BE9-AE18-561977A13913}" srcOrd="0" destOrd="0" presId="urn:microsoft.com/office/officeart/2005/8/layout/hierarchy2"/>
    <dgm:cxn modelId="{D15CEF02-125C-446E-8B97-7D587926A768}" type="presOf" srcId="{D43F5896-E509-4C93-9923-20A9859F3DF7}" destId="{B89B57AF-CADB-4259-8AEF-35CAF303568D}" srcOrd="0" destOrd="0" presId="urn:microsoft.com/office/officeart/2005/8/layout/hierarchy2"/>
    <dgm:cxn modelId="{AF9E2F21-A02C-4138-AD1B-6CEC2CF61C98}" type="presOf" srcId="{B317E320-04AF-46A7-9AD1-9489408AEE84}" destId="{FA1EE285-455B-4F03-92B9-AD19E6DFF20C}" srcOrd="1" destOrd="0" presId="urn:microsoft.com/office/officeart/2005/8/layout/hierarchy2"/>
    <dgm:cxn modelId="{489C9899-3CE4-43C8-B77F-82C1728F620D}" srcId="{28FB9C57-2E89-4FF1-B04B-5CFA72971851}" destId="{6D6498A3-6BA8-4676-A006-0A892E3C0376}" srcOrd="4" destOrd="0" parTransId="{27635708-075F-4DA5-B792-EAC7DD861152}" sibTransId="{26AC158C-CFAA-4E9C-9555-833DA897F064}"/>
    <dgm:cxn modelId="{2E5BCE3A-F804-4558-B221-5DD5BA30B93F}" type="presOf" srcId="{A30792C3-9E76-4C83-92E9-F314EEAE6D15}" destId="{B07B42F5-13BB-421D-9573-83FABEBDD15F}" srcOrd="1" destOrd="0" presId="urn:microsoft.com/office/officeart/2005/8/layout/hierarchy2"/>
    <dgm:cxn modelId="{EFAB2D36-144F-4D34-A6B5-79006DC9D4C4}" type="presOf" srcId="{6ACBD274-5F7B-4292-B5E4-73122E7034A0}" destId="{22E97D08-A1BE-490B-9AC9-A7DE8E74D8D4}" srcOrd="0" destOrd="0" presId="urn:microsoft.com/office/officeart/2005/8/layout/hierarchy2"/>
    <dgm:cxn modelId="{43689716-C9AB-4D7B-A170-0CBEAB1090A7}" type="presOf" srcId="{689244B2-839A-466E-A3FF-EB4D8E5C55A1}" destId="{85FD8762-C51C-40FB-B1A8-49984F57FBEA}" srcOrd="1" destOrd="0" presId="urn:microsoft.com/office/officeart/2005/8/layout/hierarchy2"/>
    <dgm:cxn modelId="{6007377A-9D29-4003-97E2-5E7893AB8E7C}" type="presOf" srcId="{9512E9B4-EBD7-4E85-9548-50CF09F0FA94}" destId="{73F256E6-241C-42C6-A0B4-78BB9A4FF1D7}" srcOrd="0" destOrd="0" presId="urn:microsoft.com/office/officeart/2005/8/layout/hierarchy2"/>
    <dgm:cxn modelId="{B9C0CF00-DB41-4DD0-B3E3-A72475DC7895}" srcId="{28FB9C57-2E89-4FF1-B04B-5CFA72971851}" destId="{14D7312B-A90D-455B-806C-AE485383D49B}" srcOrd="0" destOrd="0" parTransId="{A30792C3-9E76-4C83-92E9-F314EEAE6D15}" sibTransId="{AB01A4A1-B85C-496A-BC88-DA0D8B148860}"/>
    <dgm:cxn modelId="{A4039F91-CA51-4E03-928D-BF9C88BD44BD}" type="presOf" srcId="{8AE0C394-3A4B-4CED-A893-26A3E32EE400}" destId="{0E1F85F3-36CF-48C4-9F97-07610282F660}" srcOrd="0" destOrd="0" presId="urn:microsoft.com/office/officeart/2005/8/layout/hierarchy2"/>
    <dgm:cxn modelId="{01098CD6-936E-443F-A3DA-83980FAA0DE3}" type="presOf" srcId="{6D6498A3-6BA8-4676-A006-0A892E3C0376}" destId="{3CA34127-8B79-4AA0-BD9B-2652730A9D22}" srcOrd="0" destOrd="0" presId="urn:microsoft.com/office/officeart/2005/8/layout/hierarchy2"/>
    <dgm:cxn modelId="{7EBADC13-801D-4539-A389-75170D2ECCDA}" type="presOf" srcId="{A7DEDF51-60C9-4A25-B6D3-604E6009C083}" destId="{DA70EA16-99FA-4495-B8F0-DCDB0335B6F0}" srcOrd="0" destOrd="0" presId="urn:microsoft.com/office/officeart/2005/8/layout/hierarchy2"/>
    <dgm:cxn modelId="{5ABCA830-E96A-4B54-82AA-AEE0F7EC0B0A}" type="presOf" srcId="{A30792C3-9E76-4C83-92E9-F314EEAE6D15}" destId="{70BFFCA8-9562-4011-98B9-323AF5333061}" srcOrd="0" destOrd="0" presId="urn:microsoft.com/office/officeart/2005/8/layout/hierarchy2"/>
    <dgm:cxn modelId="{B35F3155-3DF0-4E6A-80F2-3CA94B26591F}" type="presOf" srcId="{27635708-075F-4DA5-B792-EAC7DD861152}" destId="{67D5C0F7-9033-4FC4-8EEC-7CBC3483371F}" srcOrd="1" destOrd="0" presId="urn:microsoft.com/office/officeart/2005/8/layout/hierarchy2"/>
    <dgm:cxn modelId="{F25D2254-0F05-49DB-A46B-7DFFEBFA5759}" type="presOf" srcId="{B317E320-04AF-46A7-9AD1-9489408AEE84}" destId="{8E5F03FA-CABF-45CA-979A-B667962929DB}" srcOrd="0" destOrd="0" presId="urn:microsoft.com/office/officeart/2005/8/layout/hierarchy2"/>
    <dgm:cxn modelId="{6BE2434F-0B42-484C-BF2E-53D8891ECB81}" srcId="{28FB9C57-2E89-4FF1-B04B-5CFA72971851}" destId="{41313C1E-7DDB-4B9E-8245-5569BA39E456}" srcOrd="1" destOrd="0" parTransId="{68E74EF9-5CB1-4773-9028-E8AD184024A4}" sibTransId="{EE5814C3-7563-4508-B2A2-09C0BD92A0D7}"/>
    <dgm:cxn modelId="{C258D9EB-5229-422A-97DF-5D6054BAA73D}" type="presOf" srcId="{5E1D5DC4-FBC4-46B6-9D0B-4F0A323161A2}" destId="{137A39D7-A750-49F2-BBCB-45F968AF1B07}" srcOrd="0" destOrd="0" presId="urn:microsoft.com/office/officeart/2005/8/layout/hierarchy2"/>
    <dgm:cxn modelId="{BBC79989-EA6F-4D01-86F7-E09F6C111A48}" type="presOf" srcId="{68E74EF9-5CB1-4773-9028-E8AD184024A4}" destId="{8D2D0967-A1E1-4FA1-B028-FAD170B76E12}" srcOrd="0" destOrd="0" presId="urn:microsoft.com/office/officeart/2005/8/layout/hierarchy2"/>
    <dgm:cxn modelId="{86D03FDD-77E6-4856-A956-CFD323BA53B9}" type="presOf" srcId="{E092E07A-5815-4BF3-B8B3-BDA56830EE6B}" destId="{25C95D6B-8960-4974-B752-7F19C08B8FDC}" srcOrd="0" destOrd="0" presId="urn:microsoft.com/office/officeart/2005/8/layout/hierarchy2"/>
    <dgm:cxn modelId="{5A08EE3A-4CB6-4EFE-BE64-85FD417767B3}" type="presParOf" srcId="{25C95D6B-8960-4974-B752-7F19C08B8FDC}" destId="{95FD3CCD-11A0-413A-9E93-1C1ABA4E9577}" srcOrd="0" destOrd="0" presId="urn:microsoft.com/office/officeart/2005/8/layout/hierarchy2"/>
    <dgm:cxn modelId="{8F50211E-1772-4437-8AF9-7ADF99F59F71}" type="presParOf" srcId="{95FD3CCD-11A0-413A-9E93-1C1ABA4E9577}" destId="{3B4FEED6-0958-4318-B75C-0278D38441B0}" srcOrd="0" destOrd="0" presId="urn:microsoft.com/office/officeart/2005/8/layout/hierarchy2"/>
    <dgm:cxn modelId="{AE186B02-37F3-4A40-AD12-D1209B317BA9}" type="presParOf" srcId="{95FD3CCD-11A0-413A-9E93-1C1ABA4E9577}" destId="{237DB627-84E6-4C43-B6A3-5B8C8DD4B105}" srcOrd="1" destOrd="0" presId="urn:microsoft.com/office/officeart/2005/8/layout/hierarchy2"/>
    <dgm:cxn modelId="{21D706FA-78B2-4271-98A3-5D7A1CD47376}" type="presParOf" srcId="{237DB627-84E6-4C43-B6A3-5B8C8DD4B105}" destId="{70BFFCA8-9562-4011-98B9-323AF5333061}" srcOrd="0" destOrd="0" presId="urn:microsoft.com/office/officeart/2005/8/layout/hierarchy2"/>
    <dgm:cxn modelId="{4491F9BC-8397-4C35-B750-10B44D0B8A48}" type="presParOf" srcId="{70BFFCA8-9562-4011-98B9-323AF5333061}" destId="{B07B42F5-13BB-421D-9573-83FABEBDD15F}" srcOrd="0" destOrd="0" presId="urn:microsoft.com/office/officeart/2005/8/layout/hierarchy2"/>
    <dgm:cxn modelId="{4939E321-3FC5-475D-8EA2-EC3589318EB8}" type="presParOf" srcId="{237DB627-84E6-4C43-B6A3-5B8C8DD4B105}" destId="{8342A151-F682-4872-8BC0-FC8D320926C4}" srcOrd="1" destOrd="0" presId="urn:microsoft.com/office/officeart/2005/8/layout/hierarchy2"/>
    <dgm:cxn modelId="{EB790FAF-DFE6-4D90-8D63-0EA3646A35E2}" type="presParOf" srcId="{8342A151-F682-4872-8BC0-FC8D320926C4}" destId="{88142464-F918-4BE9-AE18-561977A13913}" srcOrd="0" destOrd="0" presId="urn:microsoft.com/office/officeart/2005/8/layout/hierarchy2"/>
    <dgm:cxn modelId="{D15C2E51-C0E2-40B0-B0B7-4912AA8CC454}" type="presParOf" srcId="{8342A151-F682-4872-8BC0-FC8D320926C4}" destId="{3B79F790-1D6C-4FCE-A08E-2D65D4C1AE8F}" srcOrd="1" destOrd="0" presId="urn:microsoft.com/office/officeart/2005/8/layout/hierarchy2"/>
    <dgm:cxn modelId="{DAA11ABD-6EF0-481F-B5D3-8ECAAAEB5695}" type="presParOf" srcId="{3B79F790-1D6C-4FCE-A08E-2D65D4C1AE8F}" destId="{22E97D08-A1BE-490B-9AC9-A7DE8E74D8D4}" srcOrd="0" destOrd="0" presId="urn:microsoft.com/office/officeart/2005/8/layout/hierarchy2"/>
    <dgm:cxn modelId="{78F50997-89CC-4D32-A29A-587297002C82}" type="presParOf" srcId="{22E97D08-A1BE-490B-9AC9-A7DE8E74D8D4}" destId="{2CCF39E3-189F-454E-A8D3-E866C6312AA2}" srcOrd="0" destOrd="0" presId="urn:microsoft.com/office/officeart/2005/8/layout/hierarchy2"/>
    <dgm:cxn modelId="{C42E90A7-B67C-4FFA-94FD-446639F80128}" type="presParOf" srcId="{3B79F790-1D6C-4FCE-A08E-2D65D4C1AE8F}" destId="{B447B007-4D24-4DBA-A945-8E0DC42FE32A}" srcOrd="1" destOrd="0" presId="urn:microsoft.com/office/officeart/2005/8/layout/hierarchy2"/>
    <dgm:cxn modelId="{14F4F1F7-4DF7-4276-B476-D386F0E24086}" type="presParOf" srcId="{B447B007-4D24-4DBA-A945-8E0DC42FE32A}" destId="{B89B57AF-CADB-4259-8AEF-35CAF303568D}" srcOrd="0" destOrd="0" presId="urn:microsoft.com/office/officeart/2005/8/layout/hierarchy2"/>
    <dgm:cxn modelId="{4898064C-FD53-49EE-BFA6-3922E50C39A1}" type="presParOf" srcId="{B447B007-4D24-4DBA-A945-8E0DC42FE32A}" destId="{4F3A196A-73A7-4254-AEE6-2EB0B92C1FDB}" srcOrd="1" destOrd="0" presId="urn:microsoft.com/office/officeart/2005/8/layout/hierarchy2"/>
    <dgm:cxn modelId="{03DDF18D-56E4-4218-B377-4872076E7FE6}" type="presParOf" srcId="{3B79F790-1D6C-4FCE-A08E-2D65D4C1AE8F}" destId="{F413F2F7-6F49-442C-AB85-06283248FCD7}" srcOrd="2" destOrd="0" presId="urn:microsoft.com/office/officeart/2005/8/layout/hierarchy2"/>
    <dgm:cxn modelId="{1EEC31A7-4343-444F-8915-E44C54A3EB74}" type="presParOf" srcId="{F413F2F7-6F49-442C-AB85-06283248FCD7}" destId="{85FD8762-C51C-40FB-B1A8-49984F57FBEA}" srcOrd="0" destOrd="0" presId="urn:microsoft.com/office/officeart/2005/8/layout/hierarchy2"/>
    <dgm:cxn modelId="{B693B5F1-8EE8-423D-9F99-5DB1AF079DCE}" type="presParOf" srcId="{3B79F790-1D6C-4FCE-A08E-2D65D4C1AE8F}" destId="{31302C10-50F9-483D-B867-B0939246A29B}" srcOrd="3" destOrd="0" presId="urn:microsoft.com/office/officeart/2005/8/layout/hierarchy2"/>
    <dgm:cxn modelId="{01983210-6815-409C-80B1-100DC7946971}" type="presParOf" srcId="{31302C10-50F9-483D-B867-B0939246A29B}" destId="{73F256E6-241C-42C6-A0B4-78BB9A4FF1D7}" srcOrd="0" destOrd="0" presId="urn:microsoft.com/office/officeart/2005/8/layout/hierarchy2"/>
    <dgm:cxn modelId="{60144ACC-EDCD-4863-821A-5AECE4FB9EAF}" type="presParOf" srcId="{31302C10-50F9-483D-B867-B0939246A29B}" destId="{6E55FC21-8E18-4F4E-A2E1-BD96471DB6BB}" srcOrd="1" destOrd="0" presId="urn:microsoft.com/office/officeart/2005/8/layout/hierarchy2"/>
    <dgm:cxn modelId="{938AFEA5-7C3B-4FCC-A315-A43ECFF595E5}" type="presParOf" srcId="{237DB627-84E6-4C43-B6A3-5B8C8DD4B105}" destId="{8D2D0967-A1E1-4FA1-B028-FAD170B76E12}" srcOrd="2" destOrd="0" presId="urn:microsoft.com/office/officeart/2005/8/layout/hierarchy2"/>
    <dgm:cxn modelId="{1548486E-89FD-4578-B2EF-FCF2A5320F2F}" type="presParOf" srcId="{8D2D0967-A1E1-4FA1-B028-FAD170B76E12}" destId="{16280DB6-4177-46E9-A923-FDB9E54C00E2}" srcOrd="0" destOrd="0" presId="urn:microsoft.com/office/officeart/2005/8/layout/hierarchy2"/>
    <dgm:cxn modelId="{AA182624-514E-4AA9-A9A8-2A56B79A1BED}" type="presParOf" srcId="{237DB627-84E6-4C43-B6A3-5B8C8DD4B105}" destId="{8B1B28EB-C9EF-46FF-BBCA-4481D9C0C078}" srcOrd="3" destOrd="0" presId="urn:microsoft.com/office/officeart/2005/8/layout/hierarchy2"/>
    <dgm:cxn modelId="{EF3DE63A-FF20-4882-9930-A52219AEEF8D}" type="presParOf" srcId="{8B1B28EB-C9EF-46FF-BBCA-4481D9C0C078}" destId="{0F0E9059-9BDA-46E2-B377-61517A0144CF}" srcOrd="0" destOrd="0" presId="urn:microsoft.com/office/officeart/2005/8/layout/hierarchy2"/>
    <dgm:cxn modelId="{735AE6D0-4C50-42C6-BE27-CCA6121C1C0C}" type="presParOf" srcId="{8B1B28EB-C9EF-46FF-BBCA-4481D9C0C078}" destId="{FBEFBC9F-D1BA-4541-A537-91820174FEDB}" srcOrd="1" destOrd="0" presId="urn:microsoft.com/office/officeart/2005/8/layout/hierarchy2"/>
    <dgm:cxn modelId="{E1CA9433-F616-4DC0-8ECB-11A67ED2249A}" type="presParOf" srcId="{237DB627-84E6-4C43-B6A3-5B8C8DD4B105}" destId="{8E5F03FA-CABF-45CA-979A-B667962929DB}" srcOrd="4" destOrd="0" presId="urn:microsoft.com/office/officeart/2005/8/layout/hierarchy2"/>
    <dgm:cxn modelId="{2C37DB74-C482-4B7A-92EA-870BCA4E21B8}" type="presParOf" srcId="{8E5F03FA-CABF-45CA-979A-B667962929DB}" destId="{FA1EE285-455B-4F03-92B9-AD19E6DFF20C}" srcOrd="0" destOrd="0" presId="urn:microsoft.com/office/officeart/2005/8/layout/hierarchy2"/>
    <dgm:cxn modelId="{B2985BCE-0CEF-4836-93E7-D147484A1C06}" type="presParOf" srcId="{237DB627-84E6-4C43-B6A3-5B8C8DD4B105}" destId="{7873E41C-719F-44C2-9EC2-02BD136C76B5}" srcOrd="5" destOrd="0" presId="urn:microsoft.com/office/officeart/2005/8/layout/hierarchy2"/>
    <dgm:cxn modelId="{D0D9B706-8FC1-47E4-8AE6-54739801CB7A}" type="presParOf" srcId="{7873E41C-719F-44C2-9EC2-02BD136C76B5}" destId="{DA70EA16-99FA-4495-B8F0-DCDB0335B6F0}" srcOrd="0" destOrd="0" presId="urn:microsoft.com/office/officeart/2005/8/layout/hierarchy2"/>
    <dgm:cxn modelId="{76A58535-4322-4C73-AD95-50CE19D8886C}" type="presParOf" srcId="{7873E41C-719F-44C2-9EC2-02BD136C76B5}" destId="{C0283D63-252F-410C-AFB8-50682881660F}" srcOrd="1" destOrd="0" presId="urn:microsoft.com/office/officeart/2005/8/layout/hierarchy2"/>
    <dgm:cxn modelId="{B43421E7-A9C9-43ED-843E-4DF6CB978EA9}" type="presParOf" srcId="{237DB627-84E6-4C43-B6A3-5B8C8DD4B105}" destId="{137A39D7-A750-49F2-BBCB-45F968AF1B07}" srcOrd="6" destOrd="0" presId="urn:microsoft.com/office/officeart/2005/8/layout/hierarchy2"/>
    <dgm:cxn modelId="{BD8AD0EB-F1DE-4C44-8AF3-8010BF297708}" type="presParOf" srcId="{137A39D7-A750-49F2-BBCB-45F968AF1B07}" destId="{66C301FB-7DDC-45E4-9213-80A0041949F6}" srcOrd="0" destOrd="0" presId="urn:microsoft.com/office/officeart/2005/8/layout/hierarchy2"/>
    <dgm:cxn modelId="{91105233-187D-403C-9D04-A82B58FC8CBF}" type="presParOf" srcId="{237DB627-84E6-4C43-B6A3-5B8C8DD4B105}" destId="{BD508197-B79D-41B0-886F-90E4322F2FF2}" srcOrd="7" destOrd="0" presId="urn:microsoft.com/office/officeart/2005/8/layout/hierarchy2"/>
    <dgm:cxn modelId="{0A667844-295C-4069-89A2-A2CABC19C5F2}" type="presParOf" srcId="{BD508197-B79D-41B0-886F-90E4322F2FF2}" destId="{0E1F85F3-36CF-48C4-9F97-07610282F660}" srcOrd="0" destOrd="0" presId="urn:microsoft.com/office/officeart/2005/8/layout/hierarchy2"/>
    <dgm:cxn modelId="{0D3D93B6-A92D-446E-82DB-5ABE6C31E42A}" type="presParOf" srcId="{BD508197-B79D-41B0-886F-90E4322F2FF2}" destId="{C42A7066-61F1-44C7-B65E-CF037C92C923}" srcOrd="1" destOrd="0" presId="urn:microsoft.com/office/officeart/2005/8/layout/hierarchy2"/>
    <dgm:cxn modelId="{8A903F64-20C3-4752-B52D-368E36241E5F}" type="presParOf" srcId="{237DB627-84E6-4C43-B6A3-5B8C8DD4B105}" destId="{01A82D05-5438-448F-B91C-8596D4425FD6}" srcOrd="8" destOrd="0" presId="urn:microsoft.com/office/officeart/2005/8/layout/hierarchy2"/>
    <dgm:cxn modelId="{F19EC37F-7B97-4633-AF8E-726CFBD41C2F}" type="presParOf" srcId="{01A82D05-5438-448F-B91C-8596D4425FD6}" destId="{67D5C0F7-9033-4FC4-8EEC-7CBC3483371F}" srcOrd="0" destOrd="0" presId="urn:microsoft.com/office/officeart/2005/8/layout/hierarchy2"/>
    <dgm:cxn modelId="{852D0C15-5CFF-4825-83AB-1D4ADBE3413E}" type="presParOf" srcId="{237DB627-84E6-4C43-B6A3-5B8C8DD4B105}" destId="{8873D1A6-8CD0-4F1A-B907-7EB60FAE49DD}" srcOrd="9" destOrd="0" presId="urn:microsoft.com/office/officeart/2005/8/layout/hierarchy2"/>
    <dgm:cxn modelId="{7E2F9FD2-FCCA-45C5-A6FF-0BA07249C9C5}" type="presParOf" srcId="{8873D1A6-8CD0-4F1A-B907-7EB60FAE49DD}" destId="{3CA34127-8B79-4AA0-BD9B-2652730A9D22}" srcOrd="0" destOrd="0" presId="urn:microsoft.com/office/officeart/2005/8/layout/hierarchy2"/>
    <dgm:cxn modelId="{E5ACD181-F94C-49DC-B2F1-72B3A3227099}" type="presParOf" srcId="{8873D1A6-8CD0-4F1A-B907-7EB60FAE49DD}" destId="{ED2C0719-7671-4B34-8F81-0AD8AB623ED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3AB8-F4C9-4DBE-9664-6F181E70B131}">
      <dsp:nvSpPr>
        <dsp:cNvPr id="0" name=""/>
        <dsp:cNvSpPr/>
      </dsp:nvSpPr>
      <dsp:spPr>
        <a:xfrm>
          <a:off x="1714500" y="0"/>
          <a:ext cx="4876800" cy="4876800"/>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Eliminación</a:t>
          </a:r>
          <a:endParaRPr lang="en-US" sz="1500" kern="1200" dirty="0"/>
        </a:p>
      </dsp:txBody>
      <dsp:txXfrm>
        <a:off x="3238500" y="243840"/>
        <a:ext cx="1828800" cy="487680"/>
      </dsp:txXfrm>
    </dsp:sp>
    <dsp:sp modelId="{6A3E9CE4-F7CA-4F7E-9CEF-DD82DF695CA2}">
      <dsp:nvSpPr>
        <dsp:cNvPr id="0" name=""/>
        <dsp:cNvSpPr/>
      </dsp:nvSpPr>
      <dsp:spPr>
        <a:xfrm>
          <a:off x="2080260" y="731519"/>
          <a:ext cx="4145280" cy="4145280"/>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Sustitución</a:t>
          </a:r>
          <a:endParaRPr lang="en-US" sz="1500" kern="1200" dirty="0"/>
        </a:p>
      </dsp:txBody>
      <dsp:txXfrm>
        <a:off x="3259074" y="969873"/>
        <a:ext cx="1787652" cy="476707"/>
      </dsp:txXfrm>
    </dsp:sp>
    <dsp:sp modelId="{AB7A7404-4C54-46E3-A0FE-4021A0E5D95D}">
      <dsp:nvSpPr>
        <dsp:cNvPr id="0" name=""/>
        <dsp:cNvSpPr/>
      </dsp:nvSpPr>
      <dsp:spPr>
        <a:xfrm>
          <a:off x="2446019" y="1463039"/>
          <a:ext cx="3413760" cy="3413760"/>
        </a:xfrm>
        <a:prstGeom prst="ellipse">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Ingienería</a:t>
          </a:r>
          <a:endParaRPr lang="en-US" sz="1500" kern="1200" dirty="0"/>
        </a:p>
      </dsp:txBody>
      <dsp:txXfrm>
        <a:off x="3269589" y="1698589"/>
        <a:ext cx="1766620" cy="471098"/>
      </dsp:txXfrm>
    </dsp:sp>
    <dsp:sp modelId="{CCEE16B9-F912-44D9-8503-375DBBFEE420}">
      <dsp:nvSpPr>
        <dsp:cNvPr id="0" name=""/>
        <dsp:cNvSpPr/>
      </dsp:nvSpPr>
      <dsp:spPr>
        <a:xfrm>
          <a:off x="2811779" y="2194559"/>
          <a:ext cx="2682240" cy="2682240"/>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Administración</a:t>
          </a:r>
          <a:endParaRPr lang="en-US" sz="1500" kern="1200" dirty="0"/>
        </a:p>
      </dsp:txBody>
      <dsp:txXfrm>
        <a:off x="3428695" y="2435961"/>
        <a:ext cx="1448409" cy="482803"/>
      </dsp:txXfrm>
    </dsp:sp>
    <dsp:sp modelId="{E7EF28BE-F21B-4903-911E-8F0ADA5ECDF0}">
      <dsp:nvSpPr>
        <dsp:cNvPr id="0" name=""/>
        <dsp:cNvSpPr/>
      </dsp:nvSpPr>
      <dsp:spPr>
        <a:xfrm>
          <a:off x="3203074" y="2926080"/>
          <a:ext cx="1950720" cy="195072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EPP</a:t>
          </a:r>
          <a:endParaRPr lang="en-US" sz="1500" kern="1200" dirty="0"/>
        </a:p>
      </dsp:txBody>
      <dsp:txXfrm>
        <a:off x="3488751" y="3413760"/>
        <a:ext cx="1379367" cy="97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1E248-A00A-4F7E-A6F3-53B0CE73DAF4}">
      <dsp:nvSpPr>
        <dsp:cNvPr id="0" name=""/>
        <dsp:cNvSpPr/>
      </dsp:nvSpPr>
      <dsp:spPr>
        <a:xfrm>
          <a:off x="1876708" y="0"/>
          <a:ext cx="1251139" cy="890870"/>
        </a:xfrm>
        <a:prstGeom prst="trapezoid">
          <a:avLst>
            <a:gd name="adj" fmla="val 70220"/>
          </a:avLst>
        </a:prstGeom>
        <a:solidFill>
          <a:srgbClr val="C00000"/>
        </a:solidFill>
        <a:ln w="25400" cap="flat" cmpd="sng" algn="ctr">
          <a:solidFill>
            <a:schemeClr val="lt1">
              <a:hueOff val="0"/>
              <a:satOff val="0"/>
              <a:lumOff val="0"/>
              <a:alphaOff val="0"/>
            </a:schemeClr>
          </a:solidFill>
          <a:prstDash val="solid"/>
        </a:ln>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1</a:t>
          </a:r>
          <a:endParaRPr lang="es-DO" sz="5400" kern="1200" dirty="0"/>
        </a:p>
      </dsp:txBody>
      <dsp:txXfrm>
        <a:off x="1876708" y="0"/>
        <a:ext cx="1251139" cy="890870"/>
      </dsp:txXfrm>
    </dsp:sp>
    <dsp:sp modelId="{E78E26B7-BA4E-4C8A-A24F-F9E30BB1877B}">
      <dsp:nvSpPr>
        <dsp:cNvPr id="0" name=""/>
        <dsp:cNvSpPr/>
      </dsp:nvSpPr>
      <dsp:spPr>
        <a:xfrm>
          <a:off x="1251139" y="890870"/>
          <a:ext cx="2502278" cy="890870"/>
        </a:xfrm>
        <a:prstGeom prst="trapezoid">
          <a:avLst>
            <a:gd name="adj" fmla="val 70220"/>
          </a:avLst>
        </a:prstGeom>
        <a:solidFill>
          <a:srgbClr val="009900"/>
        </a:solidFill>
        <a:ln w="25400" cap="flat" cmpd="sng" algn="ctr">
          <a:solidFill>
            <a:schemeClr val="lt1">
              <a:hueOff val="0"/>
              <a:satOff val="0"/>
              <a:lumOff val="0"/>
              <a:alphaOff val="0"/>
            </a:schemeClr>
          </a:solidFill>
          <a:prstDash val="solid"/>
        </a:ln>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10</a:t>
          </a:r>
          <a:endParaRPr lang="es-DO" sz="5400" kern="1200" dirty="0"/>
        </a:p>
      </dsp:txBody>
      <dsp:txXfrm>
        <a:off x="1689037" y="890870"/>
        <a:ext cx="1626480" cy="890870"/>
      </dsp:txXfrm>
    </dsp:sp>
    <dsp:sp modelId="{F9074A71-2878-4996-AD45-ADF08DC009C4}">
      <dsp:nvSpPr>
        <dsp:cNvPr id="0" name=""/>
        <dsp:cNvSpPr/>
      </dsp:nvSpPr>
      <dsp:spPr>
        <a:xfrm>
          <a:off x="600459" y="1774310"/>
          <a:ext cx="3753417" cy="890870"/>
        </a:xfrm>
        <a:prstGeom prst="trapezoid">
          <a:avLst>
            <a:gd name="adj" fmla="val 70220"/>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30</a:t>
          </a:r>
          <a:endParaRPr lang="es-DO" sz="5400" kern="1200" dirty="0"/>
        </a:p>
      </dsp:txBody>
      <dsp:txXfrm>
        <a:off x="1257307" y="1774310"/>
        <a:ext cx="2439721" cy="890870"/>
      </dsp:txXfrm>
    </dsp:sp>
    <dsp:sp modelId="{C838736A-4331-4B82-8EA9-AF35FA9423C1}">
      <dsp:nvSpPr>
        <dsp:cNvPr id="0" name=""/>
        <dsp:cNvSpPr/>
      </dsp:nvSpPr>
      <dsp:spPr>
        <a:xfrm>
          <a:off x="0" y="2672610"/>
          <a:ext cx="5004556" cy="890870"/>
        </a:xfrm>
        <a:prstGeom prst="trapezoid">
          <a:avLst>
            <a:gd name="adj" fmla="val 70220"/>
          </a:avLst>
        </a:prstGeom>
        <a:solidFill>
          <a:srgbClr val="0099FF"/>
        </a:solidFill>
        <a:ln w="25400" cap="flat" cmpd="sng" algn="ctr">
          <a:solidFill>
            <a:schemeClr val="lt1">
              <a:hueOff val="0"/>
              <a:satOff val="0"/>
              <a:lumOff val="0"/>
              <a:alphaOff val="0"/>
            </a:schemeClr>
          </a:solidFill>
          <a:prstDash val="solid"/>
        </a:ln>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600</a:t>
          </a:r>
          <a:endParaRPr lang="es-DO" sz="5400" kern="1200" dirty="0"/>
        </a:p>
      </dsp:txBody>
      <dsp:txXfrm>
        <a:off x="875797" y="2672610"/>
        <a:ext cx="3252961" cy="890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8469F-699D-406F-AA79-2F3A685F2A2F}">
      <dsp:nvSpPr>
        <dsp:cNvPr id="0" name=""/>
        <dsp:cNvSpPr/>
      </dsp:nvSpPr>
      <dsp:spPr>
        <a:xfrm>
          <a:off x="3098" y="1398223"/>
          <a:ext cx="2647570" cy="1323785"/>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DO" sz="3100" b="1" kern="1200" noProof="0" dirty="0" smtClean="0"/>
            <a:t>Accidentes</a:t>
          </a:r>
          <a:endParaRPr lang="es-DO" sz="3100" b="1" kern="1200" noProof="0" dirty="0"/>
        </a:p>
      </dsp:txBody>
      <dsp:txXfrm>
        <a:off x="41870" y="1436995"/>
        <a:ext cx="2570026" cy="1246241"/>
      </dsp:txXfrm>
    </dsp:sp>
    <dsp:sp modelId="{34C1D5E1-6B7B-4336-B1EB-C7CCC204FB4B}">
      <dsp:nvSpPr>
        <dsp:cNvPr id="0" name=""/>
        <dsp:cNvSpPr/>
      </dsp:nvSpPr>
      <dsp:spPr>
        <a:xfrm rot="19457599">
          <a:off x="2528085" y="1650611"/>
          <a:ext cx="1304197" cy="57832"/>
        </a:xfrm>
        <a:custGeom>
          <a:avLst/>
          <a:gdLst/>
          <a:ahLst/>
          <a:cxnLst/>
          <a:rect l="0" t="0" r="0" b="0"/>
          <a:pathLst>
            <a:path>
              <a:moveTo>
                <a:pt x="0" y="28916"/>
              </a:moveTo>
              <a:lnTo>
                <a:pt x="1304197" y="28916"/>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DO" sz="500" kern="1200"/>
        </a:p>
      </dsp:txBody>
      <dsp:txXfrm>
        <a:off x="3147579" y="1646922"/>
        <a:ext cx="65209" cy="65209"/>
      </dsp:txXfrm>
    </dsp:sp>
    <dsp:sp modelId="{C9F36402-A877-427D-BF60-28D4F874F509}">
      <dsp:nvSpPr>
        <dsp:cNvPr id="0" name=""/>
        <dsp:cNvSpPr/>
      </dsp:nvSpPr>
      <dsp:spPr>
        <a:xfrm>
          <a:off x="3709698" y="637046"/>
          <a:ext cx="2647570" cy="1323785"/>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DO" sz="3100" b="1" kern="1200" noProof="0" dirty="0" smtClean="0"/>
            <a:t>Condiciones Sub-estándares</a:t>
          </a:r>
          <a:endParaRPr lang="es-DO" sz="3100" b="1" kern="1200" noProof="0" dirty="0"/>
        </a:p>
      </dsp:txBody>
      <dsp:txXfrm>
        <a:off x="3748470" y="675818"/>
        <a:ext cx="2570026" cy="1246241"/>
      </dsp:txXfrm>
    </dsp:sp>
    <dsp:sp modelId="{F8EF8317-EDD6-470F-A537-59C07CF28BDA}">
      <dsp:nvSpPr>
        <dsp:cNvPr id="0" name=""/>
        <dsp:cNvSpPr/>
      </dsp:nvSpPr>
      <dsp:spPr>
        <a:xfrm rot="2142401">
          <a:off x="2528085" y="2411788"/>
          <a:ext cx="1304197" cy="57832"/>
        </a:xfrm>
        <a:custGeom>
          <a:avLst/>
          <a:gdLst/>
          <a:ahLst/>
          <a:cxnLst/>
          <a:rect l="0" t="0" r="0" b="0"/>
          <a:pathLst>
            <a:path>
              <a:moveTo>
                <a:pt x="0" y="28916"/>
              </a:moveTo>
              <a:lnTo>
                <a:pt x="1304197" y="28916"/>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DO" sz="500" kern="1200"/>
        </a:p>
      </dsp:txBody>
      <dsp:txXfrm>
        <a:off x="3147579" y="2408099"/>
        <a:ext cx="65209" cy="65209"/>
      </dsp:txXfrm>
    </dsp:sp>
    <dsp:sp modelId="{ADD246C2-610B-48D5-BD99-C5D0BB185B0B}">
      <dsp:nvSpPr>
        <dsp:cNvPr id="0" name=""/>
        <dsp:cNvSpPr/>
      </dsp:nvSpPr>
      <dsp:spPr>
        <a:xfrm>
          <a:off x="3709698" y="2159399"/>
          <a:ext cx="2647570" cy="1323785"/>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DO" sz="3100" b="1" kern="1200" noProof="0" dirty="0" smtClean="0"/>
            <a:t>Actos sub-estándares</a:t>
          </a:r>
          <a:endParaRPr lang="es-DO" sz="3100" b="1" kern="1200" noProof="0" dirty="0"/>
        </a:p>
      </dsp:txBody>
      <dsp:txXfrm>
        <a:off x="3748470" y="2198171"/>
        <a:ext cx="2570026" cy="1246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FEED6-0958-4318-B75C-0278D38441B0}">
      <dsp:nvSpPr>
        <dsp:cNvPr id="0" name=""/>
        <dsp:cNvSpPr/>
      </dsp:nvSpPr>
      <dsp:spPr>
        <a:xfrm>
          <a:off x="499421" y="2345059"/>
          <a:ext cx="1630500" cy="81525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Costos</a:t>
          </a:r>
          <a:endParaRPr lang="es-DO" sz="2700" b="1" kern="1200" noProof="0" dirty="0">
            <a:latin typeface="Arial Narrow" pitchFamily="34" charset="0"/>
          </a:endParaRPr>
        </a:p>
      </dsp:txBody>
      <dsp:txXfrm>
        <a:off x="523299" y="2368937"/>
        <a:ext cx="1582744" cy="767494"/>
      </dsp:txXfrm>
    </dsp:sp>
    <dsp:sp modelId="{70BFFCA8-9562-4011-98B9-323AF5333061}">
      <dsp:nvSpPr>
        <dsp:cNvPr id="0" name=""/>
        <dsp:cNvSpPr/>
      </dsp:nvSpPr>
      <dsp:spPr>
        <a:xfrm rot="17350740">
          <a:off x="1463390" y="1800578"/>
          <a:ext cx="1985264" cy="29135"/>
        </a:xfrm>
        <a:custGeom>
          <a:avLst/>
          <a:gdLst/>
          <a:ahLst/>
          <a:cxnLst/>
          <a:rect l="0" t="0" r="0" b="0"/>
          <a:pathLst>
            <a:path>
              <a:moveTo>
                <a:pt x="0" y="14567"/>
              </a:moveTo>
              <a:lnTo>
                <a:pt x="1985264" y="14567"/>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DO" sz="700" b="1" kern="1200">
            <a:latin typeface="Arial Narrow" pitchFamily="34" charset="0"/>
          </a:endParaRPr>
        </a:p>
      </dsp:txBody>
      <dsp:txXfrm>
        <a:off x="2406390" y="1765514"/>
        <a:ext cx="99263" cy="99263"/>
      </dsp:txXfrm>
    </dsp:sp>
    <dsp:sp modelId="{88142464-F918-4BE9-AE18-561977A13913}">
      <dsp:nvSpPr>
        <dsp:cNvPr id="0" name=""/>
        <dsp:cNvSpPr/>
      </dsp:nvSpPr>
      <dsp:spPr>
        <a:xfrm>
          <a:off x="2782122" y="469983"/>
          <a:ext cx="1630500" cy="81525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Empresa</a:t>
          </a:r>
          <a:endParaRPr lang="es-DO" sz="2700" b="1" kern="1200" noProof="0" dirty="0">
            <a:latin typeface="Arial Narrow" pitchFamily="34" charset="0"/>
          </a:endParaRPr>
        </a:p>
      </dsp:txBody>
      <dsp:txXfrm>
        <a:off x="2806000" y="493861"/>
        <a:ext cx="1582744" cy="767494"/>
      </dsp:txXfrm>
    </dsp:sp>
    <dsp:sp modelId="{22E97D08-A1BE-490B-9AC9-A7DE8E74D8D4}">
      <dsp:nvSpPr>
        <dsp:cNvPr id="0" name=""/>
        <dsp:cNvSpPr/>
      </dsp:nvSpPr>
      <dsp:spPr>
        <a:xfrm rot="19457599">
          <a:off x="4337130" y="628656"/>
          <a:ext cx="803187" cy="29135"/>
        </a:xfrm>
        <a:custGeom>
          <a:avLst/>
          <a:gdLst/>
          <a:ahLst/>
          <a:cxnLst/>
          <a:rect l="0" t="0" r="0" b="0"/>
          <a:pathLst>
            <a:path>
              <a:moveTo>
                <a:pt x="0" y="14567"/>
              </a:moveTo>
              <a:lnTo>
                <a:pt x="803187" y="14567"/>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DO" sz="500" b="1" kern="1200">
            <a:latin typeface="Arial Narrow" pitchFamily="34" charset="0"/>
          </a:endParaRPr>
        </a:p>
      </dsp:txBody>
      <dsp:txXfrm>
        <a:off x="4718643" y="623144"/>
        <a:ext cx="40159" cy="40159"/>
      </dsp:txXfrm>
    </dsp:sp>
    <dsp:sp modelId="{B89B57AF-CADB-4259-8AEF-35CAF303568D}">
      <dsp:nvSpPr>
        <dsp:cNvPr id="0" name=""/>
        <dsp:cNvSpPr/>
      </dsp:nvSpPr>
      <dsp:spPr>
        <a:xfrm>
          <a:off x="5064823" y="1214"/>
          <a:ext cx="1630500" cy="815250"/>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Directos</a:t>
          </a:r>
          <a:endParaRPr lang="es-DO" sz="2700" b="1" kern="1200" noProof="0" dirty="0">
            <a:latin typeface="Arial Narrow" pitchFamily="34" charset="0"/>
          </a:endParaRPr>
        </a:p>
      </dsp:txBody>
      <dsp:txXfrm>
        <a:off x="5088701" y="25092"/>
        <a:ext cx="1582744" cy="767494"/>
      </dsp:txXfrm>
    </dsp:sp>
    <dsp:sp modelId="{F413F2F7-6F49-442C-AB85-06283248FCD7}">
      <dsp:nvSpPr>
        <dsp:cNvPr id="0" name=""/>
        <dsp:cNvSpPr/>
      </dsp:nvSpPr>
      <dsp:spPr>
        <a:xfrm rot="2142401">
          <a:off x="4337130" y="1097425"/>
          <a:ext cx="803187" cy="29135"/>
        </a:xfrm>
        <a:custGeom>
          <a:avLst/>
          <a:gdLst/>
          <a:ahLst/>
          <a:cxnLst/>
          <a:rect l="0" t="0" r="0" b="0"/>
          <a:pathLst>
            <a:path>
              <a:moveTo>
                <a:pt x="0" y="14567"/>
              </a:moveTo>
              <a:lnTo>
                <a:pt x="803187" y="14567"/>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DO" sz="500" b="1" kern="1200">
            <a:latin typeface="Arial Narrow" pitchFamily="34" charset="0"/>
          </a:endParaRPr>
        </a:p>
      </dsp:txBody>
      <dsp:txXfrm>
        <a:off x="4718643" y="1091913"/>
        <a:ext cx="40159" cy="40159"/>
      </dsp:txXfrm>
    </dsp:sp>
    <dsp:sp modelId="{73F256E6-241C-42C6-A0B4-78BB9A4FF1D7}">
      <dsp:nvSpPr>
        <dsp:cNvPr id="0" name=""/>
        <dsp:cNvSpPr/>
      </dsp:nvSpPr>
      <dsp:spPr>
        <a:xfrm>
          <a:off x="5064823" y="938752"/>
          <a:ext cx="1630500" cy="815250"/>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Indirectos</a:t>
          </a:r>
          <a:endParaRPr lang="es-DO" sz="2700" b="1" kern="1200" noProof="0" dirty="0">
            <a:latin typeface="Arial Narrow" pitchFamily="34" charset="0"/>
          </a:endParaRPr>
        </a:p>
      </dsp:txBody>
      <dsp:txXfrm>
        <a:off x="5088701" y="962630"/>
        <a:ext cx="1582744" cy="767494"/>
      </dsp:txXfrm>
    </dsp:sp>
    <dsp:sp modelId="{8D2D0967-A1E1-4FA1-B028-FAD170B76E12}">
      <dsp:nvSpPr>
        <dsp:cNvPr id="0" name=""/>
        <dsp:cNvSpPr/>
      </dsp:nvSpPr>
      <dsp:spPr>
        <a:xfrm rot="18289469">
          <a:off x="1884983" y="2269347"/>
          <a:ext cx="1142078" cy="29135"/>
        </a:xfrm>
        <a:custGeom>
          <a:avLst/>
          <a:gdLst/>
          <a:ahLst/>
          <a:cxnLst/>
          <a:rect l="0" t="0" r="0" b="0"/>
          <a:pathLst>
            <a:path>
              <a:moveTo>
                <a:pt x="0" y="14567"/>
              </a:moveTo>
              <a:lnTo>
                <a:pt x="1142078" y="14567"/>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DO" sz="500" b="1" kern="1200">
            <a:latin typeface="Arial Narrow" pitchFamily="34" charset="0"/>
          </a:endParaRPr>
        </a:p>
      </dsp:txBody>
      <dsp:txXfrm>
        <a:off x="2427470" y="2255363"/>
        <a:ext cx="57103" cy="57103"/>
      </dsp:txXfrm>
    </dsp:sp>
    <dsp:sp modelId="{0F0E9059-9BDA-46E2-B377-61517A0144CF}">
      <dsp:nvSpPr>
        <dsp:cNvPr id="0" name=""/>
        <dsp:cNvSpPr/>
      </dsp:nvSpPr>
      <dsp:spPr>
        <a:xfrm>
          <a:off x="2782122" y="1407521"/>
          <a:ext cx="1630500" cy="81525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Trabajador</a:t>
          </a:r>
          <a:endParaRPr lang="es-DO" sz="2700" b="1" kern="1200" noProof="0" dirty="0">
            <a:latin typeface="Arial Narrow" pitchFamily="34" charset="0"/>
          </a:endParaRPr>
        </a:p>
      </dsp:txBody>
      <dsp:txXfrm>
        <a:off x="2806000" y="1431399"/>
        <a:ext cx="1582744" cy="767494"/>
      </dsp:txXfrm>
    </dsp:sp>
    <dsp:sp modelId="{8E5F03FA-CABF-45CA-979A-B667962929DB}">
      <dsp:nvSpPr>
        <dsp:cNvPr id="0" name=""/>
        <dsp:cNvSpPr/>
      </dsp:nvSpPr>
      <dsp:spPr>
        <a:xfrm>
          <a:off x="2129922" y="2738116"/>
          <a:ext cx="652200" cy="29135"/>
        </a:xfrm>
        <a:custGeom>
          <a:avLst/>
          <a:gdLst/>
          <a:ahLst/>
          <a:cxnLst/>
          <a:rect l="0" t="0" r="0" b="0"/>
          <a:pathLst>
            <a:path>
              <a:moveTo>
                <a:pt x="0" y="14567"/>
              </a:moveTo>
              <a:lnTo>
                <a:pt x="652200" y="14567"/>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DO" sz="500" b="1" kern="1200">
            <a:latin typeface="Arial Narrow" pitchFamily="34" charset="0"/>
          </a:endParaRPr>
        </a:p>
      </dsp:txBody>
      <dsp:txXfrm>
        <a:off x="2439717" y="2736379"/>
        <a:ext cx="32610" cy="32610"/>
      </dsp:txXfrm>
    </dsp:sp>
    <dsp:sp modelId="{DA70EA16-99FA-4495-B8F0-DCDB0335B6F0}">
      <dsp:nvSpPr>
        <dsp:cNvPr id="0" name=""/>
        <dsp:cNvSpPr/>
      </dsp:nvSpPr>
      <dsp:spPr>
        <a:xfrm>
          <a:off x="2782122" y="2345059"/>
          <a:ext cx="1630500" cy="81525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Seguridad Social</a:t>
          </a:r>
          <a:endParaRPr lang="es-DO" sz="2700" b="1" kern="1200" noProof="0" dirty="0">
            <a:latin typeface="Arial Narrow" pitchFamily="34" charset="0"/>
          </a:endParaRPr>
        </a:p>
      </dsp:txBody>
      <dsp:txXfrm>
        <a:off x="2806000" y="2368937"/>
        <a:ext cx="1582744" cy="767494"/>
      </dsp:txXfrm>
    </dsp:sp>
    <dsp:sp modelId="{137A39D7-A750-49F2-BBCB-45F968AF1B07}">
      <dsp:nvSpPr>
        <dsp:cNvPr id="0" name=""/>
        <dsp:cNvSpPr/>
      </dsp:nvSpPr>
      <dsp:spPr>
        <a:xfrm rot="3310531">
          <a:off x="1884983" y="3206885"/>
          <a:ext cx="1142078" cy="29135"/>
        </a:xfrm>
        <a:custGeom>
          <a:avLst/>
          <a:gdLst/>
          <a:ahLst/>
          <a:cxnLst/>
          <a:rect l="0" t="0" r="0" b="0"/>
          <a:pathLst>
            <a:path>
              <a:moveTo>
                <a:pt x="0" y="14567"/>
              </a:moveTo>
              <a:lnTo>
                <a:pt x="1142078" y="14567"/>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DO" sz="500" b="1" kern="1200">
            <a:latin typeface="Arial Narrow" pitchFamily="34" charset="0"/>
          </a:endParaRPr>
        </a:p>
      </dsp:txBody>
      <dsp:txXfrm>
        <a:off x="2427470" y="3192901"/>
        <a:ext cx="57103" cy="57103"/>
      </dsp:txXfrm>
    </dsp:sp>
    <dsp:sp modelId="{0E1F85F3-36CF-48C4-9F97-07610282F660}">
      <dsp:nvSpPr>
        <dsp:cNvPr id="0" name=""/>
        <dsp:cNvSpPr/>
      </dsp:nvSpPr>
      <dsp:spPr>
        <a:xfrm>
          <a:off x="2782122" y="3282597"/>
          <a:ext cx="1630500" cy="81525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Familia</a:t>
          </a:r>
          <a:endParaRPr lang="es-DO" sz="2700" b="1" kern="1200" noProof="0" dirty="0">
            <a:latin typeface="Arial Narrow" pitchFamily="34" charset="0"/>
          </a:endParaRPr>
        </a:p>
      </dsp:txBody>
      <dsp:txXfrm>
        <a:off x="2806000" y="3306475"/>
        <a:ext cx="1582744" cy="767494"/>
      </dsp:txXfrm>
    </dsp:sp>
    <dsp:sp modelId="{01A82D05-5438-448F-B91C-8596D4425FD6}">
      <dsp:nvSpPr>
        <dsp:cNvPr id="0" name=""/>
        <dsp:cNvSpPr/>
      </dsp:nvSpPr>
      <dsp:spPr>
        <a:xfrm rot="4249260">
          <a:off x="1463390" y="3675654"/>
          <a:ext cx="1985264" cy="29135"/>
        </a:xfrm>
        <a:custGeom>
          <a:avLst/>
          <a:gdLst/>
          <a:ahLst/>
          <a:cxnLst/>
          <a:rect l="0" t="0" r="0" b="0"/>
          <a:pathLst>
            <a:path>
              <a:moveTo>
                <a:pt x="0" y="14567"/>
              </a:moveTo>
              <a:lnTo>
                <a:pt x="1985264" y="14567"/>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DO" sz="700" b="1" kern="1200">
            <a:latin typeface="Arial Narrow" pitchFamily="34" charset="0"/>
          </a:endParaRPr>
        </a:p>
      </dsp:txBody>
      <dsp:txXfrm>
        <a:off x="2406390" y="3640590"/>
        <a:ext cx="99263" cy="99263"/>
      </dsp:txXfrm>
    </dsp:sp>
    <dsp:sp modelId="{3CA34127-8B79-4AA0-BD9B-2652730A9D22}">
      <dsp:nvSpPr>
        <dsp:cNvPr id="0" name=""/>
        <dsp:cNvSpPr/>
      </dsp:nvSpPr>
      <dsp:spPr>
        <a:xfrm>
          <a:off x="2782122" y="4220135"/>
          <a:ext cx="1630500" cy="81525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DO" sz="2700" b="1" kern="1200" noProof="0" dirty="0" smtClean="0">
              <a:latin typeface="Arial Narrow" pitchFamily="34" charset="0"/>
            </a:rPr>
            <a:t>Sociedad</a:t>
          </a:r>
          <a:endParaRPr lang="es-DO" sz="2700" b="1" kern="1200" noProof="0" dirty="0">
            <a:latin typeface="Arial Narrow" pitchFamily="34" charset="0"/>
          </a:endParaRPr>
        </a:p>
      </dsp:txBody>
      <dsp:txXfrm>
        <a:off x="2806000" y="4244013"/>
        <a:ext cx="1582744" cy="76749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C3946-C795-4240-9C3E-21EA76355E36}" type="datetimeFigureOut">
              <a:rPr lang="en-US" smtClean="0"/>
              <a:t>8/19/2014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ED8D1-35C4-4A50-BF7D-2D0C7FD6840C}" type="slidenum">
              <a:rPr lang="en-US" smtClean="0"/>
              <a:t>‹#›</a:t>
            </a:fld>
            <a:endParaRPr lang="en-US"/>
          </a:p>
        </p:txBody>
      </p:sp>
    </p:spTree>
    <p:extLst>
      <p:ext uri="{BB962C8B-B14F-4D97-AF65-F5344CB8AC3E}">
        <p14:creationId xmlns:p14="http://schemas.microsoft.com/office/powerpoint/2010/main" val="405364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DO" b="1" smtClean="0">
              <a:latin typeface="Arial"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400">
                <a:solidFill>
                  <a:srgbClr val="0066FF"/>
                </a:solidFill>
                <a:latin typeface="Arial" pitchFamily="34" charset="0"/>
              </a:defRPr>
            </a:lvl1pPr>
            <a:lvl2pPr marL="728165" indent="-280064" defTabSz="914874" eaLnBrk="0" hangingPunct="0">
              <a:defRPr sz="2400">
                <a:solidFill>
                  <a:srgbClr val="0066FF"/>
                </a:solidFill>
                <a:latin typeface="Arial" pitchFamily="34" charset="0"/>
              </a:defRPr>
            </a:lvl2pPr>
            <a:lvl3pPr marL="1120254" indent="-224051" defTabSz="914874" eaLnBrk="0" hangingPunct="0">
              <a:defRPr sz="2400">
                <a:solidFill>
                  <a:srgbClr val="0066FF"/>
                </a:solidFill>
                <a:latin typeface="Arial" pitchFamily="34" charset="0"/>
              </a:defRPr>
            </a:lvl3pPr>
            <a:lvl4pPr marL="1568356" indent="-224051" defTabSz="914874" eaLnBrk="0" hangingPunct="0">
              <a:defRPr sz="2400">
                <a:solidFill>
                  <a:srgbClr val="0066FF"/>
                </a:solidFill>
                <a:latin typeface="Arial" pitchFamily="34" charset="0"/>
              </a:defRPr>
            </a:lvl4pPr>
            <a:lvl5pPr marL="2016458" indent="-224051" defTabSz="914874" eaLnBrk="0" hangingPunct="0">
              <a:defRPr sz="2400">
                <a:solidFill>
                  <a:srgbClr val="0066FF"/>
                </a:solidFill>
                <a:latin typeface="Arial" pitchFamily="34" charset="0"/>
              </a:defRPr>
            </a:lvl5pPr>
            <a:lvl6pPr marL="2464559" indent="-224051" defTabSz="914874" eaLnBrk="0" fontAlgn="base" hangingPunct="0">
              <a:lnSpc>
                <a:spcPct val="110000"/>
              </a:lnSpc>
              <a:spcBef>
                <a:spcPct val="20000"/>
              </a:spcBef>
              <a:spcAft>
                <a:spcPct val="0"/>
              </a:spcAft>
              <a:buClr>
                <a:srgbClr val="3367CD"/>
              </a:buClr>
              <a:defRPr sz="2400">
                <a:solidFill>
                  <a:srgbClr val="0066FF"/>
                </a:solidFill>
                <a:latin typeface="Arial" pitchFamily="34" charset="0"/>
              </a:defRPr>
            </a:lvl6pPr>
            <a:lvl7pPr marL="2912661" indent="-224051" defTabSz="914874" eaLnBrk="0" fontAlgn="base" hangingPunct="0">
              <a:lnSpc>
                <a:spcPct val="110000"/>
              </a:lnSpc>
              <a:spcBef>
                <a:spcPct val="20000"/>
              </a:spcBef>
              <a:spcAft>
                <a:spcPct val="0"/>
              </a:spcAft>
              <a:buClr>
                <a:srgbClr val="3367CD"/>
              </a:buClr>
              <a:defRPr sz="2400">
                <a:solidFill>
                  <a:srgbClr val="0066FF"/>
                </a:solidFill>
                <a:latin typeface="Arial" pitchFamily="34" charset="0"/>
              </a:defRPr>
            </a:lvl7pPr>
            <a:lvl8pPr marL="3360763" indent="-224051" defTabSz="914874" eaLnBrk="0" fontAlgn="base" hangingPunct="0">
              <a:lnSpc>
                <a:spcPct val="110000"/>
              </a:lnSpc>
              <a:spcBef>
                <a:spcPct val="20000"/>
              </a:spcBef>
              <a:spcAft>
                <a:spcPct val="0"/>
              </a:spcAft>
              <a:buClr>
                <a:srgbClr val="3367CD"/>
              </a:buClr>
              <a:defRPr sz="2400">
                <a:solidFill>
                  <a:srgbClr val="0066FF"/>
                </a:solidFill>
                <a:latin typeface="Arial" pitchFamily="34" charset="0"/>
              </a:defRPr>
            </a:lvl8pPr>
            <a:lvl9pPr marL="3808865" indent="-224051" defTabSz="914874" eaLnBrk="0" fontAlgn="base" hangingPunct="0">
              <a:lnSpc>
                <a:spcPct val="110000"/>
              </a:lnSpc>
              <a:spcBef>
                <a:spcPct val="20000"/>
              </a:spcBef>
              <a:spcAft>
                <a:spcPct val="0"/>
              </a:spcAft>
              <a:buClr>
                <a:srgbClr val="3367CD"/>
              </a:buClr>
              <a:defRPr sz="2400">
                <a:solidFill>
                  <a:srgbClr val="0066FF"/>
                </a:solidFill>
                <a:latin typeface="Arial" pitchFamily="34" charset="0"/>
              </a:defRPr>
            </a:lvl9pPr>
          </a:lstStyle>
          <a:p>
            <a:pPr eaLnBrk="1" hangingPunct="1"/>
            <a:fld id="{2E16E217-033B-40B6-B1C4-DB535901BA33}" type="slidenum">
              <a:rPr lang="en-US" sz="1200">
                <a:solidFill>
                  <a:srgbClr val="000000"/>
                </a:solidFill>
              </a:rPr>
              <a:pPr eaLnBrk="1" hangingPunct="1"/>
              <a:t>6</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20</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and Content.</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22</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23</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24</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a:t>
            </a:r>
            <a:r>
              <a:rPr lang="en-US" i="1" dirty="0" err="1" smtClean="0"/>
              <a:t>Slide</a:t>
            </a:r>
            <a:r>
              <a:rPr lang="en-US" dirty="0" err="1" smtClean="0"/>
              <a:t>and</a:t>
            </a:r>
            <a:r>
              <a:rPr lang="en-US" dirty="0" smtClean="0"/>
              <a:t> select the one that says </a:t>
            </a:r>
            <a:r>
              <a:rPr lang="en-US" i="1" dirty="0" smtClean="0"/>
              <a:t>Title and Content.</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25</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26</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27</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p:txBody>
          <a:bodyPr/>
          <a:lstStyle/>
          <a:p>
            <a:endParaRPr lang="en-US" smtClean="0"/>
          </a:p>
        </p:txBody>
      </p:sp>
      <p:sp>
        <p:nvSpPr>
          <p:cNvPr id="4" name="3 Marcador de número de diapositiva"/>
          <p:cNvSpPr>
            <a:spLocks noGrp="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43301" indent="-286809" defTabSz="914485" eaLnBrk="0" hangingPunct="0">
              <a:defRPr>
                <a:solidFill>
                  <a:schemeClr val="tx1"/>
                </a:solidFill>
                <a:latin typeface="Arial" charset="0"/>
                <a:cs typeface="Arial" charset="0"/>
              </a:defRPr>
            </a:lvl2pPr>
            <a:lvl3pPr marL="1142730" indent="-228246" defTabSz="914485" eaLnBrk="0" hangingPunct="0">
              <a:defRPr>
                <a:solidFill>
                  <a:schemeClr val="tx1"/>
                </a:solidFill>
                <a:latin typeface="Arial" charset="0"/>
                <a:cs typeface="Arial" charset="0"/>
              </a:defRPr>
            </a:lvl3pPr>
            <a:lvl4pPr marL="1600723" indent="-229748" defTabSz="914485" eaLnBrk="0" hangingPunct="0">
              <a:defRPr>
                <a:solidFill>
                  <a:schemeClr val="tx1"/>
                </a:solidFill>
                <a:latin typeface="Arial" charset="0"/>
                <a:cs typeface="Arial" charset="0"/>
              </a:defRPr>
            </a:lvl4pPr>
            <a:lvl5pPr marL="2057214" indent="-228246" defTabSz="914485" eaLnBrk="0" hangingPunct="0">
              <a:defRPr>
                <a:solidFill>
                  <a:schemeClr val="tx1"/>
                </a:solidFill>
                <a:latin typeface="Arial" charset="0"/>
                <a:cs typeface="Arial" charset="0"/>
              </a:defRPr>
            </a:lvl5pPr>
            <a:lvl6pPr marL="2489680" indent="-228246" defTabSz="914485" eaLnBrk="0" fontAlgn="base" hangingPunct="0">
              <a:spcBef>
                <a:spcPct val="0"/>
              </a:spcBef>
              <a:spcAft>
                <a:spcPct val="0"/>
              </a:spcAft>
              <a:defRPr>
                <a:solidFill>
                  <a:schemeClr val="tx1"/>
                </a:solidFill>
                <a:latin typeface="Arial" charset="0"/>
                <a:cs typeface="Arial" charset="0"/>
              </a:defRPr>
            </a:lvl6pPr>
            <a:lvl7pPr marL="2922145" indent="-228246" defTabSz="914485" eaLnBrk="0" fontAlgn="base" hangingPunct="0">
              <a:spcBef>
                <a:spcPct val="0"/>
              </a:spcBef>
              <a:spcAft>
                <a:spcPct val="0"/>
              </a:spcAft>
              <a:defRPr>
                <a:solidFill>
                  <a:schemeClr val="tx1"/>
                </a:solidFill>
                <a:latin typeface="Arial" charset="0"/>
                <a:cs typeface="Arial" charset="0"/>
              </a:defRPr>
            </a:lvl7pPr>
            <a:lvl8pPr marL="3354611" indent="-228246" defTabSz="914485" eaLnBrk="0" fontAlgn="base" hangingPunct="0">
              <a:spcBef>
                <a:spcPct val="0"/>
              </a:spcBef>
              <a:spcAft>
                <a:spcPct val="0"/>
              </a:spcAft>
              <a:defRPr>
                <a:solidFill>
                  <a:schemeClr val="tx1"/>
                </a:solidFill>
                <a:latin typeface="Arial" charset="0"/>
                <a:cs typeface="Arial" charset="0"/>
              </a:defRPr>
            </a:lvl8pPr>
            <a:lvl9pPr marL="3787076" indent="-228246"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01E489C0-7F20-41B9-A7BA-51BDFF4D0DC2}" type="slidenum">
              <a:rPr lang="en-US">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p:txBody>
          <a:bodyPr/>
          <a:lstStyle/>
          <a:p>
            <a:endParaRPr lang="en-US" smtClean="0"/>
          </a:p>
        </p:txBody>
      </p:sp>
      <p:sp>
        <p:nvSpPr>
          <p:cNvPr id="4" name="3 Marcador de número de diapositiva"/>
          <p:cNvSpPr>
            <a:spLocks noGrp="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43301" indent="-286809" defTabSz="914485" eaLnBrk="0" hangingPunct="0">
              <a:defRPr>
                <a:solidFill>
                  <a:schemeClr val="tx1"/>
                </a:solidFill>
                <a:latin typeface="Arial" charset="0"/>
                <a:cs typeface="Arial" charset="0"/>
              </a:defRPr>
            </a:lvl2pPr>
            <a:lvl3pPr marL="1142730" indent="-228246" defTabSz="914485" eaLnBrk="0" hangingPunct="0">
              <a:defRPr>
                <a:solidFill>
                  <a:schemeClr val="tx1"/>
                </a:solidFill>
                <a:latin typeface="Arial" charset="0"/>
                <a:cs typeface="Arial" charset="0"/>
              </a:defRPr>
            </a:lvl3pPr>
            <a:lvl4pPr marL="1600723" indent="-229748" defTabSz="914485" eaLnBrk="0" hangingPunct="0">
              <a:defRPr>
                <a:solidFill>
                  <a:schemeClr val="tx1"/>
                </a:solidFill>
                <a:latin typeface="Arial" charset="0"/>
                <a:cs typeface="Arial" charset="0"/>
              </a:defRPr>
            </a:lvl4pPr>
            <a:lvl5pPr marL="2057214" indent="-228246" defTabSz="914485" eaLnBrk="0" hangingPunct="0">
              <a:defRPr>
                <a:solidFill>
                  <a:schemeClr val="tx1"/>
                </a:solidFill>
                <a:latin typeface="Arial" charset="0"/>
                <a:cs typeface="Arial" charset="0"/>
              </a:defRPr>
            </a:lvl5pPr>
            <a:lvl6pPr marL="2489680" indent="-228246" defTabSz="914485" eaLnBrk="0" fontAlgn="base" hangingPunct="0">
              <a:spcBef>
                <a:spcPct val="0"/>
              </a:spcBef>
              <a:spcAft>
                <a:spcPct val="0"/>
              </a:spcAft>
              <a:defRPr>
                <a:solidFill>
                  <a:schemeClr val="tx1"/>
                </a:solidFill>
                <a:latin typeface="Arial" charset="0"/>
                <a:cs typeface="Arial" charset="0"/>
              </a:defRPr>
            </a:lvl6pPr>
            <a:lvl7pPr marL="2922145" indent="-228246" defTabSz="914485" eaLnBrk="0" fontAlgn="base" hangingPunct="0">
              <a:spcBef>
                <a:spcPct val="0"/>
              </a:spcBef>
              <a:spcAft>
                <a:spcPct val="0"/>
              </a:spcAft>
              <a:defRPr>
                <a:solidFill>
                  <a:schemeClr val="tx1"/>
                </a:solidFill>
                <a:latin typeface="Arial" charset="0"/>
                <a:cs typeface="Arial" charset="0"/>
              </a:defRPr>
            </a:lvl7pPr>
            <a:lvl8pPr marL="3354611" indent="-228246" defTabSz="914485" eaLnBrk="0" fontAlgn="base" hangingPunct="0">
              <a:spcBef>
                <a:spcPct val="0"/>
              </a:spcBef>
              <a:spcAft>
                <a:spcPct val="0"/>
              </a:spcAft>
              <a:defRPr>
                <a:solidFill>
                  <a:schemeClr val="tx1"/>
                </a:solidFill>
                <a:latin typeface="Arial" charset="0"/>
                <a:cs typeface="Arial" charset="0"/>
              </a:defRPr>
            </a:lvl8pPr>
            <a:lvl9pPr marL="3787076" indent="-228246"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BF446060-EB04-41B2-9F79-9002AB5EBFA7}" type="slidenum">
              <a:rPr lang="en-US">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and Content.</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9</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and Content.</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10</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11</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and Content.</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12</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16</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and Content.</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17</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18</a:t>
            </a:fld>
            <a:endParaRPr lang="en-US"/>
          </a:p>
        </p:txBody>
      </p:sp>
    </p:spTree>
    <p:extLst>
      <p:ext uri="{BB962C8B-B14F-4D97-AF65-F5344CB8AC3E}">
        <p14:creationId xmlns:p14="http://schemas.microsoft.com/office/powerpoint/2010/main" val="319607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6211" eaLnBrk="0" fontAlgn="base" hangingPunct="0">
              <a:spcBef>
                <a:spcPct val="30000"/>
              </a:spcBef>
              <a:spcAft>
                <a:spcPct val="0"/>
              </a:spcAft>
              <a:defRPr/>
            </a:pPr>
            <a:r>
              <a:rPr lang="en-US" dirty="0" smtClean="0"/>
              <a:t>To insert a new slide with this template, go to the </a:t>
            </a:r>
            <a:r>
              <a:rPr lang="en-US" b="1" dirty="0" smtClean="0"/>
              <a:t>Home tab </a:t>
            </a:r>
            <a:r>
              <a:rPr lang="en-US" dirty="0" smtClean="0"/>
              <a:t>(up top), click </a:t>
            </a:r>
            <a:r>
              <a:rPr lang="en-US" i="1" dirty="0" smtClean="0"/>
              <a:t>New Slide</a:t>
            </a:r>
            <a:r>
              <a:rPr lang="en-US" dirty="0" smtClean="0"/>
              <a:t> and select the one that says </a:t>
            </a:r>
            <a:r>
              <a:rPr lang="en-US" i="1" dirty="0" smtClean="0"/>
              <a:t>Title </a:t>
            </a:r>
            <a:r>
              <a:rPr lang="en-US" i="1" smtClean="0"/>
              <a:t>and Content.</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19</a:t>
            </a:fld>
            <a:endParaRPr lang="en-US"/>
          </a:p>
        </p:txBody>
      </p:sp>
    </p:spTree>
    <p:extLst>
      <p:ext uri="{BB962C8B-B14F-4D97-AF65-F5344CB8AC3E}">
        <p14:creationId xmlns:p14="http://schemas.microsoft.com/office/powerpoint/2010/main" val="319607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FD1F4-7E1F-4E7F-AE17-DFF1FFA0F843}" type="datetime1">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105521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7BFB9-8D4A-4C10-B69E-E48D6873BD13}" type="datetime1">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236004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2BF98-85D1-426D-AA9B-BB771543E234}" type="datetime1">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125357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E2CD1-81A5-4B01-8436-C581D3836531}" type="datetime1">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328396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1CA708-959D-4075-8C76-8D3F303DB660}" type="datetime1">
              <a:rPr lang="en-US" smtClean="0"/>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152349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9CC7D-50AD-425B-89E5-DDD00E3B69D5}" type="datetime1">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297249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110A49-8855-4BB7-8151-12F8458FE4C9}" type="datetime1">
              <a:rPr lang="en-US" smtClean="0"/>
              <a:t>8/19/2014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359458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CEA7E1-5372-463A-A8DD-2A72EEEAEB65}" type="datetime1">
              <a:rPr lang="en-US" smtClean="0"/>
              <a:t>8/19/2014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55791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51E1E-5ACA-4C13-AF29-61B0057DA5C3}" type="datetime1">
              <a:rPr lang="en-US" smtClean="0"/>
              <a:t>8/19/2014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2064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01365-8064-4CAF-AB96-2653825D2E71}" type="datetime1">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366830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EF60E-49FC-477C-8B4C-088B3BE81AB3}" type="datetime1">
              <a:rPr lang="en-US" smtClean="0"/>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67D53-0DE9-4E61-AF60-EE071B6804E0}" type="slidenum">
              <a:rPr lang="en-US" smtClean="0"/>
              <a:t>‹#›</a:t>
            </a:fld>
            <a:endParaRPr lang="en-US"/>
          </a:p>
        </p:txBody>
      </p:sp>
    </p:spTree>
    <p:extLst>
      <p:ext uri="{BB962C8B-B14F-4D97-AF65-F5344CB8AC3E}">
        <p14:creationId xmlns:p14="http://schemas.microsoft.com/office/powerpoint/2010/main" val="349670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96A91-C896-4D14-95F8-C1DD32B4B766}" type="datetime1">
              <a:rPr lang="en-US" smtClean="0"/>
              <a:t>8/19/2014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67D53-0DE9-4E61-AF60-EE071B6804E0}" type="slidenum">
              <a:rPr lang="en-US" smtClean="0"/>
              <a:t>‹#›</a:t>
            </a:fld>
            <a:endParaRPr lang="en-US"/>
          </a:p>
        </p:txBody>
      </p:sp>
    </p:spTree>
    <p:extLst>
      <p:ext uri="{BB962C8B-B14F-4D97-AF65-F5344CB8AC3E}">
        <p14:creationId xmlns:p14="http://schemas.microsoft.com/office/powerpoint/2010/main" val="94271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Evaluacion%20de%20riesgo/Riesgo_m&#237;nimo._Formaci&#243;n_en_prevenci&#243;n_de_riesgos_laborales.flv"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Evaluacion%20de%20riesgo/Riesgos%20psicosociales3.mp4"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http://www.osha.gov/SLTC/etools/construction_sp/images/icon2_struckby.jp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nsht.es/InshtWeb/Contenidos/Documentacion/FichasTecnicas/NTP/Ficheros/401a500/ntp_423.pdf"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Videos/ELEGI%20MIRAR%20HACIA%20OTRO%20LADO%20%5bwww.bajaryoutube.com%5d.mp4"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Easy%20Video%20Producer%20-%20Napo-Site-safe.flv"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818" y="228600"/>
            <a:ext cx="6864096" cy="2816352"/>
          </a:xfrm>
          <a:prstGeom prst="rect">
            <a:avLst/>
          </a:prstGeom>
        </p:spPr>
      </p:pic>
      <p:sp>
        <p:nvSpPr>
          <p:cNvPr id="5" name="Rectangle 4"/>
          <p:cNvSpPr/>
          <p:nvPr/>
        </p:nvSpPr>
        <p:spPr>
          <a:xfrm>
            <a:off x="0" y="3352800"/>
            <a:ext cx="9067800" cy="1323439"/>
          </a:xfrm>
          <a:prstGeom prst="rect">
            <a:avLst/>
          </a:prstGeom>
        </p:spPr>
        <p:txBody>
          <a:bodyPr wrap="square">
            <a:spAutoFit/>
          </a:bodyPr>
          <a:lstStyle/>
          <a:p>
            <a:pPr algn="ctr"/>
            <a:r>
              <a:rPr lang="es-DO" sz="4000" b="1" dirty="0" smtClean="0">
                <a:solidFill>
                  <a:schemeClr val="tx2"/>
                </a:solidFill>
                <a:effectLst>
                  <a:outerShdw blurRad="38100" dist="38100" dir="2700000" algn="tl">
                    <a:srgbClr val="000000">
                      <a:alpha val="43137"/>
                    </a:srgbClr>
                  </a:outerShdw>
                </a:effectLst>
              </a:rPr>
              <a:t>Seguridad Industrial e Higiene Ocupacional</a:t>
            </a:r>
            <a:endParaRPr lang="es-DO" sz="4000" b="1" dirty="0">
              <a:solidFill>
                <a:schemeClr val="tx2"/>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4CE67D53-0DE9-4E61-AF60-EE071B6804E0}" type="slidenum">
              <a:rPr lang="en-US" smtClean="0"/>
              <a:t>1</a:t>
            </a:fld>
            <a:endParaRPr lang="en-US"/>
          </a:p>
        </p:txBody>
      </p:sp>
    </p:spTree>
    <p:extLst>
      <p:ext uri="{BB962C8B-B14F-4D97-AF65-F5344CB8AC3E}">
        <p14:creationId xmlns:p14="http://schemas.microsoft.com/office/powerpoint/2010/main" val="3416008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Por que hablar de riesgos……..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0" y="1227138"/>
            <a:ext cx="5097463" cy="32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826" y="1295400"/>
            <a:ext cx="387336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10</a:t>
            </a:fld>
            <a:endParaRPr lang="en-US"/>
          </a:p>
        </p:txBody>
      </p:sp>
    </p:spTree>
    <p:extLst>
      <p:ext uri="{BB962C8B-B14F-4D97-AF65-F5344CB8AC3E}">
        <p14:creationId xmlns:p14="http://schemas.microsoft.com/office/powerpoint/2010/main" val="194237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018"/>
            <a:ext cx="8534400" cy="1096963"/>
          </a:xfrm>
        </p:spPr>
        <p:txBody>
          <a:bodyPr>
            <a:normAutofit/>
          </a:bodyPr>
          <a:lstStyle/>
          <a:p>
            <a:r>
              <a:rPr lang="es-DO" sz="3600" b="1" kern="0" dirty="0">
                <a:solidFill>
                  <a:schemeClr val="tx2"/>
                </a:solidFill>
                <a:ea typeface="Tahoma" pitchFamily="34" charset="0"/>
                <a:cs typeface="Tahoma" pitchFamily="34" charset="0"/>
              </a:rPr>
              <a:t>Por que </a:t>
            </a:r>
            <a:r>
              <a:rPr lang="es-DO" sz="3600" b="1" kern="0" dirty="0" smtClean="0">
                <a:solidFill>
                  <a:schemeClr val="tx2"/>
                </a:solidFill>
                <a:ea typeface="Tahoma" pitchFamily="34" charset="0"/>
                <a:cs typeface="Tahoma" pitchFamily="34" charset="0"/>
              </a:rPr>
              <a:t>ocurren </a:t>
            </a:r>
            <a:r>
              <a:rPr lang="es-DO" sz="3600" b="1" kern="0" dirty="0">
                <a:solidFill>
                  <a:schemeClr val="tx2"/>
                </a:solidFill>
                <a:ea typeface="Tahoma" pitchFamily="34" charset="0"/>
                <a:cs typeface="Tahoma" pitchFamily="34" charset="0"/>
              </a:rPr>
              <a:t>los accidentes……</a:t>
            </a:r>
          </a:p>
        </p:txBody>
      </p:sp>
      <p:sp>
        <p:nvSpPr>
          <p:cNvPr id="3" name="Content Placeholder 2"/>
          <p:cNvSpPr>
            <a:spLocks noGrp="1"/>
          </p:cNvSpPr>
          <p:nvPr>
            <p:ph idx="1"/>
          </p:nvPr>
        </p:nvSpPr>
        <p:spPr/>
        <p:txBody>
          <a:bodyPr>
            <a:normAutofit/>
          </a:bodyPr>
          <a:lstStyle/>
          <a:p>
            <a:pPr>
              <a:buFont typeface="Wingdings" pitchFamily="2" charset="2"/>
              <a:buChar char="q"/>
            </a:pPr>
            <a:r>
              <a:rPr lang="es-DO" sz="2600" dirty="0" smtClean="0"/>
              <a:t>Desconocimiento del riesgo</a:t>
            </a:r>
          </a:p>
          <a:p>
            <a:pPr>
              <a:buFont typeface="Wingdings" pitchFamily="2" charset="2"/>
              <a:buChar char="q"/>
            </a:pPr>
            <a:endParaRPr lang="es-DO" sz="2600" dirty="0" smtClean="0"/>
          </a:p>
          <a:p>
            <a:pPr>
              <a:buFont typeface="Wingdings" pitchFamily="2" charset="2"/>
              <a:buChar char="q"/>
            </a:pPr>
            <a:r>
              <a:rPr lang="es-DO" sz="2600" dirty="0" smtClean="0"/>
              <a:t>Baja percepción de ocurrencia del riego</a:t>
            </a:r>
          </a:p>
          <a:p>
            <a:pPr>
              <a:buFont typeface="Wingdings" pitchFamily="2" charset="2"/>
              <a:buChar char="q"/>
            </a:pPr>
            <a:endParaRPr lang="es-DO" sz="2600" dirty="0" smtClean="0"/>
          </a:p>
          <a:p>
            <a:pPr>
              <a:buFont typeface="Wingdings" pitchFamily="2" charset="2"/>
              <a:buChar char="q"/>
            </a:pPr>
            <a:r>
              <a:rPr lang="en-US" sz="2600" dirty="0" smtClean="0"/>
              <a:t>Desconomiciento de los controles</a:t>
            </a:r>
          </a:p>
          <a:p>
            <a:pPr>
              <a:buFont typeface="Wingdings" pitchFamily="2" charset="2"/>
              <a:buChar char="q"/>
            </a:pPr>
            <a:endParaRPr lang="es-DO" sz="2600" dirty="0" smtClean="0"/>
          </a:p>
          <a:p>
            <a:pPr>
              <a:buFont typeface="Wingdings" pitchFamily="2" charset="2"/>
              <a:buChar char="q"/>
            </a:pPr>
            <a:r>
              <a:rPr lang="es-DO" sz="2600" dirty="0" err="1" smtClean="0"/>
              <a:t>Rápidez</a:t>
            </a:r>
            <a:endParaRPr lang="es-DO" sz="2600" dirty="0" smtClean="0"/>
          </a:p>
          <a:p>
            <a:pPr>
              <a:buFont typeface="Wingdings" pitchFamily="2" charset="2"/>
              <a:buChar char="q"/>
            </a:pPr>
            <a:endParaRPr lang="es-DO" sz="2600" dirty="0" smtClean="0"/>
          </a:p>
          <a:p>
            <a:pPr>
              <a:buFont typeface="Wingdings" pitchFamily="2" charset="2"/>
              <a:buChar char="q"/>
            </a:pPr>
            <a:r>
              <a:rPr lang="es-DO" sz="2600" dirty="0" smtClean="0"/>
              <a:t>Complacencia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810000"/>
            <a:ext cx="2667000" cy="2594264"/>
          </a:xfrm>
          <a:prstGeom prst="rect">
            <a:avLst/>
          </a:prstGeom>
        </p:spPr>
      </p:pic>
      <p:sp>
        <p:nvSpPr>
          <p:cNvPr id="7" name="Slide Number Placeholder 6"/>
          <p:cNvSpPr>
            <a:spLocks noGrp="1"/>
          </p:cNvSpPr>
          <p:nvPr>
            <p:ph type="sldNum" sz="quarter" idx="12"/>
          </p:nvPr>
        </p:nvSpPr>
        <p:spPr/>
        <p:txBody>
          <a:bodyPr/>
          <a:lstStyle/>
          <a:p>
            <a:fld id="{4CE67D53-0DE9-4E61-AF60-EE071B6804E0}" type="slidenum">
              <a:rPr lang="en-US" smtClean="0"/>
              <a:t>11</a:t>
            </a:fld>
            <a:endParaRPr lang="en-US"/>
          </a:p>
        </p:txBody>
      </p:sp>
    </p:spTree>
    <p:extLst>
      <p:ext uri="{BB962C8B-B14F-4D97-AF65-F5344CB8AC3E}">
        <p14:creationId xmlns:p14="http://schemas.microsoft.com/office/powerpoint/2010/main" val="186726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Cuestión de Tiempo……</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455" y="4224610"/>
            <a:ext cx="2976587" cy="226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120" t="25993" r="39465" b="47579"/>
          <a:stretch/>
        </p:blipFill>
        <p:spPr bwMode="auto">
          <a:xfrm>
            <a:off x="0" y="1219200"/>
            <a:ext cx="2804767" cy="300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390" y="3048000"/>
            <a:ext cx="1329010" cy="132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12</a:t>
            </a:fld>
            <a:endParaRPr lang="en-US"/>
          </a:p>
        </p:txBody>
      </p:sp>
    </p:spTree>
    <p:extLst>
      <p:ext uri="{BB962C8B-B14F-4D97-AF65-F5344CB8AC3E}">
        <p14:creationId xmlns:p14="http://schemas.microsoft.com/office/powerpoint/2010/main" val="29719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DO"/>
          </a:p>
        </p:txBody>
      </p:sp>
      <p:sp>
        <p:nvSpPr>
          <p:cNvPr id="4" name="Rectangle 3"/>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762000" y="1143000"/>
            <a:ext cx="7772400" cy="646331"/>
          </a:xfrm>
          <a:prstGeom prst="rect">
            <a:avLst/>
          </a:prstGeom>
          <a:noFill/>
        </p:spPr>
        <p:txBody>
          <a:bodyPr wrap="square" rtlCol="0">
            <a:spAutoFit/>
          </a:bodyPr>
          <a:lstStyle/>
          <a:p>
            <a:r>
              <a:rPr lang="es-DO" sz="3600" b="1" kern="0" dirty="0">
                <a:solidFill>
                  <a:schemeClr val="bg1"/>
                </a:solidFill>
                <a:latin typeface="+mj-lt"/>
                <a:ea typeface="Tahoma" pitchFamily="34" charset="0"/>
                <a:cs typeface="Tahoma" pitchFamily="34" charset="0"/>
              </a:rPr>
              <a:t>Que es el riesgo?……</a:t>
            </a:r>
          </a:p>
        </p:txBody>
      </p:sp>
      <p:sp>
        <p:nvSpPr>
          <p:cNvPr id="6" name="Slide Number Placeholder 5"/>
          <p:cNvSpPr>
            <a:spLocks noGrp="1"/>
          </p:cNvSpPr>
          <p:nvPr>
            <p:ph type="sldNum" sz="quarter" idx="12"/>
          </p:nvPr>
        </p:nvSpPr>
        <p:spPr/>
        <p:txBody>
          <a:bodyPr/>
          <a:lstStyle/>
          <a:p>
            <a:fld id="{4CE67D53-0DE9-4E61-AF60-EE071B6804E0}" type="slidenum">
              <a:rPr lang="en-US" smtClean="0"/>
              <a:t>13</a:t>
            </a:fld>
            <a:endParaRPr lang="en-US"/>
          </a:p>
        </p:txBody>
      </p:sp>
    </p:spTree>
    <p:extLst>
      <p:ext uri="{BB962C8B-B14F-4D97-AF65-F5344CB8AC3E}">
        <p14:creationId xmlns:p14="http://schemas.microsoft.com/office/powerpoint/2010/main" val="1556075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5601" y="-12700"/>
            <a:ext cx="8788399" cy="5727700"/>
          </a:xfrm>
          <a:prstGeom prst="rect">
            <a:avLst/>
          </a:prstGeom>
        </p:spPr>
      </p:pic>
      <p:sp>
        <p:nvSpPr>
          <p:cNvPr id="5" name="Rectangle 4"/>
          <p:cNvSpPr/>
          <p:nvPr/>
        </p:nvSpPr>
        <p:spPr bwMode="auto">
          <a:xfrm>
            <a:off x="355601" y="685800"/>
            <a:ext cx="6197599" cy="3505200"/>
          </a:xfrm>
          <a:prstGeom prst="rect">
            <a:avLst/>
          </a:prstGeom>
          <a:solidFill>
            <a:schemeClr val="tx1">
              <a:alpha val="6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TextBox 5"/>
          <p:cNvSpPr txBox="1"/>
          <p:nvPr/>
        </p:nvSpPr>
        <p:spPr>
          <a:xfrm>
            <a:off x="584200" y="1543514"/>
            <a:ext cx="5969000" cy="2016449"/>
          </a:xfrm>
          <a:prstGeom prst="rect">
            <a:avLst/>
          </a:prstGeom>
          <a:noFill/>
        </p:spPr>
        <p:txBody>
          <a:bodyPr wrap="square" rtlCol="0">
            <a:spAutoFit/>
          </a:bodyPr>
          <a:lstStyle/>
          <a:p>
            <a:pPr marL="342900" lvl="0" indent="-342900">
              <a:buClr>
                <a:srgbClr val="FFFF00"/>
              </a:buClr>
              <a:buFont typeface="Arial" pitchFamily="34" charset="0"/>
              <a:buChar char="•"/>
            </a:pPr>
            <a:r>
              <a:rPr lang="es-DO" sz="2400" dirty="0" smtClean="0">
                <a:solidFill>
                  <a:srgbClr val="FFFFFF"/>
                </a:solidFill>
              </a:rPr>
              <a:t>Probabilidad de que una amenaza se convierta en </a:t>
            </a:r>
            <a:r>
              <a:rPr lang="es-DO" sz="2400" dirty="0" smtClean="0">
                <a:solidFill>
                  <a:schemeClr val="accent6"/>
                </a:solidFill>
              </a:rPr>
              <a:t>un incidente, afectando personas, el ambiente</a:t>
            </a:r>
            <a:r>
              <a:rPr lang="es-DO" sz="2400" dirty="0" smtClean="0">
                <a:solidFill>
                  <a:srgbClr val="FFFFFF"/>
                </a:solidFill>
              </a:rPr>
              <a:t>, propiedades y finanzas.</a:t>
            </a:r>
          </a:p>
          <a:p>
            <a:endParaRPr lang="en-US" dirty="0"/>
          </a:p>
        </p:txBody>
      </p:sp>
      <p:sp>
        <p:nvSpPr>
          <p:cNvPr id="3" name="Slide Number Placeholder 2"/>
          <p:cNvSpPr>
            <a:spLocks noGrp="1"/>
          </p:cNvSpPr>
          <p:nvPr>
            <p:ph type="sldNum" sz="quarter" idx="12"/>
          </p:nvPr>
        </p:nvSpPr>
        <p:spPr/>
        <p:txBody>
          <a:bodyPr/>
          <a:lstStyle/>
          <a:p>
            <a:fld id="{4CE67D53-0DE9-4E61-AF60-EE071B6804E0}" type="slidenum">
              <a:rPr lang="en-US" smtClean="0"/>
              <a:t>14</a:t>
            </a:fld>
            <a:endParaRPr lang="en-US"/>
          </a:p>
        </p:txBody>
      </p:sp>
    </p:spTree>
    <p:extLst>
      <p:ext uri="{BB962C8B-B14F-4D97-AF65-F5344CB8AC3E}">
        <p14:creationId xmlns:p14="http://schemas.microsoft.com/office/powerpoint/2010/main" val="2920953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idx="4294967295"/>
          </p:nvPr>
        </p:nvSpPr>
        <p:spPr/>
        <p:txBody>
          <a:bodyPr>
            <a:normAutofit/>
          </a:bodyPr>
          <a:lstStyle/>
          <a:p>
            <a:pPr algn="l" eaLnBrk="1" hangingPunct="1"/>
            <a:r>
              <a:rPr lang="es-ES" sz="3600" b="1" kern="0" dirty="0">
                <a:solidFill>
                  <a:schemeClr val="tx2"/>
                </a:solidFill>
                <a:ea typeface="Tahoma" pitchFamily="34" charset="0"/>
                <a:cs typeface="Tahoma" pitchFamily="34" charset="0"/>
              </a:rPr>
              <a:t>Peligro o Factor de Riesgo</a:t>
            </a:r>
          </a:p>
        </p:txBody>
      </p:sp>
      <p:sp>
        <p:nvSpPr>
          <p:cNvPr id="29698" name="2 Marcador de contenido"/>
          <p:cNvSpPr>
            <a:spLocks noGrp="1"/>
          </p:cNvSpPr>
          <p:nvPr>
            <p:ph idx="4294967295"/>
          </p:nvPr>
        </p:nvSpPr>
        <p:spPr>
          <a:xfrm>
            <a:off x="457200" y="1447800"/>
            <a:ext cx="8229600" cy="2209800"/>
          </a:xfrm>
        </p:spPr>
        <p:txBody>
          <a:bodyPr/>
          <a:lstStyle/>
          <a:p>
            <a:pPr marL="177800" indent="-177800" algn="just" eaLnBrk="1" hangingPunct="1">
              <a:buFont typeface="Arial" charset="0"/>
              <a:buNone/>
            </a:pPr>
            <a:r>
              <a:rPr lang="es-ES" sz="2600" dirty="0" smtClean="0"/>
              <a:t>“Fuente potencial de un daño en términos de lesión o enfermedad a personas, daño a la propiedad, daño al entorno del lugar de trabajo, o una combinación de estos“.</a:t>
            </a:r>
            <a:r>
              <a:rPr lang="es-ES" sz="2400" dirty="0" smtClean="0"/>
              <a:t> </a:t>
            </a:r>
          </a:p>
          <a:p>
            <a:pPr algn="r" eaLnBrk="1" hangingPunct="1">
              <a:buFont typeface="Arial" charset="0"/>
              <a:buNone/>
            </a:pPr>
            <a:r>
              <a:rPr lang="es-ES" sz="2000" b="1" dirty="0" smtClean="0">
                <a:solidFill>
                  <a:srgbClr val="4F6228"/>
                </a:solidFill>
              </a:rPr>
              <a:t>(NC 18000:2005) </a:t>
            </a:r>
          </a:p>
          <a:p>
            <a:pPr eaLnBrk="1" hangingPunct="1">
              <a:buFont typeface="Arial" charset="0"/>
              <a:buNone/>
            </a:pPr>
            <a:endParaRPr lang="es-ES" dirty="0" smtClean="0"/>
          </a:p>
        </p:txBody>
      </p:sp>
      <p:pic>
        <p:nvPicPr>
          <p:cNvPr id="19459" name="Picture 2" descr="http://www.miuniversidad.tv/image/miuniversidad/hot/el-guineo-banana-como-filtro-de-agua/0324platanoml.jpg"/>
          <p:cNvPicPr>
            <a:picLocks noChangeAspect="1" noChangeArrowheads="1"/>
          </p:cNvPicPr>
          <p:nvPr/>
        </p:nvPicPr>
        <p:blipFill>
          <a:blip r:embed="rId2" cstate="print"/>
          <a:srcRect/>
          <a:stretch>
            <a:fillRect/>
          </a:stretch>
        </p:blipFill>
        <p:spPr bwMode="auto">
          <a:xfrm>
            <a:off x="1219200" y="3657600"/>
            <a:ext cx="6324600" cy="2484438"/>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15</a:t>
            </a:fld>
            <a:endParaRPr lang="en-US"/>
          </a:p>
        </p:txBody>
      </p:sp>
    </p:spTree>
    <p:extLst>
      <p:ext uri="{BB962C8B-B14F-4D97-AF65-F5344CB8AC3E}">
        <p14:creationId xmlns:p14="http://schemas.microsoft.com/office/powerpoint/2010/main" val="3631839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Que es el riesgo</a:t>
            </a:r>
            <a:r>
              <a:rPr lang="en-US" sz="3600" b="1" kern="0" dirty="0">
                <a:solidFill>
                  <a:schemeClr val="tx2"/>
                </a:solidFill>
                <a:ea typeface="Tahoma" pitchFamily="34" charset="0"/>
                <a:cs typeface="Tahoma" pitchFamily="34" charset="0"/>
              </a:rPr>
              <a:t>?</a:t>
            </a:r>
            <a:endParaRPr lang="es-DO" sz="3600" b="1" kern="0" dirty="0">
              <a:solidFill>
                <a:schemeClr val="tx2"/>
              </a:solidFill>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marL="0" indent="0" algn="just">
              <a:buNone/>
            </a:pPr>
            <a:r>
              <a:rPr lang="es-DO" sz="2600" dirty="0" smtClean="0"/>
              <a:t>Es la vulnerabilidad ante un potencial perjuicio o daño para las unidades, personas, organizaciones o entidades. A mayor vulnerabilidad mayor Riesgo.</a:t>
            </a:r>
          </a:p>
          <a:p>
            <a:pPr marL="0" indent="0" algn="just">
              <a:buNone/>
            </a:pPr>
            <a:endParaRPr lang="es-DO" sz="2600" dirty="0" smtClean="0"/>
          </a:p>
          <a:p>
            <a:pPr marL="0" indent="0" algn="just">
              <a:buNone/>
            </a:pPr>
            <a:r>
              <a:rPr lang="es-DO" sz="2600" b="1" dirty="0" smtClean="0"/>
              <a:t>Riesgos Laborales</a:t>
            </a:r>
          </a:p>
          <a:p>
            <a:pPr algn="just"/>
            <a:r>
              <a:rPr lang="es-DO" sz="2600" dirty="0" smtClean="0"/>
              <a:t>Riesgo de Incidentes</a:t>
            </a:r>
          </a:p>
          <a:p>
            <a:pPr algn="just"/>
            <a:r>
              <a:rPr lang="es-DO" sz="2600" dirty="0" smtClean="0"/>
              <a:t>Riesgos Patológicos</a:t>
            </a:r>
          </a:p>
          <a:p>
            <a:pPr algn="just"/>
            <a:r>
              <a:rPr lang="es-DO" sz="2600" dirty="0" smtClean="0"/>
              <a:t>Riesgos Sanitarios</a:t>
            </a:r>
          </a:p>
          <a:p>
            <a:endParaRPr lang="es-DO" sz="2000" dirty="0" smtClean="0"/>
          </a:p>
        </p:txBody>
      </p:sp>
      <p:pic>
        <p:nvPicPr>
          <p:cNvPr id="4" name="Picture 2" descr="F:\WKRIm\Maestría INTEC PRL\2 do Trimestre\Seguridad I\Imagenes Expo\gertety.jpg"/>
          <p:cNvPicPr>
            <a:picLocks noChangeAspect="1" noChangeArrowheads="1"/>
          </p:cNvPicPr>
          <p:nvPr/>
        </p:nvPicPr>
        <p:blipFill>
          <a:blip r:embed="rId3" cstate="print"/>
          <a:srcRect/>
          <a:stretch>
            <a:fillRect/>
          </a:stretch>
        </p:blipFill>
        <p:spPr bwMode="auto">
          <a:xfrm>
            <a:off x="4543567" y="3200400"/>
            <a:ext cx="4343400" cy="2882658"/>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7" name="Slide Number Placeholder 6"/>
          <p:cNvSpPr>
            <a:spLocks noGrp="1"/>
          </p:cNvSpPr>
          <p:nvPr>
            <p:ph type="sldNum" sz="quarter" idx="12"/>
          </p:nvPr>
        </p:nvSpPr>
        <p:spPr/>
        <p:txBody>
          <a:bodyPr/>
          <a:lstStyle/>
          <a:p>
            <a:fld id="{4CE67D53-0DE9-4E61-AF60-EE071B6804E0}" type="slidenum">
              <a:rPr lang="en-US" smtClean="0"/>
              <a:t>16</a:t>
            </a:fld>
            <a:endParaRPr lang="en-US"/>
          </a:p>
        </p:txBody>
      </p:sp>
    </p:spTree>
    <p:extLst>
      <p:ext uri="{BB962C8B-B14F-4D97-AF65-F5344CB8AC3E}">
        <p14:creationId xmlns:p14="http://schemas.microsoft.com/office/powerpoint/2010/main" val="368514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sz="3600" b="1" kern="0" dirty="0">
                <a:solidFill>
                  <a:schemeClr val="tx2"/>
                </a:solidFill>
                <a:ea typeface="Tahoma" pitchFamily="34" charset="0"/>
                <a:cs typeface="Tahoma" pitchFamily="34" charset="0"/>
              </a:rPr>
              <a:t>Que es el riesgo</a:t>
            </a:r>
            <a:r>
              <a:rPr lang="en-US" sz="3600" dirty="0" smtClean="0">
                <a:latin typeface="Segoe Print" panose="02000600000000000000" pitchFamily="2" charset="0"/>
              </a:rPr>
              <a:t>?</a:t>
            </a:r>
            <a:endParaRPr lang="es-DO" sz="3600" dirty="0">
              <a:latin typeface="Segoe Print" panose="02000600000000000000" pitchFamily="2" charset="0"/>
            </a:endParaRPr>
          </a:p>
        </p:txBody>
      </p:sp>
      <p:sp>
        <p:nvSpPr>
          <p:cNvPr id="6" name="Oval 5"/>
          <p:cNvSpPr/>
          <p:nvPr/>
        </p:nvSpPr>
        <p:spPr bwMode="auto">
          <a:xfrm>
            <a:off x="1524000" y="1905000"/>
            <a:ext cx="2514600" cy="1676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057400" y="2362200"/>
            <a:ext cx="2819400" cy="2286000"/>
          </a:xfrm>
          <a:prstGeom prst="ellipse">
            <a:avLst/>
          </a:prstGeom>
          <a:noFill/>
          <a:ln w="571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343400" y="2362200"/>
            <a:ext cx="2819400" cy="2286000"/>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438400" y="3252937"/>
            <a:ext cx="1737976" cy="404663"/>
          </a:xfrm>
          <a:prstGeom prst="rect">
            <a:avLst/>
          </a:prstGeom>
          <a:noFill/>
        </p:spPr>
        <p:txBody>
          <a:bodyPr wrap="none" rtlCol="0">
            <a:spAutoFit/>
          </a:bodyPr>
          <a:lstStyle/>
          <a:p>
            <a:r>
              <a:rPr lang="en-US" sz="2000" b="1" dirty="0" smtClean="0"/>
              <a:t>Probabilidad</a:t>
            </a:r>
            <a:endParaRPr lang="es-DO" sz="2000" b="1" dirty="0"/>
          </a:p>
        </p:txBody>
      </p:sp>
      <p:sp>
        <p:nvSpPr>
          <p:cNvPr id="10" name="TextBox 9"/>
          <p:cNvSpPr txBox="1"/>
          <p:nvPr/>
        </p:nvSpPr>
        <p:spPr>
          <a:xfrm>
            <a:off x="5105400" y="3276600"/>
            <a:ext cx="1410964" cy="430887"/>
          </a:xfrm>
          <a:prstGeom prst="rect">
            <a:avLst/>
          </a:prstGeom>
          <a:noFill/>
        </p:spPr>
        <p:txBody>
          <a:bodyPr wrap="none" rtlCol="0">
            <a:spAutoFit/>
          </a:bodyPr>
          <a:lstStyle/>
          <a:p>
            <a:r>
              <a:rPr lang="en-US" sz="2000" b="1" dirty="0" smtClean="0"/>
              <a:t>Severidad</a:t>
            </a:r>
            <a:endParaRPr lang="es-DO" sz="2000" b="1" dirty="0"/>
          </a:p>
        </p:txBody>
      </p:sp>
      <p:sp>
        <p:nvSpPr>
          <p:cNvPr id="11" name="TextBox 10"/>
          <p:cNvSpPr txBox="1"/>
          <p:nvPr/>
        </p:nvSpPr>
        <p:spPr>
          <a:xfrm>
            <a:off x="1066800" y="5508186"/>
            <a:ext cx="7239000" cy="529569"/>
          </a:xfrm>
          <a:prstGeom prst="rect">
            <a:avLst/>
          </a:prstGeom>
          <a:solidFill>
            <a:srgbClr val="FFFF00"/>
          </a:solidFill>
        </p:spPr>
        <p:txBody>
          <a:bodyPr wrap="square" rtlCol="0">
            <a:spAutoFit/>
          </a:bodyPr>
          <a:lstStyle/>
          <a:p>
            <a:pPr algn="ctr"/>
            <a:r>
              <a:rPr lang="en-US" sz="2800" dirty="0" smtClean="0">
                <a:solidFill>
                  <a:srgbClr val="FF0000"/>
                </a:solidFill>
              </a:rPr>
              <a:t>Riesgo = Probabilidad x Severidad</a:t>
            </a:r>
            <a:endParaRPr lang="es-DO" sz="2800" dirty="0">
              <a:solidFill>
                <a:srgbClr val="FF000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17</a:t>
            </a:fld>
            <a:endParaRPr lang="en-US"/>
          </a:p>
        </p:txBody>
      </p:sp>
    </p:spTree>
    <p:extLst>
      <p:ext uri="{BB962C8B-B14F-4D97-AF65-F5344CB8AC3E}">
        <p14:creationId xmlns:p14="http://schemas.microsoft.com/office/powerpoint/2010/main" val="335538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kern="0" dirty="0">
                <a:solidFill>
                  <a:schemeClr val="tx2"/>
                </a:solidFill>
                <a:ea typeface="Tahoma" pitchFamily="34" charset="0"/>
                <a:cs typeface="Tahoma" pitchFamily="34" charset="0"/>
              </a:rPr>
              <a:t>Observaciones del Riesgo </a:t>
            </a:r>
            <a:endParaRPr lang="es-DO" sz="3600" b="1" kern="0" dirty="0">
              <a:solidFill>
                <a:schemeClr val="tx2"/>
              </a:solidFill>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marL="0" indent="0" algn="just">
              <a:buNone/>
            </a:pPr>
            <a:r>
              <a:rPr lang="es-DO" sz="2600" dirty="0" smtClean="0"/>
              <a:t>Enfoque</a:t>
            </a:r>
            <a:r>
              <a:rPr lang="es-DO" sz="2600" dirty="0" smtClean="0">
                <a:latin typeface="+mj-lt"/>
              </a:rPr>
              <a:t> sistemático / continuo en equipos, actividades, operaciones, comportamientos y/o procesos para la identificación de peligros y riesgos potenciales</a:t>
            </a:r>
          </a:p>
          <a:p>
            <a:pPr marL="0" indent="0">
              <a:buNone/>
            </a:pPr>
            <a:endParaRPr lang="es-DO" sz="2000" dirty="0" smtClean="0"/>
          </a:p>
        </p:txBody>
      </p:sp>
      <p:sp>
        <p:nvSpPr>
          <p:cNvPr id="4" name="Right Arrow 3"/>
          <p:cNvSpPr/>
          <p:nvPr/>
        </p:nvSpPr>
        <p:spPr bwMode="auto">
          <a:xfrm>
            <a:off x="914400" y="3401568"/>
            <a:ext cx="978408" cy="484632"/>
          </a:xfrm>
          <a:prstGeom prst="right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045208" y="3429000"/>
            <a:ext cx="4336444" cy="342145"/>
          </a:xfrm>
          <a:prstGeom prst="rect">
            <a:avLst/>
          </a:prstGeom>
          <a:noFill/>
        </p:spPr>
        <p:txBody>
          <a:bodyPr wrap="none" rtlCol="0">
            <a:spAutoFit/>
          </a:bodyPr>
          <a:lstStyle/>
          <a:p>
            <a:r>
              <a:rPr lang="es-DO" dirty="0" smtClean="0"/>
              <a:t>Para verificar controles e identificar el riesgo  </a:t>
            </a:r>
            <a:endParaRPr lang="es-DO" dirty="0"/>
          </a:p>
        </p:txBody>
      </p:sp>
      <p:sp>
        <p:nvSpPr>
          <p:cNvPr id="6" name="Down Arrow 5"/>
          <p:cNvSpPr/>
          <p:nvPr/>
        </p:nvSpPr>
        <p:spPr bwMode="auto">
          <a:xfrm>
            <a:off x="3657600" y="4114800"/>
            <a:ext cx="484632" cy="978408"/>
          </a:xfrm>
          <a:prstGeom prst="downArrow">
            <a:avLst/>
          </a:prstGeom>
          <a:noFill/>
          <a:ln w="571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2590800" y="4114800"/>
            <a:ext cx="484632" cy="978408"/>
          </a:xfrm>
          <a:prstGeom prst="downArrow">
            <a:avLst/>
          </a:prstGeom>
          <a:noFill/>
          <a:ln w="571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5535168" y="4114800"/>
            <a:ext cx="484632" cy="978408"/>
          </a:xfrm>
          <a:prstGeom prst="downArrow">
            <a:avLst/>
          </a:prstGeom>
          <a:noFill/>
          <a:ln w="57150" cap="flat" cmpd="sng" algn="ctr">
            <a:solidFill>
              <a:schemeClr val="accent3">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4648200" y="4126992"/>
            <a:ext cx="484632" cy="978408"/>
          </a:xfrm>
          <a:prstGeom prst="downArrow">
            <a:avLst/>
          </a:prstGeom>
          <a:noFill/>
          <a:ln w="57150" cap="flat" cmpd="sng" algn="ctr">
            <a:solidFill>
              <a:srgbClr val="B2B2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239137" y="5257800"/>
            <a:ext cx="1050288" cy="342145"/>
          </a:xfrm>
          <a:prstGeom prst="rect">
            <a:avLst/>
          </a:prstGeom>
          <a:noFill/>
        </p:spPr>
        <p:txBody>
          <a:bodyPr wrap="none" rtlCol="0">
            <a:spAutoFit/>
          </a:bodyPr>
          <a:lstStyle/>
          <a:p>
            <a:r>
              <a:rPr lang="en-US" dirty="0" smtClean="0"/>
              <a:t>Personas</a:t>
            </a:r>
            <a:endParaRPr lang="es-DO" dirty="0"/>
          </a:p>
        </p:txBody>
      </p:sp>
      <p:sp>
        <p:nvSpPr>
          <p:cNvPr id="12" name="TextBox 11"/>
          <p:cNvSpPr txBox="1"/>
          <p:nvPr/>
        </p:nvSpPr>
        <p:spPr>
          <a:xfrm>
            <a:off x="3352800" y="5257800"/>
            <a:ext cx="1050288" cy="342145"/>
          </a:xfrm>
          <a:prstGeom prst="rect">
            <a:avLst/>
          </a:prstGeom>
          <a:noFill/>
        </p:spPr>
        <p:txBody>
          <a:bodyPr wrap="none" rtlCol="0">
            <a:spAutoFit/>
          </a:bodyPr>
          <a:lstStyle/>
          <a:p>
            <a:r>
              <a:rPr lang="en-US" dirty="0" smtClean="0"/>
              <a:t>Ambiente</a:t>
            </a:r>
            <a:endParaRPr lang="es-DO" dirty="0"/>
          </a:p>
        </p:txBody>
      </p:sp>
      <p:sp>
        <p:nvSpPr>
          <p:cNvPr id="13" name="TextBox 12"/>
          <p:cNvSpPr txBox="1"/>
          <p:nvPr/>
        </p:nvSpPr>
        <p:spPr>
          <a:xfrm>
            <a:off x="4343400" y="5257800"/>
            <a:ext cx="1117614" cy="342145"/>
          </a:xfrm>
          <a:prstGeom prst="rect">
            <a:avLst/>
          </a:prstGeom>
          <a:noFill/>
        </p:spPr>
        <p:txBody>
          <a:bodyPr wrap="none" rtlCol="0">
            <a:spAutoFit/>
          </a:bodyPr>
          <a:lstStyle/>
          <a:p>
            <a:r>
              <a:rPr lang="en-US" dirty="0" smtClean="0"/>
              <a:t>Propiedad</a:t>
            </a:r>
            <a:endParaRPr lang="es-DO" dirty="0"/>
          </a:p>
        </p:txBody>
      </p:sp>
      <p:sp>
        <p:nvSpPr>
          <p:cNvPr id="14" name="TextBox 13"/>
          <p:cNvSpPr txBox="1"/>
          <p:nvPr/>
        </p:nvSpPr>
        <p:spPr>
          <a:xfrm>
            <a:off x="5410200" y="5257800"/>
            <a:ext cx="1015021" cy="342145"/>
          </a:xfrm>
          <a:prstGeom prst="rect">
            <a:avLst/>
          </a:prstGeom>
          <a:noFill/>
        </p:spPr>
        <p:txBody>
          <a:bodyPr wrap="none" rtlCol="0">
            <a:spAutoFit/>
          </a:bodyPr>
          <a:lstStyle/>
          <a:p>
            <a:r>
              <a:rPr lang="en-US" dirty="0" smtClean="0"/>
              <a:t>Finanzas</a:t>
            </a:r>
            <a:endParaRPr lang="es-DO"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16" name="Slide Number Placeholder 15"/>
          <p:cNvSpPr>
            <a:spLocks noGrp="1"/>
          </p:cNvSpPr>
          <p:nvPr>
            <p:ph type="sldNum" sz="quarter" idx="12"/>
          </p:nvPr>
        </p:nvSpPr>
        <p:spPr/>
        <p:txBody>
          <a:bodyPr/>
          <a:lstStyle/>
          <a:p>
            <a:fld id="{4CE67D53-0DE9-4E61-AF60-EE071B6804E0}" type="slidenum">
              <a:rPr lang="en-US" smtClean="0"/>
              <a:t>18</a:t>
            </a:fld>
            <a:endParaRPr lang="en-US"/>
          </a:p>
        </p:txBody>
      </p:sp>
    </p:spTree>
    <p:extLst>
      <p:ext uri="{BB962C8B-B14F-4D97-AF65-F5344CB8AC3E}">
        <p14:creationId xmlns:p14="http://schemas.microsoft.com/office/powerpoint/2010/main" val="275939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kern="0" dirty="0">
                <a:solidFill>
                  <a:schemeClr val="tx2"/>
                </a:solidFill>
                <a:ea typeface="Tahoma" pitchFamily="34" charset="0"/>
                <a:cs typeface="Tahoma" pitchFamily="34" charset="0"/>
              </a:rPr>
              <a:t>Gerenciamiento del Riesgo </a:t>
            </a:r>
            <a:endParaRPr lang="es-DO" sz="3600" b="1" kern="0" dirty="0">
              <a:solidFill>
                <a:schemeClr val="tx2"/>
              </a:solidFill>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marL="0" indent="0" algn="just">
              <a:buNone/>
            </a:pPr>
            <a:r>
              <a:rPr lang="es-DO" sz="2600" dirty="0" smtClean="0"/>
              <a:t>Controlar sistemáticamente los peligros de los equipos, actividades, operaciones, comportamientos y/o procesos</a:t>
            </a:r>
          </a:p>
          <a:p>
            <a:pPr marL="0" indent="0" algn="just">
              <a:buNone/>
            </a:pPr>
            <a:endParaRPr lang="es-DO" sz="2600" dirty="0" smtClean="0"/>
          </a:p>
        </p:txBody>
      </p:sp>
      <p:sp>
        <p:nvSpPr>
          <p:cNvPr id="4" name="Right Arrow 3"/>
          <p:cNvSpPr/>
          <p:nvPr/>
        </p:nvSpPr>
        <p:spPr bwMode="auto">
          <a:xfrm>
            <a:off x="914400" y="3401568"/>
            <a:ext cx="978408" cy="484632"/>
          </a:xfrm>
          <a:prstGeom prst="right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045208" y="3429000"/>
            <a:ext cx="3821880" cy="363176"/>
          </a:xfrm>
          <a:prstGeom prst="rect">
            <a:avLst/>
          </a:prstGeom>
          <a:noFill/>
        </p:spPr>
        <p:txBody>
          <a:bodyPr wrap="none" rtlCol="0">
            <a:spAutoFit/>
          </a:bodyPr>
          <a:lstStyle/>
          <a:p>
            <a:r>
              <a:rPr lang="en-US" dirty="0" smtClean="0"/>
              <a:t>Para eliminar o minimizar los riesgos a  </a:t>
            </a:r>
            <a:endParaRPr lang="es-DO" dirty="0"/>
          </a:p>
        </p:txBody>
      </p:sp>
      <p:sp>
        <p:nvSpPr>
          <p:cNvPr id="6" name="Down Arrow 5"/>
          <p:cNvSpPr/>
          <p:nvPr/>
        </p:nvSpPr>
        <p:spPr bwMode="auto">
          <a:xfrm>
            <a:off x="3657600" y="4114800"/>
            <a:ext cx="484632" cy="978408"/>
          </a:xfrm>
          <a:prstGeom prst="downArrow">
            <a:avLst/>
          </a:prstGeom>
          <a:noFill/>
          <a:ln w="571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2590800" y="4114800"/>
            <a:ext cx="484632" cy="978408"/>
          </a:xfrm>
          <a:prstGeom prst="downArrow">
            <a:avLst/>
          </a:prstGeom>
          <a:noFill/>
          <a:ln w="571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5535168" y="4114800"/>
            <a:ext cx="484632" cy="978408"/>
          </a:xfrm>
          <a:prstGeom prst="downArrow">
            <a:avLst/>
          </a:prstGeom>
          <a:noFill/>
          <a:ln w="57150" cap="flat" cmpd="sng" algn="ctr">
            <a:solidFill>
              <a:schemeClr val="accent3">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4648200" y="4126992"/>
            <a:ext cx="484632" cy="978408"/>
          </a:xfrm>
          <a:prstGeom prst="downArrow">
            <a:avLst/>
          </a:prstGeom>
          <a:noFill/>
          <a:ln w="57150" cap="flat" cmpd="sng" algn="ctr">
            <a:solidFill>
              <a:srgbClr val="B2B2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239137" y="5257800"/>
            <a:ext cx="1050288" cy="342145"/>
          </a:xfrm>
          <a:prstGeom prst="rect">
            <a:avLst/>
          </a:prstGeom>
          <a:noFill/>
        </p:spPr>
        <p:txBody>
          <a:bodyPr wrap="none" rtlCol="0">
            <a:spAutoFit/>
          </a:bodyPr>
          <a:lstStyle/>
          <a:p>
            <a:r>
              <a:rPr lang="en-US" dirty="0" smtClean="0"/>
              <a:t>Personas</a:t>
            </a:r>
            <a:endParaRPr lang="es-DO" dirty="0"/>
          </a:p>
        </p:txBody>
      </p:sp>
      <p:sp>
        <p:nvSpPr>
          <p:cNvPr id="12" name="TextBox 11"/>
          <p:cNvSpPr txBox="1"/>
          <p:nvPr/>
        </p:nvSpPr>
        <p:spPr>
          <a:xfrm>
            <a:off x="3352800" y="5257800"/>
            <a:ext cx="1050288" cy="342145"/>
          </a:xfrm>
          <a:prstGeom prst="rect">
            <a:avLst/>
          </a:prstGeom>
          <a:noFill/>
        </p:spPr>
        <p:txBody>
          <a:bodyPr wrap="none" rtlCol="0">
            <a:spAutoFit/>
          </a:bodyPr>
          <a:lstStyle/>
          <a:p>
            <a:r>
              <a:rPr lang="en-US" dirty="0" smtClean="0"/>
              <a:t>Ambiente</a:t>
            </a:r>
            <a:endParaRPr lang="es-DO" dirty="0"/>
          </a:p>
        </p:txBody>
      </p:sp>
      <p:sp>
        <p:nvSpPr>
          <p:cNvPr id="13" name="TextBox 12"/>
          <p:cNvSpPr txBox="1"/>
          <p:nvPr/>
        </p:nvSpPr>
        <p:spPr>
          <a:xfrm>
            <a:off x="4343400" y="5257800"/>
            <a:ext cx="1117614" cy="342145"/>
          </a:xfrm>
          <a:prstGeom prst="rect">
            <a:avLst/>
          </a:prstGeom>
          <a:noFill/>
        </p:spPr>
        <p:txBody>
          <a:bodyPr wrap="none" rtlCol="0">
            <a:spAutoFit/>
          </a:bodyPr>
          <a:lstStyle/>
          <a:p>
            <a:r>
              <a:rPr lang="en-US" dirty="0" smtClean="0"/>
              <a:t>Propiedad</a:t>
            </a:r>
            <a:endParaRPr lang="es-DO" dirty="0"/>
          </a:p>
        </p:txBody>
      </p:sp>
      <p:sp>
        <p:nvSpPr>
          <p:cNvPr id="14" name="TextBox 13"/>
          <p:cNvSpPr txBox="1"/>
          <p:nvPr/>
        </p:nvSpPr>
        <p:spPr>
          <a:xfrm>
            <a:off x="5410200" y="5257800"/>
            <a:ext cx="1015021" cy="342145"/>
          </a:xfrm>
          <a:prstGeom prst="rect">
            <a:avLst/>
          </a:prstGeom>
          <a:noFill/>
        </p:spPr>
        <p:txBody>
          <a:bodyPr wrap="none" rtlCol="0">
            <a:spAutoFit/>
          </a:bodyPr>
          <a:lstStyle/>
          <a:p>
            <a:r>
              <a:rPr lang="en-US" dirty="0" smtClean="0"/>
              <a:t>Finanzas</a:t>
            </a:r>
            <a:endParaRPr lang="es-DO"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16" name="Slide Number Placeholder 15"/>
          <p:cNvSpPr>
            <a:spLocks noGrp="1"/>
          </p:cNvSpPr>
          <p:nvPr>
            <p:ph type="sldNum" sz="quarter" idx="12"/>
          </p:nvPr>
        </p:nvSpPr>
        <p:spPr/>
        <p:txBody>
          <a:bodyPr/>
          <a:lstStyle/>
          <a:p>
            <a:fld id="{4CE67D53-0DE9-4E61-AF60-EE071B6804E0}" type="slidenum">
              <a:rPr lang="en-US" smtClean="0"/>
              <a:t>19</a:t>
            </a:fld>
            <a:endParaRPr lang="en-US"/>
          </a:p>
        </p:txBody>
      </p:sp>
    </p:spTree>
    <p:extLst>
      <p:ext uri="{BB962C8B-B14F-4D97-AF65-F5344CB8AC3E}">
        <p14:creationId xmlns:p14="http://schemas.microsoft.com/office/powerpoint/2010/main" val="211146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txBox="1">
            <a:spLocks noChangeArrowheads="1"/>
          </p:cNvSpPr>
          <p:nvPr/>
        </p:nvSpPr>
        <p:spPr bwMode="auto">
          <a:xfrm>
            <a:off x="152400" y="381000"/>
            <a:ext cx="8229600" cy="1143000"/>
          </a:xfrm>
          <a:prstGeom prst="rect">
            <a:avLst/>
          </a:prstGeom>
          <a:noFill/>
          <a:ln w="9525" algn="ctr">
            <a:noFill/>
            <a:miter lim="800000"/>
            <a:headEnd/>
            <a:tailEnd/>
          </a:ln>
          <a:effectLst/>
        </p:spPr>
        <p:txBody>
          <a:bodyPr/>
          <a:lstStyle/>
          <a:p>
            <a:pPr algn="ctr" eaLnBrk="0" fontAlgn="auto" hangingPunct="0">
              <a:spcBef>
                <a:spcPts val="0"/>
              </a:spcBef>
              <a:spcAft>
                <a:spcPts val="0"/>
              </a:spcAft>
              <a:defRPr/>
            </a:pPr>
            <a:r>
              <a:rPr lang="en-US" sz="3600" b="1" kern="0" dirty="0" smtClean="0">
                <a:solidFill>
                  <a:schemeClr val="tx2"/>
                </a:solidFill>
                <a:latin typeface="+mj-lt"/>
                <a:ea typeface="Tahoma" pitchFamily="34" charset="0"/>
                <a:cs typeface="Tahoma" pitchFamily="34" charset="0"/>
              </a:rPr>
              <a:t>INTRODUCCION</a:t>
            </a:r>
            <a:endParaRPr lang="en-US" sz="3600" b="1" kern="0" dirty="0">
              <a:solidFill>
                <a:schemeClr val="tx2"/>
              </a:solidFill>
              <a:latin typeface="+mj-lt"/>
              <a:ea typeface="Tahoma" pitchFamily="34" charset="0"/>
              <a:cs typeface="Tahoma" pitchFamily="34" charset="0"/>
            </a:endParaRPr>
          </a:p>
        </p:txBody>
      </p:sp>
      <p:pic>
        <p:nvPicPr>
          <p:cNvPr id="14" name="il_fi" descr="http://2.bp.blogspot.com/_Uur1BBM4Mvs/SXilBcbukNI/AAAAAAAAAAk/TUsNldVS-qQ/s320/pic009.jpg"/>
          <p:cNvPicPr>
            <a:picLocks noChangeAspect="1" noChangeArrowheads="1"/>
          </p:cNvPicPr>
          <p:nvPr/>
        </p:nvPicPr>
        <p:blipFill>
          <a:blip r:embed="rId2" cstate="print"/>
          <a:srcRect/>
          <a:stretch>
            <a:fillRect/>
          </a:stretch>
        </p:blipFill>
        <p:spPr bwMode="auto">
          <a:xfrm>
            <a:off x="129540" y="835542"/>
            <a:ext cx="2590800" cy="25381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24" descr="BD20174_"/>
          <p:cNvPicPr>
            <a:picLocks noChangeAspect="1" noChangeArrowheads="1"/>
          </p:cNvPicPr>
          <p:nvPr/>
        </p:nvPicPr>
        <p:blipFill>
          <a:blip r:embed="rId3"/>
          <a:srcRect/>
          <a:stretch>
            <a:fillRect/>
          </a:stretch>
        </p:blipFill>
        <p:spPr bwMode="auto">
          <a:xfrm>
            <a:off x="6553200" y="4056398"/>
            <a:ext cx="2067126" cy="21529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191000"/>
            <a:ext cx="2743200" cy="25022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781" y="1066800"/>
            <a:ext cx="2433638" cy="24336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1003" y="1676400"/>
            <a:ext cx="2692393" cy="269239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4CE67D53-0DE9-4E61-AF60-EE071B6804E0}" type="slidenum">
              <a:rPr lang="en-US" smtClean="0"/>
              <a:t>2</a:t>
            </a:fld>
            <a:endParaRPr lang="en-US"/>
          </a:p>
        </p:txBody>
      </p:sp>
    </p:spTree>
    <p:extLst>
      <p:ext uri="{BB962C8B-B14F-4D97-AF65-F5344CB8AC3E}">
        <p14:creationId xmlns:p14="http://schemas.microsoft.com/office/powerpoint/2010/main" val="273846092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kern="0" dirty="0">
                <a:solidFill>
                  <a:schemeClr val="tx2"/>
                </a:solidFill>
                <a:ea typeface="Tahoma" pitchFamily="34" charset="0"/>
                <a:cs typeface="Tahoma" pitchFamily="34" charset="0"/>
              </a:rPr>
              <a:t>Controlando los Peligros </a:t>
            </a:r>
            <a:endParaRPr lang="es-DO" sz="3600" b="1" kern="0" dirty="0">
              <a:solidFill>
                <a:schemeClr val="tx2"/>
              </a:solidFill>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marL="0" indent="0" algn="just">
              <a:buNone/>
            </a:pPr>
            <a:r>
              <a:rPr lang="es-DO" sz="2400" dirty="0" smtClean="0"/>
              <a:t>Serie de precauciones derivadas de un análisis de riesgos y controlados por el gerenciamiento de los mismos</a:t>
            </a:r>
          </a:p>
          <a:p>
            <a:pPr marL="0" indent="0">
              <a:buNone/>
            </a:pPr>
            <a:endParaRPr lang="es-DO" sz="2000" dirty="0" smtClean="0">
              <a:latin typeface="+mj-lt"/>
            </a:endParaRPr>
          </a:p>
        </p:txBody>
      </p:sp>
      <p:sp>
        <p:nvSpPr>
          <p:cNvPr id="4" name="Right Arrow 3"/>
          <p:cNvSpPr/>
          <p:nvPr/>
        </p:nvSpPr>
        <p:spPr bwMode="auto">
          <a:xfrm>
            <a:off x="914400" y="3401568"/>
            <a:ext cx="978408" cy="484632"/>
          </a:xfrm>
          <a:prstGeom prst="rightArrow">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045208" y="3429000"/>
            <a:ext cx="5483552" cy="369332"/>
          </a:xfrm>
          <a:prstGeom prst="rect">
            <a:avLst/>
          </a:prstGeom>
          <a:noFill/>
        </p:spPr>
        <p:txBody>
          <a:bodyPr wrap="none" rtlCol="0">
            <a:spAutoFit/>
          </a:bodyPr>
          <a:lstStyle/>
          <a:p>
            <a:r>
              <a:rPr lang="es-DO" dirty="0" smtClean="0">
                <a:latin typeface="+mj-lt"/>
              </a:rPr>
              <a:t>Para prevenir  exposición a las fuentes de los peligros a   </a:t>
            </a:r>
            <a:endParaRPr lang="es-DO" dirty="0">
              <a:latin typeface="+mj-lt"/>
            </a:endParaRPr>
          </a:p>
        </p:txBody>
      </p:sp>
      <p:sp>
        <p:nvSpPr>
          <p:cNvPr id="6" name="Down Arrow 5"/>
          <p:cNvSpPr/>
          <p:nvPr/>
        </p:nvSpPr>
        <p:spPr bwMode="auto">
          <a:xfrm>
            <a:off x="3657600" y="4114800"/>
            <a:ext cx="484632" cy="978408"/>
          </a:xfrm>
          <a:prstGeom prst="downArrow">
            <a:avLst/>
          </a:prstGeom>
          <a:noFill/>
          <a:ln w="571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2590800" y="4114800"/>
            <a:ext cx="484632" cy="978408"/>
          </a:xfrm>
          <a:prstGeom prst="downArrow">
            <a:avLst/>
          </a:prstGeom>
          <a:noFill/>
          <a:ln w="571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5535168" y="4114800"/>
            <a:ext cx="484632" cy="978408"/>
          </a:xfrm>
          <a:prstGeom prst="downArrow">
            <a:avLst/>
          </a:prstGeom>
          <a:noFill/>
          <a:ln w="57150" cap="flat" cmpd="sng" algn="ctr">
            <a:solidFill>
              <a:schemeClr val="accent3">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4648200" y="4126992"/>
            <a:ext cx="484632" cy="978408"/>
          </a:xfrm>
          <a:prstGeom prst="downArrow">
            <a:avLst/>
          </a:prstGeom>
          <a:noFill/>
          <a:ln w="57150" cap="flat" cmpd="sng" algn="ctr">
            <a:solidFill>
              <a:srgbClr val="B2B2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239137" y="5257800"/>
            <a:ext cx="1024063" cy="369332"/>
          </a:xfrm>
          <a:prstGeom prst="rect">
            <a:avLst/>
          </a:prstGeom>
          <a:noFill/>
        </p:spPr>
        <p:txBody>
          <a:bodyPr wrap="none" rtlCol="0">
            <a:spAutoFit/>
          </a:bodyPr>
          <a:lstStyle/>
          <a:p>
            <a:r>
              <a:rPr lang="en-US" dirty="0" smtClean="0">
                <a:latin typeface="+mj-lt"/>
              </a:rPr>
              <a:t>Personas</a:t>
            </a:r>
            <a:endParaRPr lang="es-DO" dirty="0">
              <a:latin typeface="+mj-lt"/>
            </a:endParaRPr>
          </a:p>
        </p:txBody>
      </p:sp>
      <p:sp>
        <p:nvSpPr>
          <p:cNvPr id="12" name="TextBox 11"/>
          <p:cNvSpPr txBox="1"/>
          <p:nvPr/>
        </p:nvSpPr>
        <p:spPr>
          <a:xfrm>
            <a:off x="3352800" y="5257800"/>
            <a:ext cx="1101776" cy="369332"/>
          </a:xfrm>
          <a:prstGeom prst="rect">
            <a:avLst/>
          </a:prstGeom>
          <a:noFill/>
        </p:spPr>
        <p:txBody>
          <a:bodyPr wrap="none" rtlCol="0">
            <a:spAutoFit/>
          </a:bodyPr>
          <a:lstStyle/>
          <a:p>
            <a:r>
              <a:rPr lang="en-US" dirty="0" smtClean="0">
                <a:latin typeface="+mj-lt"/>
              </a:rPr>
              <a:t>Ambiente</a:t>
            </a:r>
            <a:endParaRPr lang="es-DO" dirty="0">
              <a:latin typeface="+mj-lt"/>
            </a:endParaRPr>
          </a:p>
        </p:txBody>
      </p:sp>
      <p:sp>
        <p:nvSpPr>
          <p:cNvPr id="13" name="TextBox 12"/>
          <p:cNvSpPr txBox="1"/>
          <p:nvPr/>
        </p:nvSpPr>
        <p:spPr>
          <a:xfrm>
            <a:off x="4343400" y="5257800"/>
            <a:ext cx="1145955" cy="369332"/>
          </a:xfrm>
          <a:prstGeom prst="rect">
            <a:avLst/>
          </a:prstGeom>
          <a:noFill/>
        </p:spPr>
        <p:txBody>
          <a:bodyPr wrap="none" rtlCol="0">
            <a:spAutoFit/>
          </a:bodyPr>
          <a:lstStyle/>
          <a:p>
            <a:r>
              <a:rPr lang="en-US" dirty="0">
                <a:latin typeface="+mj-lt"/>
              </a:rPr>
              <a:t>Propiedad</a:t>
            </a:r>
            <a:endParaRPr lang="es-DO" dirty="0">
              <a:latin typeface="+mj-lt"/>
            </a:endParaRPr>
          </a:p>
        </p:txBody>
      </p:sp>
      <p:sp>
        <p:nvSpPr>
          <p:cNvPr id="14" name="TextBox 13"/>
          <p:cNvSpPr txBox="1"/>
          <p:nvPr/>
        </p:nvSpPr>
        <p:spPr>
          <a:xfrm>
            <a:off x="5410200" y="5257800"/>
            <a:ext cx="985526" cy="369332"/>
          </a:xfrm>
          <a:prstGeom prst="rect">
            <a:avLst/>
          </a:prstGeom>
          <a:noFill/>
        </p:spPr>
        <p:txBody>
          <a:bodyPr wrap="none" rtlCol="0">
            <a:spAutoFit/>
          </a:bodyPr>
          <a:lstStyle/>
          <a:p>
            <a:r>
              <a:rPr lang="en-US" dirty="0">
                <a:latin typeface="+mj-lt"/>
              </a:rPr>
              <a:t>Finanzas</a:t>
            </a:r>
            <a:endParaRPr lang="es-DO" dirty="0">
              <a:latin typeface="+mj-lt"/>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16" name="Slide Number Placeholder 15"/>
          <p:cNvSpPr>
            <a:spLocks noGrp="1"/>
          </p:cNvSpPr>
          <p:nvPr>
            <p:ph type="sldNum" sz="quarter" idx="12"/>
          </p:nvPr>
        </p:nvSpPr>
        <p:spPr/>
        <p:txBody>
          <a:bodyPr/>
          <a:lstStyle/>
          <a:p>
            <a:fld id="{4CE67D53-0DE9-4E61-AF60-EE071B6804E0}" type="slidenum">
              <a:rPr lang="en-US" smtClean="0"/>
              <a:t>20</a:t>
            </a:fld>
            <a:endParaRPr lang="en-US"/>
          </a:p>
        </p:txBody>
      </p:sp>
    </p:spTree>
    <p:extLst>
      <p:ext uri="{BB962C8B-B14F-4D97-AF65-F5344CB8AC3E}">
        <p14:creationId xmlns:p14="http://schemas.microsoft.com/office/powerpoint/2010/main" val="153257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762000" y="1143000"/>
            <a:ext cx="7772400" cy="830997"/>
          </a:xfrm>
          <a:prstGeom prst="rect">
            <a:avLst/>
          </a:prstGeom>
          <a:noFill/>
        </p:spPr>
        <p:txBody>
          <a:bodyPr wrap="square" rtlCol="0">
            <a:spAutoFit/>
          </a:bodyPr>
          <a:lstStyle/>
          <a:p>
            <a:r>
              <a:rPr lang="en-US" sz="4800" dirty="0" smtClean="0">
                <a:solidFill>
                  <a:schemeClr val="bg1"/>
                </a:solidFill>
                <a:latin typeface="+mj-lt"/>
              </a:rPr>
              <a:t>Aprendiendo a ver……</a:t>
            </a:r>
            <a:endParaRPr lang="en-US" sz="4800" dirty="0">
              <a:solidFill>
                <a:schemeClr val="bg1"/>
              </a:solidFill>
              <a:latin typeface="+mj-lt"/>
            </a:endParaRPr>
          </a:p>
        </p:txBody>
      </p:sp>
      <p:sp>
        <p:nvSpPr>
          <p:cNvPr id="3" name="Slide Number Placeholder 2"/>
          <p:cNvSpPr>
            <a:spLocks noGrp="1"/>
          </p:cNvSpPr>
          <p:nvPr>
            <p:ph type="sldNum" sz="quarter" idx="12"/>
          </p:nvPr>
        </p:nvSpPr>
        <p:spPr/>
        <p:txBody>
          <a:bodyPr/>
          <a:lstStyle/>
          <a:p>
            <a:fld id="{4CE67D53-0DE9-4E61-AF60-EE071B6804E0}" type="slidenum">
              <a:rPr lang="en-US" smtClean="0"/>
              <a:t>21</a:t>
            </a:fld>
            <a:endParaRPr lang="en-US"/>
          </a:p>
        </p:txBody>
      </p:sp>
    </p:spTree>
    <p:extLst>
      <p:ext uri="{BB962C8B-B14F-4D97-AF65-F5344CB8AC3E}">
        <p14:creationId xmlns:p14="http://schemas.microsoft.com/office/powerpoint/2010/main" val="255427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1524000" y="1905000"/>
            <a:ext cx="2514600" cy="1676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057400" y="2362200"/>
            <a:ext cx="2819400" cy="2286000"/>
          </a:xfrm>
          <a:prstGeom prst="ellipse">
            <a:avLst/>
          </a:prstGeom>
          <a:noFill/>
          <a:ln w="571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343400" y="2362200"/>
            <a:ext cx="2819400" cy="2286000"/>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743200" y="3200400"/>
            <a:ext cx="1053494" cy="404663"/>
          </a:xfrm>
          <a:prstGeom prst="rect">
            <a:avLst/>
          </a:prstGeom>
          <a:noFill/>
        </p:spPr>
        <p:txBody>
          <a:bodyPr wrap="none" rtlCol="0">
            <a:spAutoFit/>
          </a:bodyPr>
          <a:lstStyle/>
          <a:p>
            <a:r>
              <a:rPr lang="en-US" sz="2000" b="1" dirty="0" smtClean="0"/>
              <a:t>Peligro</a:t>
            </a:r>
            <a:endParaRPr lang="es-DO" sz="2000" b="1" dirty="0"/>
          </a:p>
        </p:txBody>
      </p:sp>
      <p:sp>
        <p:nvSpPr>
          <p:cNvPr id="10" name="TextBox 9"/>
          <p:cNvSpPr txBox="1"/>
          <p:nvPr/>
        </p:nvSpPr>
        <p:spPr>
          <a:xfrm>
            <a:off x="5588730" y="3200400"/>
            <a:ext cx="983667" cy="400110"/>
          </a:xfrm>
          <a:prstGeom prst="rect">
            <a:avLst/>
          </a:prstGeom>
          <a:noFill/>
        </p:spPr>
        <p:txBody>
          <a:bodyPr wrap="none" rtlCol="0">
            <a:spAutoFit/>
          </a:bodyPr>
          <a:lstStyle/>
          <a:p>
            <a:r>
              <a:rPr lang="en-US" sz="2000" b="1" dirty="0" err="1" smtClean="0"/>
              <a:t>Riesgos</a:t>
            </a:r>
            <a:endParaRPr lang="es-DO" sz="2000" b="1" dirty="0"/>
          </a:p>
        </p:txBody>
      </p:sp>
      <p:sp>
        <p:nvSpPr>
          <p:cNvPr id="11" name="TextBox 10"/>
          <p:cNvSpPr txBox="1"/>
          <p:nvPr/>
        </p:nvSpPr>
        <p:spPr>
          <a:xfrm>
            <a:off x="1066800" y="5508186"/>
            <a:ext cx="7239000" cy="529569"/>
          </a:xfrm>
          <a:prstGeom prst="rect">
            <a:avLst/>
          </a:prstGeom>
          <a:solidFill>
            <a:srgbClr val="FFFF00"/>
          </a:solidFill>
        </p:spPr>
        <p:txBody>
          <a:bodyPr wrap="square" rtlCol="0">
            <a:spAutoFit/>
          </a:bodyPr>
          <a:lstStyle/>
          <a:p>
            <a:pPr algn="ctr"/>
            <a:r>
              <a:rPr lang="es-DO" sz="2800" dirty="0" smtClean="0">
                <a:solidFill>
                  <a:srgbClr val="FF0000"/>
                </a:solidFill>
                <a:latin typeface="+mj-lt"/>
              </a:rPr>
              <a:t>Donde quiere estar usted…..</a:t>
            </a:r>
            <a:endParaRPr lang="es-DO" sz="2800" dirty="0">
              <a:solidFill>
                <a:srgbClr val="FF0000"/>
              </a:solidFill>
              <a:latin typeface="+mj-lt"/>
            </a:endParaRPr>
          </a:p>
        </p:txBody>
      </p:sp>
      <p:sp>
        <p:nvSpPr>
          <p:cNvPr id="12" name="Title 1"/>
          <p:cNvSpPr>
            <a:spLocks noGrp="1"/>
          </p:cNvSpPr>
          <p:nvPr>
            <p:ph type="title"/>
          </p:nvPr>
        </p:nvSpPr>
        <p:spPr>
          <a:xfrm>
            <a:off x="838200" y="0"/>
            <a:ext cx="7924800" cy="1096963"/>
          </a:xfrm>
        </p:spPr>
        <p:txBody>
          <a:bodyPr>
            <a:normAutofit/>
          </a:bodyPr>
          <a:lstStyle/>
          <a:p>
            <a:r>
              <a:rPr lang="es-DO" sz="3600" b="1" kern="0" dirty="0">
                <a:solidFill>
                  <a:schemeClr val="tx2"/>
                </a:solidFill>
                <a:ea typeface="Tahoma" pitchFamily="34" charset="0"/>
                <a:cs typeface="Tahoma" pitchFamily="34" charset="0"/>
              </a:rPr>
              <a:t>Aprendiendo a ver…..</a:t>
            </a:r>
          </a:p>
        </p:txBody>
      </p:sp>
      <p:sp>
        <p:nvSpPr>
          <p:cNvPr id="13" name="Oval 12"/>
          <p:cNvSpPr/>
          <p:nvPr/>
        </p:nvSpPr>
        <p:spPr bwMode="auto">
          <a:xfrm>
            <a:off x="3276600" y="1219200"/>
            <a:ext cx="2819400" cy="2286000"/>
          </a:xfrm>
          <a:prstGeom prst="ellipse">
            <a:avLst/>
          </a:prstGeom>
          <a:noFill/>
          <a:ln w="5715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3276600" y="3200400"/>
            <a:ext cx="2819400" cy="2286000"/>
          </a:xfrm>
          <a:prstGeom prst="ellipse">
            <a:avLst/>
          </a:prstGeom>
          <a:noFill/>
          <a:ln w="571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886200" y="1828800"/>
            <a:ext cx="1568058" cy="404663"/>
          </a:xfrm>
          <a:prstGeom prst="rect">
            <a:avLst/>
          </a:prstGeom>
          <a:noFill/>
        </p:spPr>
        <p:txBody>
          <a:bodyPr wrap="none" rtlCol="0">
            <a:spAutoFit/>
          </a:bodyPr>
          <a:lstStyle/>
          <a:p>
            <a:r>
              <a:rPr lang="es-DO" sz="2000" b="1" dirty="0" smtClean="0"/>
              <a:t>Percepción</a:t>
            </a:r>
            <a:endParaRPr lang="es-DO" sz="2000" b="1" dirty="0"/>
          </a:p>
        </p:txBody>
      </p:sp>
      <p:sp>
        <p:nvSpPr>
          <p:cNvPr id="16" name="TextBox 15"/>
          <p:cNvSpPr txBox="1"/>
          <p:nvPr/>
        </p:nvSpPr>
        <p:spPr>
          <a:xfrm>
            <a:off x="3886200" y="4624537"/>
            <a:ext cx="1382110" cy="404663"/>
          </a:xfrm>
          <a:prstGeom prst="rect">
            <a:avLst/>
          </a:prstGeom>
          <a:noFill/>
        </p:spPr>
        <p:txBody>
          <a:bodyPr wrap="none" rtlCol="0">
            <a:spAutoFit/>
          </a:bodyPr>
          <a:lstStyle/>
          <a:p>
            <a:r>
              <a:rPr lang="en-US" sz="2000" b="1" dirty="0" smtClean="0"/>
              <a:t>Controles</a:t>
            </a:r>
            <a:endParaRPr lang="es-DO" sz="2000" b="1"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22</a:t>
            </a:fld>
            <a:endParaRPr lang="en-US"/>
          </a:p>
        </p:txBody>
      </p:sp>
    </p:spTree>
    <p:extLst>
      <p:ext uri="{BB962C8B-B14F-4D97-AF65-F5344CB8AC3E}">
        <p14:creationId xmlns:p14="http://schemas.microsoft.com/office/powerpoint/2010/main" val="366957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Aprendiendo a ver…..</a:t>
            </a:r>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5" name="Slide Number Placeholder 4"/>
          <p:cNvSpPr>
            <a:spLocks noGrp="1"/>
          </p:cNvSpPr>
          <p:nvPr>
            <p:ph type="sldNum" sz="quarter" idx="12"/>
          </p:nvPr>
        </p:nvSpPr>
        <p:spPr/>
        <p:txBody>
          <a:bodyPr/>
          <a:lstStyle/>
          <a:p>
            <a:fld id="{4CE67D53-0DE9-4E61-AF60-EE071B6804E0}" type="slidenum">
              <a:rPr lang="en-US" smtClean="0"/>
              <a:t>23</a:t>
            </a:fld>
            <a:endParaRPr lang="en-US"/>
          </a:p>
        </p:txBody>
      </p:sp>
    </p:spTree>
    <p:extLst>
      <p:ext uri="{BB962C8B-B14F-4D97-AF65-F5344CB8AC3E}">
        <p14:creationId xmlns:p14="http://schemas.microsoft.com/office/powerpoint/2010/main" val="87564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Aprendiendo a ver…..</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5" name="Slide Number Placeholder 4"/>
          <p:cNvSpPr>
            <a:spLocks noGrp="1"/>
          </p:cNvSpPr>
          <p:nvPr>
            <p:ph type="sldNum" sz="quarter" idx="12"/>
          </p:nvPr>
        </p:nvSpPr>
        <p:spPr/>
        <p:txBody>
          <a:bodyPr/>
          <a:lstStyle/>
          <a:p>
            <a:fld id="{4CE67D53-0DE9-4E61-AF60-EE071B6804E0}" type="slidenum">
              <a:rPr lang="en-US" smtClean="0"/>
              <a:t>24</a:t>
            </a:fld>
            <a:endParaRPr lang="en-US"/>
          </a:p>
        </p:txBody>
      </p:sp>
    </p:spTree>
    <p:extLst>
      <p:ext uri="{BB962C8B-B14F-4D97-AF65-F5344CB8AC3E}">
        <p14:creationId xmlns:p14="http://schemas.microsoft.com/office/powerpoint/2010/main" val="404894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Aprendiendo a ver…..</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76200" y="1196975"/>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419600" y="1219200"/>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8610600" y="1241425"/>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5" name="Slide Number Placeholder 4"/>
          <p:cNvSpPr>
            <a:spLocks noGrp="1"/>
          </p:cNvSpPr>
          <p:nvPr>
            <p:ph type="sldNum" sz="quarter" idx="12"/>
          </p:nvPr>
        </p:nvSpPr>
        <p:spPr/>
        <p:txBody>
          <a:bodyPr/>
          <a:lstStyle/>
          <a:p>
            <a:fld id="{4CE67D53-0DE9-4E61-AF60-EE071B6804E0}" type="slidenum">
              <a:rPr lang="en-US" smtClean="0"/>
              <a:t>25</a:t>
            </a:fld>
            <a:endParaRPr lang="en-US"/>
          </a:p>
        </p:txBody>
      </p:sp>
    </p:spTree>
    <p:extLst>
      <p:ext uri="{BB962C8B-B14F-4D97-AF65-F5344CB8AC3E}">
        <p14:creationId xmlns:p14="http://schemas.microsoft.com/office/powerpoint/2010/main" val="46995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Aprendiendo a ver…..</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a:off x="457200" y="1196975"/>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1447800" y="1219200"/>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2438400" y="1219200"/>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3581400" y="1196975"/>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572000" y="1219200"/>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5562600" y="1219200"/>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6629400" y="1196975"/>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7620000" y="1219200"/>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8610600" y="1219200"/>
            <a:ext cx="0" cy="52038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26</a:t>
            </a:fld>
            <a:endParaRPr lang="en-US"/>
          </a:p>
        </p:txBody>
      </p:sp>
    </p:spTree>
    <p:extLst>
      <p:ext uri="{BB962C8B-B14F-4D97-AF65-F5344CB8AC3E}">
        <p14:creationId xmlns:p14="http://schemas.microsoft.com/office/powerpoint/2010/main" val="253141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600" b="1" kern="0" dirty="0">
                <a:solidFill>
                  <a:schemeClr val="tx2"/>
                </a:solidFill>
                <a:ea typeface="Tahoma" pitchFamily="34" charset="0"/>
                <a:cs typeface="Tahoma" pitchFamily="34" charset="0"/>
              </a:rPr>
              <a:t>Aprendiendo a ver…..</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9144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bwMode="auto">
          <a:xfrm>
            <a:off x="76200" y="1196975"/>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5943600" y="1219200"/>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7315200" y="1219200"/>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8686800" y="1219200"/>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4572000" y="1219200"/>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1600200" y="1219200"/>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3124200" y="1196975"/>
            <a:ext cx="457200" cy="5203825"/>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s-DO" sz="1600" b="0" i="0" u="none" strike="noStrike" cap="none" normalizeH="0" baseline="0" smtClean="0">
              <a:ln>
                <a:noFill/>
              </a:ln>
              <a:solidFill>
                <a:schemeClr val="tx1"/>
              </a:solidFill>
              <a:effectLst/>
              <a:latin typeface="Arial"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27</a:t>
            </a:fld>
            <a:endParaRPr lang="en-US"/>
          </a:p>
        </p:txBody>
      </p:sp>
    </p:spTree>
    <p:extLst>
      <p:ext uri="{BB962C8B-B14F-4D97-AF65-F5344CB8AC3E}">
        <p14:creationId xmlns:p14="http://schemas.microsoft.com/office/powerpoint/2010/main" val="375951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noGrp="1"/>
          </p:cNvSpPr>
          <p:nvPr>
            <p:ph type="title" idx="4294967295"/>
          </p:nvPr>
        </p:nvSpPr>
        <p:spPr>
          <a:xfrm>
            <a:off x="0" y="228600"/>
            <a:ext cx="9144000" cy="1143000"/>
          </a:xfrm>
        </p:spPr>
        <p:txBody>
          <a:bodyPr>
            <a:normAutofit/>
          </a:bodyPr>
          <a:lstStyle/>
          <a:p>
            <a:r>
              <a:rPr lang="es-ES" sz="3600" b="1" kern="0" dirty="0">
                <a:solidFill>
                  <a:schemeClr val="tx2"/>
                </a:solidFill>
                <a:ea typeface="Tahoma" pitchFamily="34" charset="0"/>
                <a:cs typeface="Tahoma" pitchFamily="34" charset="0"/>
              </a:rPr>
              <a:t>Marco Legal</a:t>
            </a:r>
          </a:p>
        </p:txBody>
      </p:sp>
      <p:pic>
        <p:nvPicPr>
          <p:cNvPr id="46082" name="Picture 2"/>
          <p:cNvPicPr>
            <a:picLocks noChangeAspect="1" noChangeArrowheads="1"/>
          </p:cNvPicPr>
          <p:nvPr/>
        </p:nvPicPr>
        <p:blipFill>
          <a:blip r:embed="rId2" cstate="print"/>
          <a:srcRect l="22604" t="25023" r="20105" b="42450"/>
          <a:stretch>
            <a:fillRect/>
          </a:stretch>
        </p:blipFill>
        <p:spPr bwMode="auto">
          <a:xfrm>
            <a:off x="1066800" y="1447800"/>
            <a:ext cx="6934200" cy="2362200"/>
          </a:xfrm>
          <a:prstGeom prst="rect">
            <a:avLst/>
          </a:prstGeom>
          <a:noFill/>
          <a:ln w="9525">
            <a:noFill/>
            <a:miter lim="800000"/>
            <a:headEnd/>
            <a:tailEnd/>
          </a:ln>
        </p:spPr>
      </p:pic>
      <p:pic>
        <p:nvPicPr>
          <p:cNvPr id="46083" name="Picture 2"/>
          <p:cNvPicPr>
            <a:picLocks noChangeAspect="1" noChangeArrowheads="1"/>
          </p:cNvPicPr>
          <p:nvPr/>
        </p:nvPicPr>
        <p:blipFill>
          <a:blip r:embed="rId2" cstate="print"/>
          <a:srcRect l="13791" t="57550" r="18846" b="27083"/>
          <a:stretch>
            <a:fillRect/>
          </a:stretch>
        </p:blipFill>
        <p:spPr bwMode="auto">
          <a:xfrm>
            <a:off x="685800" y="3733800"/>
            <a:ext cx="8153400" cy="1116013"/>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28</a:t>
            </a:fld>
            <a:endParaRPr lang="en-US"/>
          </a:p>
        </p:txBody>
      </p:sp>
    </p:spTree>
    <p:extLst>
      <p:ext uri="{BB962C8B-B14F-4D97-AF65-F5344CB8AC3E}">
        <p14:creationId xmlns:p14="http://schemas.microsoft.com/office/powerpoint/2010/main" val="24199472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066800"/>
            <a:ext cx="9144000" cy="1028700"/>
          </a:xfrm>
        </p:spPr>
        <p:txBody>
          <a:bodyPr>
            <a:noAutofit/>
          </a:bodyPr>
          <a:lstStyle/>
          <a:p>
            <a:pPr fontAlgn="auto">
              <a:spcAft>
                <a:spcPts val="0"/>
              </a:spcAft>
              <a:defRPr/>
            </a:pPr>
            <a:r>
              <a:rPr lang="es-ES" sz="3600" b="1" kern="0" dirty="0">
                <a:solidFill>
                  <a:schemeClr val="tx2"/>
                </a:solidFill>
                <a:ea typeface="Tahoma" pitchFamily="34" charset="0"/>
                <a:cs typeface="Tahoma" pitchFamily="34" charset="0"/>
              </a:rPr>
              <a:t>Reglamento de Seguridad Y Salud en el trabajo </a:t>
            </a:r>
            <a:r>
              <a:rPr lang="en-US" sz="3600" b="1" kern="0" dirty="0">
                <a:solidFill>
                  <a:schemeClr val="tx2"/>
                </a:solidFill>
                <a:ea typeface="Tahoma" pitchFamily="34" charset="0"/>
                <a:cs typeface="Tahoma" pitchFamily="34" charset="0"/>
              </a:rPr>
              <a:t/>
            </a:r>
            <a:br>
              <a:rPr lang="en-US" sz="3600" b="1" kern="0" dirty="0">
                <a:solidFill>
                  <a:schemeClr val="tx2"/>
                </a:solidFill>
                <a:ea typeface="Tahoma" pitchFamily="34" charset="0"/>
                <a:cs typeface="Tahoma" pitchFamily="34" charset="0"/>
              </a:rPr>
            </a:br>
            <a:endParaRPr lang="en-US" sz="3600" b="1" kern="0" dirty="0">
              <a:solidFill>
                <a:schemeClr val="tx2"/>
              </a:solidFill>
              <a:ea typeface="Tahoma" pitchFamily="34" charset="0"/>
              <a:cs typeface="Tahoma" pitchFamily="34" charset="0"/>
            </a:endParaRPr>
          </a:p>
        </p:txBody>
      </p:sp>
      <p:sp>
        <p:nvSpPr>
          <p:cNvPr id="12291" name="2 Marcador de contenido"/>
          <p:cNvSpPr>
            <a:spLocks noGrp="1"/>
          </p:cNvSpPr>
          <p:nvPr>
            <p:ph idx="1"/>
          </p:nvPr>
        </p:nvSpPr>
        <p:spPr>
          <a:xfrm>
            <a:off x="457200" y="1784350"/>
            <a:ext cx="8458200" cy="4572000"/>
          </a:xfrm>
        </p:spPr>
        <p:txBody>
          <a:bodyPr>
            <a:normAutofit/>
          </a:bodyPr>
          <a:lstStyle/>
          <a:p>
            <a:pPr algn="just" eaLnBrk="1" hangingPunct="1">
              <a:buFont typeface="Wingdings" pitchFamily="2" charset="2"/>
              <a:buNone/>
            </a:pPr>
            <a:r>
              <a:rPr lang="es-ES" b="1" dirty="0" smtClean="0">
                <a:solidFill>
                  <a:srgbClr val="FFFF00"/>
                </a:solidFill>
              </a:rPr>
              <a:t>	</a:t>
            </a:r>
            <a:r>
              <a:rPr lang="es-ES" sz="3600" b="1" kern="0" dirty="0">
                <a:solidFill>
                  <a:schemeClr val="tx2"/>
                </a:solidFill>
                <a:latin typeface="+mj-lt"/>
                <a:ea typeface="Tahoma" pitchFamily="34" charset="0"/>
                <a:cs typeface="Tahoma" pitchFamily="34" charset="0"/>
              </a:rPr>
              <a:t>Objetivo: </a:t>
            </a:r>
          </a:p>
          <a:p>
            <a:pPr algn="just" eaLnBrk="1" hangingPunct="1">
              <a:buFont typeface="Wingdings" pitchFamily="2" charset="2"/>
              <a:buNone/>
            </a:pPr>
            <a:r>
              <a:rPr lang="es-ES" sz="2800" dirty="0" smtClean="0"/>
              <a:t>	Regular las condiciones en las que deben desarrollarse las actividades productivas en el ámbito nacional, con la finalidad de </a:t>
            </a:r>
            <a:r>
              <a:rPr lang="es-ES" sz="2800" b="1" u="sng" dirty="0" smtClean="0"/>
              <a:t>prevenir los accidentes y los daños a la salud que sean consecuencia del trabajo</a:t>
            </a:r>
            <a:r>
              <a:rPr lang="es-ES" sz="2800" b="1" u="sng" dirty="0"/>
              <a:t> </a:t>
            </a:r>
            <a:r>
              <a:rPr lang="es-ES" sz="2800" b="1" u="sng" dirty="0" smtClean="0"/>
              <a:t>y que guarden relación con la actividad laboral o sobrevengan durante el trabajo, </a:t>
            </a:r>
            <a:r>
              <a:rPr lang="es-ES" sz="2800" dirty="0" smtClean="0"/>
              <a:t>reduciendo al mínimo las causas de los riesgos inherentes al medio ambiente del trabajo</a:t>
            </a:r>
            <a:r>
              <a:rPr lang="es-ES" dirty="0" smtClean="0"/>
              <a:t>.</a:t>
            </a:r>
            <a:endParaRPr lang="en-US" dirty="0" smtClean="0"/>
          </a:p>
          <a:p>
            <a:pPr eaLnBrk="1" hangingPunct="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29</a:t>
            </a:fld>
            <a:endParaRPr lang="en-US"/>
          </a:p>
        </p:txBody>
      </p:sp>
    </p:spTree>
    <p:extLst>
      <p:ext uri="{BB962C8B-B14F-4D97-AF65-F5344CB8AC3E}">
        <p14:creationId xmlns:p14="http://schemas.microsoft.com/office/powerpoint/2010/main" val="3553045445"/>
      </p:ext>
    </p:extLst>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76200" y="685800"/>
            <a:ext cx="8229600" cy="1143000"/>
          </a:xfrm>
        </p:spPr>
        <p:txBody>
          <a:bodyPr>
            <a:normAutofit/>
          </a:bodyPr>
          <a:lstStyle/>
          <a:p>
            <a:pPr eaLnBrk="0" hangingPunct="0">
              <a:spcBef>
                <a:spcPts val="0"/>
              </a:spcBef>
              <a:defRPr/>
            </a:pPr>
            <a:r>
              <a:rPr lang="es-DO" sz="3600" b="1" kern="0" dirty="0">
                <a:solidFill>
                  <a:schemeClr val="accent5">
                    <a:lumMod val="75000"/>
                  </a:schemeClr>
                </a:solidFill>
                <a:effectLst>
                  <a:outerShdw blurRad="38100" dist="38100" dir="2700000" algn="tl">
                    <a:srgbClr val="000000">
                      <a:alpha val="43137"/>
                    </a:srgbClr>
                  </a:outerShdw>
                </a:effectLst>
                <a:ea typeface="Tahoma" pitchFamily="34" charset="0"/>
                <a:cs typeface="Tahoma" pitchFamily="34" charset="0"/>
              </a:rPr>
              <a:t>Evolución Seguridad</a:t>
            </a:r>
            <a:endParaRPr lang="en-US" sz="3600" b="1" kern="0" dirty="0">
              <a:solidFill>
                <a:schemeClr val="accent5">
                  <a:lumMod val="75000"/>
                </a:schemeClr>
              </a:solidFill>
              <a:effectLst>
                <a:outerShdw blurRad="38100" dist="38100" dir="2700000" algn="tl">
                  <a:srgbClr val="000000">
                    <a:alpha val="43137"/>
                  </a:srgbClr>
                </a:outerShdw>
              </a:effectLst>
              <a:ea typeface="Tahoma" pitchFamily="34" charset="0"/>
              <a:cs typeface="Tahoma" pitchFamily="34" charset="0"/>
            </a:endParaRPr>
          </a:p>
        </p:txBody>
      </p:sp>
      <p:pic>
        <p:nvPicPr>
          <p:cNvPr id="18435" name="Picture 5"/>
          <p:cNvPicPr>
            <a:picLocks noChangeAspect="1" noChangeArrowheads="1"/>
          </p:cNvPicPr>
          <p:nvPr/>
        </p:nvPicPr>
        <p:blipFill>
          <a:blip r:embed="rId2" cstate="print"/>
          <a:srcRect/>
          <a:stretch>
            <a:fillRect/>
          </a:stretch>
        </p:blipFill>
        <p:spPr bwMode="auto">
          <a:xfrm>
            <a:off x="457200" y="1543049"/>
            <a:ext cx="7261966" cy="4103555"/>
          </a:xfrm>
          <a:prstGeom prst="rect">
            <a:avLst/>
          </a:prstGeom>
          <a:noFill/>
          <a:ln w="9525">
            <a:noFill/>
            <a:miter lim="800000"/>
            <a:headEnd/>
            <a:tailEnd/>
          </a:ln>
        </p:spPr>
      </p:pic>
      <p:sp>
        <p:nvSpPr>
          <p:cNvPr id="18436" name="Line 6"/>
          <p:cNvSpPr>
            <a:spLocks noChangeShapeType="1"/>
          </p:cNvSpPr>
          <p:nvPr/>
        </p:nvSpPr>
        <p:spPr bwMode="auto">
          <a:xfrm>
            <a:off x="3029078" y="2971801"/>
            <a:ext cx="0" cy="2277582"/>
          </a:xfrm>
          <a:prstGeom prst="line">
            <a:avLst/>
          </a:prstGeom>
          <a:noFill/>
          <a:ln w="38100">
            <a:solidFill>
              <a:srgbClr val="FF0000"/>
            </a:solidFill>
            <a:round/>
            <a:headEnd/>
            <a:tailEnd/>
          </a:ln>
        </p:spPr>
        <p:txBody>
          <a:bodyPr/>
          <a:lstStyle/>
          <a:p>
            <a:endParaRPr lang="en-US"/>
          </a:p>
        </p:txBody>
      </p:sp>
      <p:sp>
        <p:nvSpPr>
          <p:cNvPr id="18437" name="Line 7"/>
          <p:cNvSpPr>
            <a:spLocks noChangeShapeType="1"/>
          </p:cNvSpPr>
          <p:nvPr/>
        </p:nvSpPr>
        <p:spPr bwMode="auto">
          <a:xfrm>
            <a:off x="5072235" y="3868717"/>
            <a:ext cx="0" cy="1380665"/>
          </a:xfrm>
          <a:prstGeom prst="line">
            <a:avLst/>
          </a:prstGeom>
          <a:noFill/>
          <a:ln w="38100">
            <a:solidFill>
              <a:srgbClr val="FF0000"/>
            </a:solidFill>
            <a:round/>
            <a:headEnd/>
            <a:tailEnd/>
          </a:ln>
        </p:spPr>
        <p:txBody>
          <a:bodyPr/>
          <a:lstStyle/>
          <a:p>
            <a:endParaRPr lang="en-US"/>
          </a:p>
        </p:txBody>
      </p:sp>
      <p:sp>
        <p:nvSpPr>
          <p:cNvPr id="18438" name="Line 8"/>
          <p:cNvSpPr>
            <a:spLocks noChangeShapeType="1"/>
          </p:cNvSpPr>
          <p:nvPr/>
        </p:nvSpPr>
        <p:spPr bwMode="auto">
          <a:xfrm>
            <a:off x="835810" y="5974952"/>
            <a:ext cx="6733247" cy="0"/>
          </a:xfrm>
          <a:prstGeom prst="line">
            <a:avLst/>
          </a:prstGeom>
          <a:noFill/>
          <a:ln w="38100">
            <a:solidFill>
              <a:schemeClr val="accent2"/>
            </a:solidFill>
            <a:prstDash val="dash"/>
            <a:round/>
            <a:headEnd/>
            <a:tailEnd/>
          </a:ln>
        </p:spPr>
        <p:txBody>
          <a:bodyPr/>
          <a:lstStyle/>
          <a:p>
            <a:endParaRPr lang="en-US"/>
          </a:p>
        </p:txBody>
      </p:sp>
      <p:sp>
        <p:nvSpPr>
          <p:cNvPr id="18439" name="Text Box 9"/>
          <p:cNvSpPr txBox="1">
            <a:spLocks noChangeArrowheads="1"/>
          </p:cNvSpPr>
          <p:nvPr/>
        </p:nvSpPr>
        <p:spPr bwMode="auto">
          <a:xfrm>
            <a:off x="965905" y="5486434"/>
            <a:ext cx="1436612" cy="369332"/>
          </a:xfrm>
          <a:prstGeom prst="rect">
            <a:avLst/>
          </a:prstGeom>
          <a:noFill/>
          <a:ln w="9525">
            <a:noFill/>
            <a:miter lim="800000"/>
            <a:headEnd/>
            <a:tailEnd/>
          </a:ln>
        </p:spPr>
        <p:txBody>
          <a:bodyPr wrap="none">
            <a:spAutoFit/>
          </a:bodyPr>
          <a:lstStyle/>
          <a:p>
            <a:r>
              <a:rPr lang="en-US" b="1" dirty="0" err="1">
                <a:solidFill>
                  <a:srgbClr val="FF0000"/>
                </a:solidFill>
                <a:effectLst>
                  <a:outerShdw blurRad="38100" dist="38100" dir="2700000" algn="tl">
                    <a:srgbClr val="000000">
                      <a:alpha val="43137"/>
                    </a:srgbClr>
                  </a:outerShdw>
                </a:effectLst>
              </a:rPr>
              <a:t>Dependencia</a:t>
            </a:r>
            <a:endParaRPr lang="en-US" b="1" dirty="0">
              <a:solidFill>
                <a:srgbClr val="FF0000"/>
              </a:solidFill>
              <a:effectLst>
                <a:outerShdw blurRad="38100" dist="38100" dir="2700000" algn="tl">
                  <a:srgbClr val="000000">
                    <a:alpha val="43137"/>
                  </a:srgbClr>
                </a:outerShdw>
              </a:effectLst>
            </a:endParaRPr>
          </a:p>
        </p:txBody>
      </p:sp>
      <p:sp>
        <p:nvSpPr>
          <p:cNvPr id="18440" name="Text Box 10"/>
          <p:cNvSpPr txBox="1">
            <a:spLocks noChangeArrowheads="1"/>
          </p:cNvSpPr>
          <p:nvPr/>
        </p:nvSpPr>
        <p:spPr bwMode="auto">
          <a:xfrm>
            <a:off x="3407687" y="5540892"/>
            <a:ext cx="1691489" cy="369332"/>
          </a:xfrm>
          <a:prstGeom prst="rect">
            <a:avLst/>
          </a:prstGeom>
          <a:noFill/>
          <a:ln w="9525">
            <a:noFill/>
            <a:miter lim="800000"/>
            <a:headEnd/>
            <a:tailEnd/>
          </a:ln>
        </p:spPr>
        <p:txBody>
          <a:bodyPr wrap="none">
            <a:spAutoFit/>
          </a:bodyPr>
          <a:lstStyle/>
          <a:p>
            <a:r>
              <a:rPr lang="en-US" b="1" dirty="0">
                <a:solidFill>
                  <a:srgbClr val="FF0000"/>
                </a:solidFill>
                <a:effectLst>
                  <a:outerShdw blurRad="38100" dist="38100" dir="2700000" algn="tl">
                    <a:srgbClr val="000000">
                      <a:alpha val="43137"/>
                    </a:srgbClr>
                  </a:outerShdw>
                </a:effectLst>
              </a:rPr>
              <a:t>In-</a:t>
            </a:r>
            <a:r>
              <a:rPr lang="en-US" b="1" dirty="0" err="1">
                <a:solidFill>
                  <a:srgbClr val="FF0000"/>
                </a:solidFill>
                <a:effectLst>
                  <a:outerShdw blurRad="38100" dist="38100" dir="2700000" algn="tl">
                    <a:srgbClr val="000000">
                      <a:alpha val="43137"/>
                    </a:srgbClr>
                  </a:outerShdw>
                </a:effectLst>
              </a:rPr>
              <a:t>Dependencia</a:t>
            </a:r>
            <a:endParaRPr lang="en-US" b="1" dirty="0">
              <a:solidFill>
                <a:srgbClr val="FF0000"/>
              </a:solidFill>
              <a:effectLst>
                <a:outerShdw blurRad="38100" dist="38100" dir="2700000" algn="tl">
                  <a:srgbClr val="000000">
                    <a:alpha val="43137"/>
                  </a:srgbClr>
                </a:outerShdw>
              </a:effectLst>
            </a:endParaRPr>
          </a:p>
        </p:txBody>
      </p:sp>
      <p:sp>
        <p:nvSpPr>
          <p:cNvPr id="18441" name="Text Box 11"/>
          <p:cNvSpPr txBox="1">
            <a:spLocks noChangeArrowheads="1"/>
          </p:cNvSpPr>
          <p:nvPr/>
        </p:nvSpPr>
        <p:spPr bwMode="auto">
          <a:xfrm>
            <a:off x="5906177" y="5537688"/>
            <a:ext cx="1963871" cy="369332"/>
          </a:xfrm>
          <a:prstGeom prst="rect">
            <a:avLst/>
          </a:prstGeom>
          <a:noFill/>
          <a:ln w="9525">
            <a:noFill/>
            <a:miter lim="800000"/>
            <a:headEnd/>
            <a:tailEnd/>
          </a:ln>
        </p:spPr>
        <p:txBody>
          <a:bodyPr wrap="none">
            <a:spAutoFit/>
          </a:bodyPr>
          <a:lstStyle/>
          <a:p>
            <a:r>
              <a:rPr lang="en-US" b="1" dirty="0">
                <a:solidFill>
                  <a:srgbClr val="FF0000"/>
                </a:solidFill>
                <a:effectLst>
                  <a:outerShdw blurRad="38100" dist="38100" dir="2700000" algn="tl">
                    <a:srgbClr val="000000">
                      <a:alpha val="43137"/>
                    </a:srgbClr>
                  </a:outerShdw>
                </a:effectLst>
              </a:rPr>
              <a:t>Inter-</a:t>
            </a:r>
            <a:r>
              <a:rPr lang="en-US" b="1" dirty="0" err="1">
                <a:solidFill>
                  <a:srgbClr val="FF0000"/>
                </a:solidFill>
                <a:effectLst>
                  <a:outerShdw blurRad="38100" dist="38100" dir="2700000" algn="tl">
                    <a:srgbClr val="000000">
                      <a:alpha val="43137"/>
                    </a:srgbClr>
                  </a:outerShdw>
                </a:effectLst>
              </a:rPr>
              <a:t>Dependencia</a:t>
            </a:r>
            <a:endParaRPr lang="en-US" b="1" dirty="0">
              <a:solidFill>
                <a:srgbClr val="FF0000"/>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402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3</a:t>
            </a:fld>
            <a:endParaRPr lang="en-US"/>
          </a:p>
        </p:txBody>
      </p:sp>
    </p:spTree>
    <p:extLst>
      <p:ext uri="{BB962C8B-B14F-4D97-AF65-F5344CB8AC3E}">
        <p14:creationId xmlns:p14="http://schemas.microsoft.com/office/powerpoint/2010/main" val="3507802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1"/>
          </p:nvPr>
        </p:nvSpPr>
        <p:spPr>
          <a:xfrm>
            <a:off x="457200" y="1905000"/>
            <a:ext cx="8458200" cy="4572000"/>
          </a:xfrm>
        </p:spPr>
        <p:txBody>
          <a:bodyPr/>
          <a:lstStyle/>
          <a:p>
            <a:pPr eaLnBrk="1" hangingPunct="1">
              <a:buFont typeface="Wingdings" pitchFamily="2" charset="2"/>
              <a:buNone/>
            </a:pPr>
            <a:r>
              <a:rPr lang="es-ES" dirty="0" smtClean="0"/>
              <a:t>	</a:t>
            </a:r>
            <a:endParaRPr lang="es-ES" b="1" dirty="0" smtClean="0">
              <a:solidFill>
                <a:srgbClr val="FFFF00"/>
              </a:solidFill>
            </a:endParaRPr>
          </a:p>
          <a:p>
            <a:pPr algn="just" eaLnBrk="1" hangingPunct="1">
              <a:buFont typeface="Wingdings" pitchFamily="2" charset="2"/>
              <a:buNone/>
            </a:pPr>
            <a:r>
              <a:rPr lang="es-ES" b="1" dirty="0" smtClean="0"/>
              <a:t> 	</a:t>
            </a:r>
          </a:p>
          <a:p>
            <a:pPr algn="just" eaLnBrk="1" hangingPunct="1">
              <a:buFont typeface="Wingdings" pitchFamily="2" charset="2"/>
              <a:buNone/>
            </a:pPr>
            <a:endParaRPr lang="es-ES" sz="2400" b="1" dirty="0"/>
          </a:p>
          <a:p>
            <a:pPr marL="0" indent="0" algn="just" eaLnBrk="1" hangingPunct="1">
              <a:buFont typeface="Wingdings" pitchFamily="2" charset="2"/>
              <a:buNone/>
            </a:pPr>
            <a:r>
              <a:rPr lang="es-ES" sz="2400" dirty="0" smtClean="0"/>
              <a:t>El Reglamento se aplica a todas las ramas de las actividades laborales que sean ejecutadas en el ámbito Nacional, dentro de los límites previstos por el Principio III del Código de Trabajo de la República Dominicana.</a:t>
            </a:r>
            <a:endParaRPr lang="en-US" sz="2400" dirty="0" smtClean="0"/>
          </a:p>
          <a:p>
            <a:pPr eaLnBrk="1" hangingPunct="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5" name="4 Rectángulo"/>
          <p:cNvSpPr/>
          <p:nvPr/>
        </p:nvSpPr>
        <p:spPr>
          <a:xfrm>
            <a:off x="533400" y="1638300"/>
            <a:ext cx="8001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200" b="1" dirty="0" smtClean="0"/>
              <a:t>Art</a:t>
            </a:r>
            <a:r>
              <a:rPr lang="es-DO" sz="3200" b="1" dirty="0" smtClean="0"/>
              <a:t>í</a:t>
            </a:r>
            <a:r>
              <a:rPr lang="es-ES" sz="3200" b="1" dirty="0"/>
              <a:t>culo </a:t>
            </a:r>
            <a:r>
              <a:rPr lang="es-ES" sz="3200" b="1" dirty="0" smtClean="0"/>
              <a:t>1. </a:t>
            </a:r>
            <a:r>
              <a:rPr lang="es-ES" sz="3200" b="1" dirty="0"/>
              <a:t>Ámbito de Aplicación:</a:t>
            </a:r>
          </a:p>
          <a:p>
            <a:pPr fontAlgn="auto">
              <a:spcBef>
                <a:spcPts val="0"/>
              </a:spcBef>
              <a:spcAft>
                <a:spcPts val="0"/>
              </a:spcAft>
              <a:defRPr/>
            </a:pPr>
            <a:endParaRPr lang="es-ES" sz="2400" b="1" dirty="0"/>
          </a:p>
        </p:txBody>
      </p:sp>
      <p:sp>
        <p:nvSpPr>
          <p:cNvPr id="7" name="1 Título"/>
          <p:cNvSpPr>
            <a:spLocks noGrp="1"/>
          </p:cNvSpPr>
          <p:nvPr>
            <p:ph type="title" idx="4294967295"/>
          </p:nvPr>
        </p:nvSpPr>
        <p:spPr>
          <a:xfrm>
            <a:off x="0" y="274638"/>
            <a:ext cx="9144000" cy="1143000"/>
          </a:xfrm>
        </p:spPr>
        <p:txBody>
          <a:bodyPr>
            <a:normAutofit/>
          </a:bodyPr>
          <a:lstStyle/>
          <a:p>
            <a:r>
              <a:rPr lang="es-DO" sz="3600" b="1" kern="0" dirty="0">
                <a:solidFill>
                  <a:schemeClr val="tx2"/>
                </a:solidFill>
                <a:ea typeface="Tahoma" pitchFamily="34" charset="0"/>
                <a:cs typeface="Tahoma" pitchFamily="34" charset="0"/>
              </a:rPr>
              <a:t>MARCO LEGAL</a:t>
            </a:r>
            <a:endParaRPr lang="en-US" sz="3600" b="1" kern="0" dirty="0">
              <a:solidFill>
                <a:schemeClr val="tx2"/>
              </a:solidFill>
              <a:ea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fld id="{4CE67D53-0DE9-4E61-AF60-EE071B6804E0}" type="slidenum">
              <a:rPr lang="en-US" smtClean="0"/>
              <a:t>30</a:t>
            </a:fld>
            <a:endParaRPr lang="en-US"/>
          </a:p>
        </p:txBody>
      </p:sp>
    </p:spTree>
    <p:extLst>
      <p:ext uri="{BB962C8B-B14F-4D97-AF65-F5344CB8AC3E}">
        <p14:creationId xmlns:p14="http://schemas.microsoft.com/office/powerpoint/2010/main" val="3523390397"/>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idx="4294967295"/>
          </p:nvPr>
        </p:nvSpPr>
        <p:spPr>
          <a:xfrm>
            <a:off x="0" y="274638"/>
            <a:ext cx="9144000" cy="1143000"/>
          </a:xfrm>
        </p:spPr>
        <p:txBody>
          <a:bodyPr>
            <a:normAutofit/>
          </a:bodyPr>
          <a:lstStyle/>
          <a:p>
            <a:r>
              <a:rPr lang="es-DO" sz="3600" b="1" kern="0" dirty="0">
                <a:solidFill>
                  <a:schemeClr val="tx2"/>
                </a:solidFill>
                <a:ea typeface="Tahoma" pitchFamily="34" charset="0"/>
                <a:cs typeface="Tahoma" pitchFamily="34" charset="0"/>
              </a:rPr>
              <a:t>MARCO LEGAL</a:t>
            </a:r>
            <a:endParaRPr lang="en-US" sz="3600" b="1" kern="0" dirty="0">
              <a:solidFill>
                <a:schemeClr val="tx2"/>
              </a:solidFill>
              <a:ea typeface="Tahoma" pitchFamily="34" charset="0"/>
              <a:cs typeface="Tahoma" pitchFamily="34" charset="0"/>
            </a:endParaRPr>
          </a:p>
        </p:txBody>
      </p:sp>
      <p:sp>
        <p:nvSpPr>
          <p:cNvPr id="3" name="2 Marcador de contenido"/>
          <p:cNvSpPr>
            <a:spLocks noGrp="1"/>
          </p:cNvSpPr>
          <p:nvPr>
            <p:ph sz="quarter" idx="4294967295"/>
          </p:nvPr>
        </p:nvSpPr>
        <p:spPr>
          <a:xfrm>
            <a:off x="609600" y="2514600"/>
            <a:ext cx="8153400" cy="3429000"/>
          </a:xfrm>
        </p:spPr>
        <p:txBody>
          <a:bodyPr>
            <a:normAutofit lnSpcReduction="10000"/>
          </a:bodyPr>
          <a:lstStyle/>
          <a:p>
            <a:pPr algn="just" eaLnBrk="1" hangingPunct="1">
              <a:buFont typeface="Wingdings" pitchFamily="2" charset="2"/>
              <a:buNone/>
            </a:pPr>
            <a:r>
              <a:rPr lang="es-ES" sz="2200" b="1" dirty="0" smtClean="0"/>
              <a:t>6.1</a:t>
            </a:r>
            <a:r>
              <a:rPr lang="es-ES" sz="2200" dirty="0" smtClean="0"/>
              <a:t> </a:t>
            </a:r>
            <a:r>
              <a:rPr lang="es-ES" sz="2600" b="1" dirty="0" smtClean="0">
                <a:latin typeface="+mj-lt"/>
              </a:rPr>
              <a:t>Obligaciones generales del empleador</a:t>
            </a:r>
          </a:p>
          <a:p>
            <a:pPr marL="0" indent="0" algn="just" eaLnBrk="1" hangingPunct="1">
              <a:buFont typeface="Wingdings" pitchFamily="2" charset="2"/>
              <a:buNone/>
            </a:pPr>
            <a:r>
              <a:rPr lang="es-ES" sz="2600" dirty="0" smtClean="0">
                <a:latin typeface="+mj-lt"/>
              </a:rPr>
              <a:t>Los empleadores tienen la obligación de </a:t>
            </a:r>
            <a:r>
              <a:rPr lang="es-ES" sz="2600" b="1" u="sng" dirty="0" smtClean="0">
                <a:latin typeface="+mj-lt"/>
              </a:rPr>
              <a:t>proteger a los trabajadores frente a los riesgos laborales. </a:t>
            </a:r>
          </a:p>
          <a:p>
            <a:pPr algn="just" eaLnBrk="1" hangingPunct="1">
              <a:buFont typeface="Wingdings" pitchFamily="2" charset="2"/>
              <a:buNone/>
            </a:pPr>
            <a:endParaRPr lang="es-ES" sz="2600" dirty="0" smtClean="0">
              <a:latin typeface="+mj-lt"/>
            </a:endParaRPr>
          </a:p>
          <a:p>
            <a:pPr marL="0" indent="0" algn="just" eaLnBrk="1" hangingPunct="1">
              <a:buFont typeface="Wingdings" pitchFamily="2" charset="2"/>
              <a:buNone/>
            </a:pPr>
            <a:r>
              <a:rPr lang="es-ES" sz="2600" b="1" dirty="0" smtClean="0">
                <a:latin typeface="+mj-lt"/>
              </a:rPr>
              <a:t>6.1.1 … </a:t>
            </a:r>
            <a:r>
              <a:rPr lang="es-ES" sz="2600" dirty="0" smtClean="0">
                <a:latin typeface="+mj-lt"/>
              </a:rPr>
              <a:t>el empleador deberá garantizar la seguridad y la salud de los trabajadores a su servicio, en todos los aspectos relacionados con el trabajo, </a:t>
            </a:r>
            <a:r>
              <a:rPr lang="es-ES" sz="2600" b="1" u="sng" dirty="0" smtClean="0">
                <a:latin typeface="+mj-lt"/>
              </a:rPr>
              <a:t>adoptando para estos fines cuantas medidas sean necesarias.</a:t>
            </a:r>
            <a:endParaRPr lang="es-DO" sz="2600" b="1" u="sng" dirty="0" smtClean="0">
              <a:latin typeface="+mj-lt"/>
            </a:endParaRPr>
          </a:p>
        </p:txBody>
      </p:sp>
      <p:sp>
        <p:nvSpPr>
          <p:cNvPr id="5" name="4 Rectángulo"/>
          <p:cNvSpPr/>
          <p:nvPr/>
        </p:nvSpPr>
        <p:spPr>
          <a:xfrm>
            <a:off x="533400" y="1295400"/>
            <a:ext cx="8001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200" b="1" dirty="0"/>
              <a:t>Art</a:t>
            </a:r>
            <a:r>
              <a:rPr lang="es-DO" sz="3200" b="1" dirty="0"/>
              <a:t>í</a:t>
            </a:r>
            <a:r>
              <a:rPr lang="es-ES" sz="3200" b="1" dirty="0"/>
              <a:t>culo 6. Obligaciones de los empleadores.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31</a:t>
            </a:fld>
            <a:endParaRPr lang="en-US"/>
          </a:p>
        </p:txBody>
      </p:sp>
    </p:spTree>
    <p:extLst>
      <p:ext uri="{BB962C8B-B14F-4D97-AF65-F5344CB8AC3E}">
        <p14:creationId xmlns:p14="http://schemas.microsoft.com/office/powerpoint/2010/main" val="23713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381000" y="1295400"/>
            <a:ext cx="5257800" cy="3200400"/>
          </a:xfrm>
          <a:prstGeom prst="rect">
            <a:avLst/>
          </a:prstGeom>
          <a:noFill/>
          <a:ln w="9525">
            <a:noFill/>
            <a:miter lim="800000"/>
            <a:headEnd/>
            <a:tailEnd/>
          </a:ln>
        </p:spPr>
        <p:txBody>
          <a:bodyPr/>
          <a:lstStyle/>
          <a:p>
            <a:pPr algn="just" eaLnBrk="0" hangingPunct="0">
              <a:spcBef>
                <a:spcPct val="20000"/>
              </a:spcBef>
              <a:buFont typeface="Arial" charset="0"/>
              <a:buNone/>
            </a:pPr>
            <a:r>
              <a:rPr lang="es-ES" sz="2600" dirty="0">
                <a:latin typeface="+mj-lt"/>
              </a:rPr>
              <a:t>Según la </a:t>
            </a:r>
            <a:r>
              <a:rPr lang="en-US" sz="2600" dirty="0" smtClean="0">
                <a:latin typeface="+mj-lt"/>
              </a:rPr>
              <a:t>OSHA(Occupational </a:t>
            </a:r>
            <a:r>
              <a:rPr lang="en-US" sz="2600" dirty="0">
                <a:latin typeface="+mj-lt"/>
              </a:rPr>
              <a:t>S</a:t>
            </a:r>
            <a:r>
              <a:rPr lang="en-US" sz="2600" dirty="0" smtClean="0">
                <a:latin typeface="+mj-lt"/>
              </a:rPr>
              <a:t>afety and </a:t>
            </a:r>
            <a:r>
              <a:rPr lang="en-US" sz="2600" dirty="0">
                <a:latin typeface="+mj-lt"/>
              </a:rPr>
              <a:t>H</a:t>
            </a:r>
            <a:r>
              <a:rPr lang="en-US" sz="2600" dirty="0" smtClean="0">
                <a:latin typeface="+mj-lt"/>
              </a:rPr>
              <a:t>ealth Administration)</a:t>
            </a:r>
            <a:r>
              <a:rPr lang="es-ES" sz="2600" dirty="0" smtClean="0">
                <a:latin typeface="+mj-lt"/>
              </a:rPr>
              <a:t> </a:t>
            </a:r>
            <a:r>
              <a:rPr lang="es-ES" sz="2600" dirty="0">
                <a:latin typeface="+mj-lt"/>
              </a:rPr>
              <a:t>la </a:t>
            </a:r>
            <a:r>
              <a:rPr lang="es-ES" sz="2600" b="1" dirty="0">
                <a:latin typeface="+mj-lt"/>
              </a:rPr>
              <a:t>higiene industrial </a:t>
            </a:r>
            <a:r>
              <a:rPr lang="es-ES" sz="2600" dirty="0">
                <a:latin typeface="+mj-lt"/>
              </a:rPr>
              <a:t>es la ciencia y arte dedicados al reconocimiento evaluación y control de aquellos factores ambientales o tensiones emanadas o provocadas por el lugar de trabajo y que pudieran ocasionar enfermedades, destruir la salud y el bienestar o crear algún malestar significativo entre los trabajadores o los ciudadanos de la comunidad.</a:t>
            </a:r>
          </a:p>
          <a:p>
            <a:pPr marL="342900" indent="-342900" algn="just" eaLnBrk="0" hangingPunct="0">
              <a:spcBef>
                <a:spcPct val="20000"/>
              </a:spcBef>
              <a:buFont typeface="Arial" charset="0"/>
              <a:buNone/>
            </a:pPr>
            <a:endParaRPr lang="es-ES" sz="2400" dirty="0">
              <a:solidFill>
                <a:srgbClr val="333399"/>
              </a:solidFill>
              <a:latin typeface="Tahoma" pitchFamily="34" charset="0"/>
            </a:endParaRPr>
          </a:p>
          <a:p>
            <a:pPr marL="342900" indent="-342900" algn="ctr" eaLnBrk="0" hangingPunct="0">
              <a:spcBef>
                <a:spcPct val="20000"/>
              </a:spcBef>
              <a:buFont typeface="Arial" charset="0"/>
              <a:buNone/>
            </a:pPr>
            <a:endParaRPr lang="es-ES" sz="2800" dirty="0">
              <a:solidFill>
                <a:srgbClr val="000000"/>
              </a:solidFill>
              <a:latin typeface="Calibri" pitchFamily="34" charset="0"/>
            </a:endParaRPr>
          </a:p>
        </p:txBody>
      </p:sp>
      <p:sp>
        <p:nvSpPr>
          <p:cNvPr id="3" name="Rectangle 2"/>
          <p:cNvSpPr/>
          <p:nvPr/>
        </p:nvSpPr>
        <p:spPr>
          <a:xfrm>
            <a:off x="762000" y="304800"/>
            <a:ext cx="8077200" cy="646331"/>
          </a:xfrm>
          <a:prstGeom prst="rect">
            <a:avLst/>
          </a:prstGeom>
        </p:spPr>
        <p:txBody>
          <a:bodyPr wrap="square">
            <a:spAutoFit/>
          </a:bodyPr>
          <a:lstStyle/>
          <a:p>
            <a:pPr algn="ctr">
              <a:spcBef>
                <a:spcPct val="0"/>
              </a:spcBef>
            </a:pPr>
            <a:r>
              <a:rPr lang="es-DO" sz="3600" b="1" kern="0" dirty="0">
                <a:solidFill>
                  <a:schemeClr val="tx2"/>
                </a:solidFill>
                <a:latin typeface="+mj-lt"/>
                <a:ea typeface="Tahoma" pitchFamily="34" charset="0"/>
                <a:cs typeface="Tahoma" pitchFamily="34" charset="0"/>
              </a:rPr>
              <a:t>H</a:t>
            </a:r>
            <a:r>
              <a:rPr lang="es-DO" sz="3600" b="1" kern="0" dirty="0" smtClean="0">
                <a:solidFill>
                  <a:schemeClr val="tx2"/>
                </a:solidFill>
                <a:latin typeface="+mj-lt"/>
                <a:ea typeface="Tahoma" pitchFamily="34" charset="0"/>
                <a:cs typeface="Tahoma" pitchFamily="34" charset="0"/>
              </a:rPr>
              <a:t>igiene </a:t>
            </a:r>
            <a:r>
              <a:rPr lang="es-DO" sz="3600" b="1" kern="0" dirty="0">
                <a:solidFill>
                  <a:schemeClr val="tx2"/>
                </a:solidFill>
                <a:latin typeface="+mj-lt"/>
                <a:ea typeface="Tahoma" pitchFamily="34" charset="0"/>
                <a:cs typeface="Tahoma" pitchFamily="34" charset="0"/>
              </a:rPr>
              <a:t>I</a:t>
            </a:r>
            <a:r>
              <a:rPr lang="es-DO" sz="3600" b="1" kern="0" dirty="0" smtClean="0">
                <a:solidFill>
                  <a:schemeClr val="tx2"/>
                </a:solidFill>
                <a:latin typeface="+mj-lt"/>
                <a:ea typeface="Tahoma" pitchFamily="34" charset="0"/>
                <a:cs typeface="Tahoma" pitchFamily="34" charset="0"/>
              </a:rPr>
              <a:t>ndustrial </a:t>
            </a:r>
            <a:endParaRPr lang="es-DO" sz="3600" b="1" kern="0" dirty="0">
              <a:solidFill>
                <a:schemeClr val="tx2"/>
              </a:solidFill>
              <a:latin typeface="+mj-lt"/>
              <a:ea typeface="Tahoma" pitchFamily="34" charset="0"/>
              <a:cs typeface="Tahoma"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743200"/>
            <a:ext cx="2871022" cy="24723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Slide Number Placeholder 3"/>
          <p:cNvSpPr>
            <a:spLocks noGrp="1"/>
          </p:cNvSpPr>
          <p:nvPr>
            <p:ph type="sldNum" sz="quarter" idx="12"/>
          </p:nvPr>
        </p:nvSpPr>
        <p:spPr/>
        <p:txBody>
          <a:bodyPr/>
          <a:lstStyle/>
          <a:p>
            <a:fld id="{4CE67D53-0DE9-4E61-AF60-EE071B6804E0}" type="slidenum">
              <a:rPr lang="en-US" smtClean="0"/>
              <a:t>32</a:t>
            </a:fld>
            <a:endParaRPr lang="en-US"/>
          </a:p>
        </p:txBody>
      </p:sp>
    </p:spTree>
    <p:extLst>
      <p:ext uri="{BB962C8B-B14F-4D97-AF65-F5344CB8AC3E}">
        <p14:creationId xmlns:p14="http://schemas.microsoft.com/office/powerpoint/2010/main" val="3303646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538956" y="1752600"/>
            <a:ext cx="5709444" cy="4524315"/>
          </a:xfrm>
          <a:prstGeom prst="rect">
            <a:avLst/>
          </a:prstGeom>
          <a:noFill/>
          <a:ln w="9525">
            <a:noFill/>
            <a:miter lim="800000"/>
            <a:headEnd/>
            <a:tailEnd/>
          </a:ln>
        </p:spPr>
        <p:txBody>
          <a:bodyPr wrap="square">
            <a:spAutoFit/>
          </a:bodyPr>
          <a:lstStyle/>
          <a:p>
            <a:pPr algn="just"/>
            <a:r>
              <a:rPr lang="es-ES" sz="2400" b="1" dirty="0">
                <a:latin typeface="+mj-lt"/>
              </a:rPr>
              <a:t>La seguridad:</a:t>
            </a:r>
            <a:r>
              <a:rPr lang="es-ES" sz="2400" dirty="0">
                <a:latin typeface="+mj-lt"/>
              </a:rPr>
              <a:t> se ocupa de los afectos agudos de los riesgos, en tanto que la salud trata sus efectos crónicos.</a:t>
            </a:r>
          </a:p>
          <a:p>
            <a:pPr algn="just"/>
            <a:endParaRPr lang="es-ES" sz="2400" dirty="0">
              <a:latin typeface="+mj-lt"/>
            </a:endParaRPr>
          </a:p>
          <a:p>
            <a:pPr algn="just"/>
            <a:endParaRPr lang="es-ES" sz="2400" dirty="0" smtClean="0">
              <a:latin typeface="+mj-lt"/>
            </a:endParaRPr>
          </a:p>
          <a:p>
            <a:pPr algn="just"/>
            <a:endParaRPr lang="es-ES" sz="2400" dirty="0">
              <a:latin typeface="+mj-lt"/>
            </a:endParaRPr>
          </a:p>
          <a:p>
            <a:pPr algn="just"/>
            <a:endParaRPr lang="es-ES" sz="2400" dirty="0">
              <a:latin typeface="+mj-lt"/>
            </a:endParaRPr>
          </a:p>
          <a:p>
            <a:pPr algn="just"/>
            <a:r>
              <a:rPr lang="es-ES" sz="2400" b="1" dirty="0">
                <a:latin typeface="+mj-lt"/>
              </a:rPr>
              <a:t>La Higiene:</a:t>
            </a:r>
            <a:r>
              <a:rPr lang="es-ES" sz="2400" dirty="0">
                <a:latin typeface="+mj-lt"/>
              </a:rPr>
              <a:t> Un efecto agudo es una reacción repentina a un estado grave; un efecto crónico es un deterioro a largo plazo, debido a una prolongada exposición a una situación adversa más benigna.</a:t>
            </a:r>
          </a:p>
        </p:txBody>
      </p:sp>
      <p:sp>
        <p:nvSpPr>
          <p:cNvPr id="25603" name="Rectangle 4"/>
          <p:cNvSpPr>
            <a:spLocks noChangeArrowheads="1"/>
          </p:cNvSpPr>
          <p:nvPr/>
        </p:nvSpPr>
        <p:spPr bwMode="auto">
          <a:xfrm>
            <a:off x="0" y="1143000"/>
            <a:ext cx="9144000" cy="1143000"/>
          </a:xfrm>
          <a:prstGeom prst="rect">
            <a:avLst/>
          </a:prstGeom>
          <a:noFill/>
          <a:ln w="9525">
            <a:noFill/>
            <a:miter lim="800000"/>
            <a:headEnd/>
            <a:tailEnd/>
          </a:ln>
        </p:spPr>
        <p:txBody>
          <a:bodyPr anchor="ctr"/>
          <a:lstStyle/>
          <a:p>
            <a:pPr algn="ctr">
              <a:spcBef>
                <a:spcPct val="0"/>
              </a:spcBef>
            </a:pPr>
            <a:r>
              <a:rPr lang="es-ES" sz="3600" b="1" kern="0" dirty="0">
                <a:solidFill>
                  <a:schemeClr val="tx2"/>
                </a:solidFill>
                <a:latin typeface="+mj-lt"/>
                <a:ea typeface="Tahoma" pitchFamily="34" charset="0"/>
                <a:cs typeface="Tahoma" pitchFamily="34" charset="0"/>
              </a:rPr>
              <a:t>Seguridad Industrial Vs </a:t>
            </a:r>
            <a:r>
              <a:rPr lang="es-ES" sz="3600" b="1" kern="0" dirty="0" smtClean="0">
                <a:solidFill>
                  <a:schemeClr val="tx2"/>
                </a:solidFill>
                <a:latin typeface="+mj-lt"/>
                <a:ea typeface="Tahoma" pitchFamily="34" charset="0"/>
                <a:cs typeface="Tahoma" pitchFamily="34" charset="0"/>
              </a:rPr>
              <a:t>Higiene </a:t>
            </a:r>
            <a:r>
              <a:rPr lang="es-ES" sz="3600" b="1" kern="0" dirty="0">
                <a:solidFill>
                  <a:schemeClr val="tx2"/>
                </a:solidFill>
                <a:latin typeface="+mj-lt"/>
                <a:ea typeface="Tahoma" pitchFamily="34" charset="0"/>
                <a:cs typeface="Tahoma" pitchFamily="34" charset="0"/>
              </a:rPr>
              <a:t>Industrial</a:t>
            </a:r>
            <a:br>
              <a:rPr lang="es-ES" sz="3600" b="1" kern="0" dirty="0">
                <a:solidFill>
                  <a:schemeClr val="tx2"/>
                </a:solidFill>
                <a:latin typeface="+mj-lt"/>
                <a:ea typeface="Tahoma" pitchFamily="34" charset="0"/>
                <a:cs typeface="Tahoma" pitchFamily="34" charset="0"/>
              </a:rPr>
            </a:br>
            <a:r>
              <a:rPr lang="es-ES" sz="3600" b="1" kern="0" dirty="0">
                <a:solidFill>
                  <a:schemeClr val="tx2"/>
                </a:solidFill>
                <a:latin typeface="+mj-lt"/>
                <a:ea typeface="Tahoma" pitchFamily="34" charset="0"/>
                <a:cs typeface="Tahoma" pitchFamily="34" charset="0"/>
              </a:rPr>
              <a:t/>
            </a:r>
            <a:br>
              <a:rPr lang="es-ES" sz="3600" b="1" kern="0" dirty="0">
                <a:solidFill>
                  <a:schemeClr val="tx2"/>
                </a:solidFill>
                <a:latin typeface="+mj-lt"/>
                <a:ea typeface="Tahoma" pitchFamily="34" charset="0"/>
                <a:cs typeface="Tahoma" pitchFamily="34" charset="0"/>
              </a:rPr>
            </a:br>
            <a:endParaRPr lang="es-ES" sz="3600" b="1" kern="0" dirty="0">
              <a:solidFill>
                <a:schemeClr val="tx2"/>
              </a:solidFill>
              <a:latin typeface="+mj-lt"/>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063028"/>
            <a:ext cx="1700752" cy="182100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973532"/>
            <a:ext cx="1409700" cy="1285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4789915"/>
            <a:ext cx="2002362" cy="1498063"/>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fld id="{4CE67D53-0DE9-4E61-AF60-EE071B6804E0}" type="slidenum">
              <a:rPr lang="en-US" smtClean="0"/>
              <a:t>33</a:t>
            </a:fld>
            <a:endParaRPr lang="en-US"/>
          </a:p>
        </p:txBody>
      </p:sp>
    </p:spTree>
    <p:extLst>
      <p:ext uri="{BB962C8B-B14F-4D97-AF65-F5344CB8AC3E}">
        <p14:creationId xmlns:p14="http://schemas.microsoft.com/office/powerpoint/2010/main" val="3285359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07"/>
          <p:cNvPicPr>
            <a:picLocks noChangeAspect="1" noChangeArrowheads="1"/>
          </p:cNvPicPr>
          <p:nvPr/>
        </p:nvPicPr>
        <p:blipFill>
          <a:blip r:embed="rId2" cstate="print"/>
          <a:srcRect/>
          <a:stretch>
            <a:fillRect/>
          </a:stretch>
        </p:blipFill>
        <p:spPr bwMode="auto">
          <a:xfrm>
            <a:off x="661353" y="1651000"/>
            <a:ext cx="7386637" cy="4978400"/>
          </a:xfrm>
          <a:prstGeom prst="rect">
            <a:avLst/>
          </a:prstGeom>
          <a:noFill/>
          <a:ln w="9525">
            <a:noFill/>
            <a:miter lim="800000"/>
            <a:headEnd/>
            <a:tailEnd/>
          </a:ln>
        </p:spPr>
      </p:pic>
      <p:sp>
        <p:nvSpPr>
          <p:cNvPr id="3" name="Rectangle 4"/>
          <p:cNvSpPr>
            <a:spLocks noChangeArrowheads="1"/>
          </p:cNvSpPr>
          <p:nvPr/>
        </p:nvSpPr>
        <p:spPr bwMode="auto">
          <a:xfrm>
            <a:off x="152400" y="823912"/>
            <a:ext cx="8534400" cy="1614488"/>
          </a:xfrm>
          <a:prstGeom prst="rect">
            <a:avLst/>
          </a:prstGeom>
          <a:noFill/>
          <a:ln w="9525">
            <a:noFill/>
            <a:miter lim="800000"/>
            <a:headEnd/>
            <a:tailEnd/>
          </a:ln>
        </p:spPr>
        <p:txBody>
          <a:bodyPr anchor="ctr"/>
          <a:lstStyle/>
          <a:p>
            <a:pPr algn="ctr">
              <a:spcBef>
                <a:spcPct val="0"/>
              </a:spcBef>
            </a:pPr>
            <a:r>
              <a:rPr lang="es-ES" sz="3600" b="1" kern="0" dirty="0">
                <a:solidFill>
                  <a:schemeClr val="tx2"/>
                </a:solidFill>
                <a:latin typeface="+mj-lt"/>
                <a:ea typeface="Tahoma" pitchFamily="34" charset="0"/>
                <a:cs typeface="Tahoma" pitchFamily="34" charset="0"/>
              </a:rPr>
              <a:t>Seguridad Industrial </a:t>
            </a:r>
            <a:r>
              <a:rPr lang="es-ES" sz="3600" b="1" kern="0" dirty="0">
                <a:solidFill>
                  <a:srgbClr val="FF0000"/>
                </a:solidFill>
                <a:effectLst>
                  <a:outerShdw blurRad="38100" dist="38100" dir="2700000" algn="tl">
                    <a:srgbClr val="000000">
                      <a:alpha val="43137"/>
                    </a:srgbClr>
                  </a:outerShdw>
                </a:effectLst>
                <a:latin typeface="+mj-lt"/>
                <a:ea typeface="Tahoma" pitchFamily="34" charset="0"/>
                <a:cs typeface="Tahoma" pitchFamily="34" charset="0"/>
              </a:rPr>
              <a:t>Vs</a:t>
            </a:r>
            <a:r>
              <a:rPr lang="es-ES" sz="3600" b="1" kern="0" dirty="0">
                <a:solidFill>
                  <a:schemeClr val="tx2"/>
                </a:solidFill>
                <a:latin typeface="+mj-lt"/>
                <a:ea typeface="Tahoma" pitchFamily="34" charset="0"/>
                <a:cs typeface="Tahoma" pitchFamily="34" charset="0"/>
              </a:rPr>
              <a:t> la Higiene Industrial</a:t>
            </a:r>
            <a:br>
              <a:rPr lang="es-ES" sz="3600" b="1" kern="0" dirty="0">
                <a:solidFill>
                  <a:schemeClr val="tx2"/>
                </a:solidFill>
                <a:latin typeface="+mj-lt"/>
                <a:ea typeface="Tahoma" pitchFamily="34" charset="0"/>
                <a:cs typeface="Tahoma" pitchFamily="34" charset="0"/>
              </a:rPr>
            </a:br>
            <a:r>
              <a:rPr lang="es-ES" sz="3600" b="1" kern="0" dirty="0">
                <a:solidFill>
                  <a:schemeClr val="tx2"/>
                </a:solidFill>
                <a:latin typeface="+mj-lt"/>
                <a:ea typeface="Tahoma" pitchFamily="34" charset="0"/>
                <a:cs typeface="Tahoma" pitchFamily="34" charset="0"/>
              </a:rPr>
              <a:t/>
            </a:r>
            <a:br>
              <a:rPr lang="es-ES" sz="3600" b="1" kern="0" dirty="0">
                <a:solidFill>
                  <a:schemeClr val="tx2"/>
                </a:solidFill>
                <a:latin typeface="+mj-lt"/>
                <a:ea typeface="Tahoma" pitchFamily="34" charset="0"/>
                <a:cs typeface="Tahoma" pitchFamily="34" charset="0"/>
              </a:rPr>
            </a:br>
            <a:endParaRPr lang="es-ES" sz="3600" b="1" kern="0" dirty="0">
              <a:solidFill>
                <a:schemeClr val="tx2"/>
              </a:solidFill>
              <a:latin typeface="+mj-lt"/>
              <a:ea typeface="Tahom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5" name="Slide Number Placeholder 4"/>
          <p:cNvSpPr>
            <a:spLocks noGrp="1"/>
          </p:cNvSpPr>
          <p:nvPr>
            <p:ph type="sldNum" sz="quarter" idx="12"/>
          </p:nvPr>
        </p:nvSpPr>
        <p:spPr/>
        <p:txBody>
          <a:bodyPr/>
          <a:lstStyle/>
          <a:p>
            <a:fld id="{4CE67D53-0DE9-4E61-AF60-EE071B6804E0}" type="slidenum">
              <a:rPr lang="en-US" smtClean="0"/>
              <a:t>34</a:t>
            </a:fld>
            <a:endParaRPr lang="en-US"/>
          </a:p>
        </p:txBody>
      </p:sp>
    </p:spTree>
    <p:extLst>
      <p:ext uri="{BB962C8B-B14F-4D97-AF65-F5344CB8AC3E}">
        <p14:creationId xmlns:p14="http://schemas.microsoft.com/office/powerpoint/2010/main" val="4248088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idx="4294967295"/>
          </p:nvPr>
        </p:nvSpPr>
        <p:spPr>
          <a:xfrm>
            <a:off x="152400" y="558270"/>
            <a:ext cx="6705600" cy="1173163"/>
          </a:xfrm>
        </p:spPr>
        <p:txBody>
          <a:bodyPr>
            <a:normAutofit/>
          </a:bodyPr>
          <a:lstStyle/>
          <a:p>
            <a:pPr eaLnBrk="1" hangingPunct="1"/>
            <a:r>
              <a:rPr lang="es-ES" sz="3600" b="1" kern="0" dirty="0">
                <a:solidFill>
                  <a:schemeClr val="tx2"/>
                </a:solidFill>
                <a:ea typeface="Tahoma" pitchFamily="34" charset="0"/>
                <a:cs typeface="Tahoma" pitchFamily="34" charset="0"/>
              </a:rPr>
              <a:t>Clasificación de los Riesgos</a:t>
            </a:r>
          </a:p>
        </p:txBody>
      </p:sp>
      <p:sp>
        <p:nvSpPr>
          <p:cNvPr id="3" name="2 Marcador de contenido"/>
          <p:cNvSpPr>
            <a:spLocks noGrp="1"/>
          </p:cNvSpPr>
          <p:nvPr>
            <p:ph idx="4294967295"/>
          </p:nvPr>
        </p:nvSpPr>
        <p:spPr>
          <a:xfrm>
            <a:off x="609600" y="2438400"/>
            <a:ext cx="8229600" cy="1447800"/>
          </a:xfrm>
        </p:spPr>
        <p:style>
          <a:lnRef idx="1">
            <a:schemeClr val="accent1"/>
          </a:lnRef>
          <a:fillRef idx="2">
            <a:schemeClr val="accent1"/>
          </a:fillRef>
          <a:effectRef idx="1">
            <a:schemeClr val="accent1"/>
          </a:effectRef>
          <a:fontRef idx="minor">
            <a:schemeClr val="dk1"/>
          </a:fontRef>
        </p:style>
        <p:txBody>
          <a:bodyPr anchor="ctr">
            <a:normAutofit/>
          </a:bodyPr>
          <a:lstStyle/>
          <a:p>
            <a:pPr algn="just" eaLnBrk="1" hangingPunct="1">
              <a:buFont typeface="Arial" charset="0"/>
              <a:buNone/>
              <a:defRPr/>
            </a:pPr>
            <a:r>
              <a:rPr lang="es-ES" sz="2800" dirty="0">
                <a:solidFill>
                  <a:srgbClr val="000000"/>
                </a:solidFill>
              </a:rPr>
              <a:t>	</a:t>
            </a:r>
            <a:r>
              <a:rPr lang="es-ES" sz="2400" dirty="0">
                <a:solidFill>
                  <a:srgbClr val="000000"/>
                </a:solidFill>
                <a:latin typeface="Calibri" panose="020F0502020204030204" pitchFamily="34" charset="0"/>
              </a:rPr>
              <a:t>Su origen está en los distintos elementos del entorno de los lugares de trabajo que pueden producir daños.</a:t>
            </a:r>
          </a:p>
        </p:txBody>
      </p:sp>
      <p:sp>
        <p:nvSpPr>
          <p:cNvPr id="5" name="4 Llamada de nube"/>
          <p:cNvSpPr/>
          <p:nvPr/>
        </p:nvSpPr>
        <p:spPr>
          <a:xfrm>
            <a:off x="5867400" y="990600"/>
            <a:ext cx="2362200" cy="1676400"/>
          </a:xfrm>
          <a:prstGeom prst="cloudCallout">
            <a:avLst>
              <a:gd name="adj1" fmla="val -62961"/>
              <a:gd name="adj2" fmla="val 456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Físicos</a:t>
            </a:r>
          </a:p>
        </p:txBody>
      </p:sp>
      <p:pic>
        <p:nvPicPr>
          <p:cNvPr id="264194" name="Picture 2" descr="F:\WKRIm\Maestría INTEC PRL\2 do Trimestre\Seguridad I\Imagenes Expo\accidentes-de-trabajo-accidentes-laborales-_-factores-de-riesgo_28261_2_3.jpg"/>
          <p:cNvPicPr>
            <a:picLocks noChangeAspect="1" noChangeArrowheads="1"/>
          </p:cNvPicPr>
          <p:nvPr/>
        </p:nvPicPr>
        <p:blipFill>
          <a:blip r:embed="rId2" cstate="print"/>
          <a:srcRect/>
          <a:stretch>
            <a:fillRect/>
          </a:stretch>
        </p:blipFill>
        <p:spPr bwMode="auto">
          <a:xfrm>
            <a:off x="2667000" y="4346305"/>
            <a:ext cx="4114800" cy="1968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35</a:t>
            </a:fld>
            <a:endParaRPr lang="en-US"/>
          </a:p>
        </p:txBody>
      </p:sp>
    </p:spTree>
    <p:extLst>
      <p:ext uri="{BB962C8B-B14F-4D97-AF65-F5344CB8AC3E}">
        <p14:creationId xmlns:p14="http://schemas.microsoft.com/office/powerpoint/2010/main" val="2203202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dissolve">
                                      <p:cBhvr>
                                        <p:cTn id="7" dur="500"/>
                                        <p:tgtEl>
                                          <p:spTgt spid="264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hlinkClick r:id="rId2" action="ppaction://hlinkfile"/>
          </p:cNvPr>
          <p:cNvSpPr>
            <a:spLocks noChangeArrowheads="1"/>
          </p:cNvSpPr>
          <p:nvPr/>
        </p:nvSpPr>
        <p:spPr bwMode="auto">
          <a:xfrm>
            <a:off x="1295400" y="1284288"/>
            <a:ext cx="6858000" cy="4267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 name="1 Título"/>
          <p:cNvSpPr txBox="1">
            <a:spLocks/>
          </p:cNvSpPr>
          <p:nvPr/>
        </p:nvSpPr>
        <p:spPr bwMode="auto">
          <a:xfrm>
            <a:off x="838200" y="2381"/>
            <a:ext cx="7924800" cy="1096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a:lstStyle>
          <a:p>
            <a:pPr eaLnBrk="1" hangingPunct="1"/>
            <a:r>
              <a:rPr lang="es-ES" b="1" dirty="0"/>
              <a:t>2. </a:t>
            </a:r>
            <a:r>
              <a:rPr lang="es-ES" b="1" dirty="0" smtClean="0"/>
              <a:t>Riesgos Mínimo</a:t>
            </a:r>
            <a:endParaRPr lang="es-ES" b="1" dirty="0"/>
          </a:p>
        </p:txBody>
      </p:sp>
      <p:pic>
        <p:nvPicPr>
          <p:cNvPr id="5" name="Picture 6" descr="https://encrypted-tbn2.gstatic.com/images?q=tbn:ANd9GcQoklvl0W90l_0si73tV9wxG4TUWbim485l1NthajEeD8KmmX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2338388"/>
            <a:ext cx="1838325" cy="2486025"/>
          </a:xfrm>
          <a:prstGeom prst="rect">
            <a:avLst/>
          </a:prstGeom>
          <a:solidFill>
            <a:schemeClr val="tx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36</a:t>
            </a:fld>
            <a:endParaRPr lang="en-US"/>
          </a:p>
        </p:txBody>
      </p:sp>
    </p:spTree>
    <p:extLst>
      <p:ext uri="{BB962C8B-B14F-4D97-AF65-F5344CB8AC3E}">
        <p14:creationId xmlns:p14="http://schemas.microsoft.com/office/powerpoint/2010/main" val="31202119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idx="4294967295"/>
          </p:nvPr>
        </p:nvSpPr>
        <p:spPr>
          <a:xfrm>
            <a:off x="152400" y="611610"/>
            <a:ext cx="6858000" cy="1173163"/>
          </a:xfrm>
        </p:spPr>
        <p:txBody>
          <a:bodyPr>
            <a:normAutofit/>
          </a:bodyPr>
          <a:lstStyle/>
          <a:p>
            <a:r>
              <a:rPr lang="es-ES" sz="3600" b="1" kern="0" dirty="0">
                <a:solidFill>
                  <a:schemeClr val="tx2"/>
                </a:solidFill>
                <a:ea typeface="Tahoma" pitchFamily="34" charset="0"/>
                <a:cs typeface="Tahoma" pitchFamily="34" charset="0"/>
              </a:rPr>
              <a:t>Clasificación de los Riesgos</a:t>
            </a:r>
          </a:p>
        </p:txBody>
      </p:sp>
      <p:sp>
        <p:nvSpPr>
          <p:cNvPr id="3" name="2 Marcador de contenido"/>
          <p:cNvSpPr>
            <a:spLocks noGrp="1"/>
          </p:cNvSpPr>
          <p:nvPr>
            <p:ph idx="4294967295"/>
          </p:nvPr>
        </p:nvSpPr>
        <p:spPr>
          <a:xfrm>
            <a:off x="533400" y="2667000"/>
            <a:ext cx="8229600" cy="1905000"/>
          </a:xfrm>
        </p:spPr>
        <p:style>
          <a:lnRef idx="1">
            <a:schemeClr val="accent6"/>
          </a:lnRef>
          <a:fillRef idx="2">
            <a:schemeClr val="accent6"/>
          </a:fillRef>
          <a:effectRef idx="1">
            <a:schemeClr val="accent6"/>
          </a:effectRef>
          <a:fontRef idx="minor">
            <a:schemeClr val="dk1"/>
          </a:fontRef>
        </p:style>
        <p:txBody>
          <a:bodyPr anchor="ctr">
            <a:normAutofit/>
          </a:bodyPr>
          <a:lstStyle/>
          <a:p>
            <a:pPr algn="just" eaLnBrk="1" hangingPunct="1">
              <a:buFont typeface="Arial" charset="0"/>
              <a:buNone/>
              <a:defRPr/>
            </a:pPr>
            <a:r>
              <a:rPr lang="es-ES" sz="2800" dirty="0">
                <a:solidFill>
                  <a:srgbClr val="000000"/>
                </a:solidFill>
              </a:rPr>
              <a:t>	</a:t>
            </a:r>
            <a:r>
              <a:rPr lang="es-ES" sz="2400" dirty="0">
                <a:solidFill>
                  <a:srgbClr val="000000"/>
                </a:solidFill>
                <a:latin typeface="Calibri" panose="020F0502020204030204" pitchFamily="34" charset="0"/>
              </a:rPr>
              <a:t>Son aquellos cuyo origen está en la presencia y manipulación de agentes químicos, los cuales pueden producir alergias, </a:t>
            </a:r>
            <a:r>
              <a:rPr lang="es-ES" sz="2400" dirty="0" smtClean="0">
                <a:solidFill>
                  <a:srgbClr val="000000"/>
                </a:solidFill>
                <a:latin typeface="Calibri" panose="020F0502020204030204" pitchFamily="34" charset="0"/>
              </a:rPr>
              <a:t>asfixias</a:t>
            </a:r>
            <a:r>
              <a:rPr lang="es-ES" sz="2400" dirty="0">
                <a:solidFill>
                  <a:srgbClr val="000000"/>
                </a:solidFill>
                <a:latin typeface="Calibri" panose="020F0502020204030204" pitchFamily="34" charset="0"/>
              </a:rPr>
              <a:t>…</a:t>
            </a:r>
          </a:p>
        </p:txBody>
      </p:sp>
      <p:sp>
        <p:nvSpPr>
          <p:cNvPr id="6" name="5 Llamada rectangular"/>
          <p:cNvSpPr/>
          <p:nvPr/>
        </p:nvSpPr>
        <p:spPr>
          <a:xfrm>
            <a:off x="5715000" y="1219200"/>
            <a:ext cx="2209800" cy="1295400"/>
          </a:xfrm>
          <a:prstGeom prst="wedgeRectCallout">
            <a:avLst>
              <a:gd name="adj1" fmla="val -18236"/>
              <a:gd name="adj2" fmla="val 77955"/>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ES" sz="2800" b="1" dirty="0"/>
              <a:t>Químicos</a:t>
            </a:r>
          </a:p>
        </p:txBody>
      </p:sp>
      <p:pic>
        <p:nvPicPr>
          <p:cNvPr id="265218" name="Picture 2" descr="F:\WKRIm\Maestría INTEC PRL\2 do Trimestre\Seguridad I\Imagenes Expo\108919070.jpg"/>
          <p:cNvPicPr>
            <a:picLocks noChangeAspect="1" noChangeArrowheads="1"/>
          </p:cNvPicPr>
          <p:nvPr/>
        </p:nvPicPr>
        <p:blipFill>
          <a:blip r:embed="rId2" cstate="print"/>
          <a:srcRect t="14097"/>
          <a:stretch>
            <a:fillRect/>
          </a:stretch>
        </p:blipFill>
        <p:spPr bwMode="auto">
          <a:xfrm>
            <a:off x="2838450" y="4648200"/>
            <a:ext cx="3238500" cy="1857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37</a:t>
            </a:fld>
            <a:endParaRPr lang="en-US"/>
          </a:p>
        </p:txBody>
      </p:sp>
    </p:spTree>
    <p:extLst>
      <p:ext uri="{BB962C8B-B14F-4D97-AF65-F5344CB8AC3E}">
        <p14:creationId xmlns:p14="http://schemas.microsoft.com/office/powerpoint/2010/main" val="2553721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idx="4294967295"/>
          </p:nvPr>
        </p:nvSpPr>
        <p:spPr>
          <a:xfrm>
            <a:off x="457200" y="-76200"/>
            <a:ext cx="6705600" cy="1173163"/>
          </a:xfrm>
        </p:spPr>
        <p:txBody>
          <a:bodyPr>
            <a:normAutofit/>
          </a:bodyPr>
          <a:lstStyle/>
          <a:p>
            <a:r>
              <a:rPr lang="es-ES" sz="3600" b="1" kern="0" dirty="0">
                <a:solidFill>
                  <a:schemeClr val="tx2"/>
                </a:solidFill>
                <a:ea typeface="Tahoma" pitchFamily="34" charset="0"/>
                <a:cs typeface="Tahoma" pitchFamily="34" charset="0"/>
              </a:rPr>
              <a:t>Clasificación de los Riesgos</a:t>
            </a:r>
          </a:p>
        </p:txBody>
      </p:sp>
      <p:sp>
        <p:nvSpPr>
          <p:cNvPr id="3" name="2 Marcador de contenido"/>
          <p:cNvSpPr>
            <a:spLocks noGrp="1"/>
          </p:cNvSpPr>
          <p:nvPr>
            <p:ph idx="4294967295"/>
          </p:nvPr>
        </p:nvSpPr>
        <p:spPr>
          <a:xfrm>
            <a:off x="533400" y="4038600"/>
            <a:ext cx="8229600" cy="1371600"/>
          </a:xfrm>
        </p:spPr>
        <p:style>
          <a:lnRef idx="1">
            <a:schemeClr val="accent2"/>
          </a:lnRef>
          <a:fillRef idx="2">
            <a:schemeClr val="accent2"/>
          </a:fillRef>
          <a:effectRef idx="1">
            <a:schemeClr val="accent2"/>
          </a:effectRef>
          <a:fontRef idx="minor">
            <a:schemeClr val="dk1"/>
          </a:fontRef>
        </p:style>
        <p:txBody>
          <a:bodyPr anchor="ctr">
            <a:normAutofit/>
          </a:bodyPr>
          <a:lstStyle/>
          <a:p>
            <a:pPr algn="just" eaLnBrk="1" hangingPunct="1">
              <a:buFont typeface="Arial" charset="0"/>
              <a:buNone/>
              <a:defRPr/>
            </a:pPr>
            <a:r>
              <a:rPr lang="es-ES" sz="2800" dirty="0">
                <a:solidFill>
                  <a:srgbClr val="000000"/>
                </a:solidFill>
              </a:rPr>
              <a:t>	</a:t>
            </a:r>
            <a:r>
              <a:rPr lang="es-ES" sz="2400" dirty="0">
                <a:solidFill>
                  <a:srgbClr val="000000"/>
                </a:solidFill>
                <a:latin typeface="Calibri" panose="020F0502020204030204" pitchFamily="34" charset="0"/>
              </a:rPr>
              <a:t>Se pueden dar cuando se trabaja con agentes infecciosos, microorganismos…</a:t>
            </a:r>
          </a:p>
        </p:txBody>
      </p:sp>
      <p:sp>
        <p:nvSpPr>
          <p:cNvPr id="5" name="4 Llamada con línea 1 (borde y barra de énfasis)"/>
          <p:cNvSpPr/>
          <p:nvPr/>
        </p:nvSpPr>
        <p:spPr>
          <a:xfrm>
            <a:off x="1752600" y="2133600"/>
            <a:ext cx="2819400" cy="1143000"/>
          </a:xfrm>
          <a:prstGeom prst="accentBorderCallout1">
            <a:avLst>
              <a:gd name="adj1" fmla="val 39356"/>
              <a:gd name="adj2" fmla="val -10790"/>
              <a:gd name="adj3" fmla="val 163101"/>
              <a:gd name="adj4" fmla="val -25190"/>
            </a:avLst>
          </a:prstGeom>
          <a:ln w="76200"/>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ES" sz="2800" dirty="0">
                <a:latin typeface="Calibri" panose="020F0502020204030204" pitchFamily="34" charset="0"/>
              </a:rPr>
              <a:t>Biológicos</a:t>
            </a:r>
          </a:p>
        </p:txBody>
      </p:sp>
      <p:pic>
        <p:nvPicPr>
          <p:cNvPr id="266242" name="Picture 2" descr="F:\WKRIm\Maestría INTEC PRL\2 do Trimestre\Seguridad I\Imagenes Expo\AB23978.jpg"/>
          <p:cNvPicPr>
            <a:picLocks noChangeAspect="1" noChangeArrowheads="1"/>
          </p:cNvPicPr>
          <p:nvPr/>
        </p:nvPicPr>
        <p:blipFill>
          <a:blip r:embed="rId2" cstate="print"/>
          <a:srcRect t="12500"/>
          <a:stretch>
            <a:fillRect/>
          </a:stretch>
        </p:blipFill>
        <p:spPr bwMode="auto">
          <a:xfrm>
            <a:off x="4876800" y="1295400"/>
            <a:ext cx="3784600" cy="2493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38</a:t>
            </a:fld>
            <a:endParaRPr lang="en-US"/>
          </a:p>
        </p:txBody>
      </p:sp>
    </p:spTree>
    <p:extLst>
      <p:ext uri="{BB962C8B-B14F-4D97-AF65-F5344CB8AC3E}">
        <p14:creationId xmlns:p14="http://schemas.microsoft.com/office/powerpoint/2010/main" val="22481982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idx="4294967295"/>
          </p:nvPr>
        </p:nvSpPr>
        <p:spPr>
          <a:xfrm>
            <a:off x="609600" y="-106363"/>
            <a:ext cx="6629400" cy="1173163"/>
          </a:xfrm>
        </p:spPr>
        <p:txBody>
          <a:bodyPr>
            <a:normAutofit/>
          </a:bodyPr>
          <a:lstStyle/>
          <a:p>
            <a:r>
              <a:rPr lang="es-ES" sz="3600" b="1" kern="0" dirty="0">
                <a:solidFill>
                  <a:schemeClr val="tx2"/>
                </a:solidFill>
                <a:ea typeface="Tahoma" pitchFamily="34" charset="0"/>
                <a:cs typeface="Tahoma" pitchFamily="34" charset="0"/>
              </a:rPr>
              <a:t>Clasificación de los Riesgos</a:t>
            </a:r>
          </a:p>
        </p:txBody>
      </p:sp>
      <p:sp>
        <p:nvSpPr>
          <p:cNvPr id="3" name="2 Marcador de contenido"/>
          <p:cNvSpPr>
            <a:spLocks noGrp="1"/>
          </p:cNvSpPr>
          <p:nvPr>
            <p:ph idx="4294967295"/>
          </p:nvPr>
        </p:nvSpPr>
        <p:spPr>
          <a:xfrm>
            <a:off x="609600" y="3048000"/>
            <a:ext cx="8229600" cy="1143000"/>
          </a:xfrm>
        </p:spPr>
        <p:style>
          <a:lnRef idx="1">
            <a:schemeClr val="accent4"/>
          </a:lnRef>
          <a:fillRef idx="2">
            <a:schemeClr val="accent4"/>
          </a:fillRef>
          <a:effectRef idx="1">
            <a:schemeClr val="accent4"/>
          </a:effectRef>
          <a:fontRef idx="minor">
            <a:schemeClr val="dk1"/>
          </a:fontRef>
        </p:style>
        <p:txBody>
          <a:bodyPr anchor="ctr">
            <a:normAutofit/>
          </a:bodyPr>
          <a:lstStyle/>
          <a:p>
            <a:pPr algn="just" eaLnBrk="1" hangingPunct="1">
              <a:buFont typeface="Arial" charset="0"/>
              <a:buNone/>
              <a:defRPr/>
            </a:pPr>
            <a:r>
              <a:rPr lang="es-ES" sz="2800" dirty="0">
                <a:solidFill>
                  <a:srgbClr val="000000"/>
                </a:solidFill>
              </a:rPr>
              <a:t>	</a:t>
            </a:r>
            <a:r>
              <a:rPr lang="es-DO" sz="2400" dirty="0">
                <a:solidFill>
                  <a:schemeClr val="tx1"/>
                </a:solidFill>
                <a:latin typeface="Calibri" panose="020F0502020204030204" pitchFamily="34" charset="0"/>
              </a:rPr>
              <a:t>Se refiere a la postura que mantenemos mientras trabajamos. </a:t>
            </a:r>
            <a:endParaRPr lang="es-ES" sz="2400" dirty="0">
              <a:solidFill>
                <a:schemeClr val="tx1"/>
              </a:solidFill>
              <a:latin typeface="Calibri" panose="020F0502020204030204" pitchFamily="34" charset="0"/>
            </a:endParaRPr>
          </a:p>
        </p:txBody>
      </p:sp>
      <p:sp>
        <p:nvSpPr>
          <p:cNvPr id="5" name="4 Llamada con línea 3 (barra de énfasis)"/>
          <p:cNvSpPr/>
          <p:nvPr/>
        </p:nvSpPr>
        <p:spPr>
          <a:xfrm>
            <a:off x="4724400" y="1600200"/>
            <a:ext cx="3048000" cy="1219200"/>
          </a:xfrm>
          <a:prstGeom prst="accentCallout3">
            <a:avLst>
              <a:gd name="adj1" fmla="val 18750"/>
              <a:gd name="adj2" fmla="val -8333"/>
              <a:gd name="adj3" fmla="val 18750"/>
              <a:gd name="adj4" fmla="val -16667"/>
              <a:gd name="adj5" fmla="val 68637"/>
              <a:gd name="adj6" fmla="val -39528"/>
              <a:gd name="adj7" fmla="val 110955"/>
              <a:gd name="adj8" fmla="val -38087"/>
            </a:avLst>
          </a:prstGeom>
          <a:ln w="38100"/>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2800" dirty="0"/>
              <a:t>Ergonómicos</a:t>
            </a:r>
            <a:endParaRPr lang="es-ES" dirty="0"/>
          </a:p>
        </p:txBody>
      </p:sp>
      <p:pic>
        <p:nvPicPr>
          <p:cNvPr id="38916" name="Picture 6" descr="ergonomia-mouse"/>
          <p:cNvPicPr>
            <a:picLocks noChangeAspect="1" noChangeArrowheads="1"/>
          </p:cNvPicPr>
          <p:nvPr/>
        </p:nvPicPr>
        <p:blipFill>
          <a:blip r:embed="rId2" cstate="print"/>
          <a:srcRect t="48370"/>
          <a:stretch>
            <a:fillRect/>
          </a:stretch>
        </p:blipFill>
        <p:spPr bwMode="auto">
          <a:xfrm>
            <a:off x="5029200" y="4484688"/>
            <a:ext cx="3124200" cy="1382712"/>
          </a:xfrm>
          <a:prstGeom prst="rect">
            <a:avLst/>
          </a:prstGeom>
          <a:noFill/>
          <a:ln w="9525">
            <a:noFill/>
            <a:miter lim="800000"/>
            <a:headEnd/>
            <a:tailEnd/>
          </a:ln>
        </p:spPr>
      </p:pic>
      <p:pic>
        <p:nvPicPr>
          <p:cNvPr id="38917" name="Picture 7" descr="ergonomia-mouse"/>
          <p:cNvPicPr>
            <a:picLocks noChangeAspect="1" noChangeArrowheads="1"/>
          </p:cNvPicPr>
          <p:nvPr/>
        </p:nvPicPr>
        <p:blipFill>
          <a:blip r:embed="rId2" cstate="print"/>
          <a:srcRect b="48785"/>
          <a:stretch>
            <a:fillRect/>
          </a:stretch>
        </p:blipFill>
        <p:spPr bwMode="auto">
          <a:xfrm>
            <a:off x="1447800" y="4495800"/>
            <a:ext cx="3124200" cy="1371600"/>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39</a:t>
            </a:fld>
            <a:endParaRPr lang="en-US"/>
          </a:p>
        </p:txBody>
      </p:sp>
    </p:spTree>
    <p:extLst>
      <p:ext uri="{BB962C8B-B14F-4D97-AF65-F5344CB8AC3E}">
        <p14:creationId xmlns:p14="http://schemas.microsoft.com/office/powerpoint/2010/main" val="21882050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593725" y="1371600"/>
            <a:ext cx="7362825" cy="5386090"/>
          </a:xfrm>
          <a:prstGeom prst="rect">
            <a:avLst/>
          </a:prstGeom>
          <a:noFill/>
          <a:ln w="9525">
            <a:noFill/>
            <a:miter lim="800000"/>
            <a:headEnd/>
            <a:tailEnd/>
          </a:ln>
        </p:spPr>
        <p:txBody>
          <a:bodyPr>
            <a:spAutoFit/>
          </a:bodyPr>
          <a:lstStyle/>
          <a:p>
            <a:r>
              <a:rPr lang="es-DO" sz="1600" dirty="0">
                <a:latin typeface="+mj-lt"/>
              </a:rPr>
              <a:t>El</a:t>
            </a:r>
            <a:r>
              <a:rPr lang="es-DO" dirty="0">
                <a:latin typeface="+mj-lt"/>
              </a:rPr>
              <a:t> término de seguridad, tiene múltiples </a:t>
            </a:r>
            <a:r>
              <a:rPr lang="es-DO" dirty="0" smtClean="0">
                <a:latin typeface="+mj-lt"/>
              </a:rPr>
              <a:t>definiciones. </a:t>
            </a:r>
            <a:r>
              <a:rPr lang="es-DO" dirty="0">
                <a:latin typeface="+mj-lt"/>
              </a:rPr>
              <a:t>Existen varias clases </a:t>
            </a:r>
            <a:r>
              <a:rPr lang="es-DO" dirty="0" smtClean="0">
                <a:latin typeface="+mj-lt"/>
              </a:rPr>
              <a:t>de seguridad </a:t>
            </a:r>
            <a:r>
              <a:rPr lang="es-DO" dirty="0">
                <a:latin typeface="+mj-lt"/>
              </a:rPr>
              <a:t>en función del ámbito </a:t>
            </a:r>
            <a:r>
              <a:rPr lang="es-DO" dirty="0" smtClean="0">
                <a:latin typeface="+mj-lt"/>
              </a:rPr>
              <a:t>de referencia</a:t>
            </a:r>
            <a:r>
              <a:rPr lang="es-DO" dirty="0">
                <a:latin typeface="+mj-lt"/>
              </a:rPr>
              <a:t>:</a:t>
            </a:r>
          </a:p>
          <a:p>
            <a:pPr marL="457200" indent="-457200">
              <a:buFont typeface="Wingdings" panose="05000000000000000000" pitchFamily="2" charset="2"/>
              <a:buChar char="q"/>
            </a:pPr>
            <a:endParaRPr lang="es-DO" dirty="0">
              <a:latin typeface="+mj-lt"/>
            </a:endParaRPr>
          </a:p>
          <a:p>
            <a:pPr marL="457200" indent="-457200">
              <a:buFont typeface="Wingdings" panose="05000000000000000000" pitchFamily="2" charset="2"/>
              <a:buChar char="q"/>
            </a:pPr>
            <a:r>
              <a:rPr lang="es-DO" dirty="0" smtClean="0">
                <a:latin typeface="+mj-lt"/>
              </a:rPr>
              <a:t>Seguridad vial</a:t>
            </a:r>
          </a:p>
          <a:p>
            <a:pPr marL="457200" indent="-457200">
              <a:buFont typeface="Wingdings" panose="05000000000000000000" pitchFamily="2" charset="2"/>
              <a:buChar char="q"/>
            </a:pPr>
            <a:endParaRPr lang="es-DO" dirty="0" smtClean="0">
              <a:latin typeface="+mj-lt"/>
            </a:endParaRPr>
          </a:p>
          <a:p>
            <a:pPr marL="457200" indent="-457200">
              <a:buFont typeface="Wingdings" panose="05000000000000000000" pitchFamily="2" charset="2"/>
              <a:buChar char="q"/>
            </a:pPr>
            <a:r>
              <a:rPr lang="es-DO" dirty="0" smtClean="0">
                <a:latin typeface="+mj-lt"/>
              </a:rPr>
              <a:t>Seguridad </a:t>
            </a:r>
            <a:r>
              <a:rPr lang="es-DO" dirty="0">
                <a:latin typeface="+mj-lt"/>
              </a:rPr>
              <a:t>y protección física</a:t>
            </a:r>
          </a:p>
          <a:p>
            <a:pPr marL="457200" indent="-457200">
              <a:buFont typeface="Wingdings" panose="05000000000000000000" pitchFamily="2" charset="2"/>
              <a:buChar char="q"/>
            </a:pPr>
            <a:endParaRPr lang="es-DO" dirty="0">
              <a:latin typeface="+mj-lt"/>
            </a:endParaRPr>
          </a:p>
          <a:p>
            <a:pPr marL="457200" indent="-457200">
              <a:buFont typeface="Wingdings" panose="05000000000000000000" pitchFamily="2" charset="2"/>
              <a:buChar char="q"/>
            </a:pPr>
            <a:r>
              <a:rPr lang="es-DO" dirty="0" smtClean="0">
                <a:latin typeface="+mj-lt"/>
              </a:rPr>
              <a:t>Seguridad </a:t>
            </a:r>
            <a:r>
              <a:rPr lang="es-DO" dirty="0" err="1" smtClean="0">
                <a:latin typeface="+mj-lt"/>
              </a:rPr>
              <a:t>núclear</a:t>
            </a:r>
            <a:endParaRPr lang="es-DO" dirty="0">
              <a:latin typeface="+mj-lt"/>
            </a:endParaRPr>
          </a:p>
          <a:p>
            <a:pPr marL="457200" indent="-457200">
              <a:buFont typeface="Wingdings" panose="05000000000000000000" pitchFamily="2" charset="2"/>
              <a:buChar char="q"/>
            </a:pPr>
            <a:endParaRPr lang="es-DO" dirty="0">
              <a:latin typeface="+mj-lt"/>
            </a:endParaRPr>
          </a:p>
          <a:p>
            <a:pPr marL="457200" indent="-457200">
              <a:buFont typeface="Wingdings" panose="05000000000000000000" pitchFamily="2" charset="2"/>
              <a:buChar char="q"/>
            </a:pPr>
            <a:r>
              <a:rPr lang="es-DO" dirty="0" smtClean="0">
                <a:latin typeface="+mj-lt"/>
              </a:rPr>
              <a:t>Seguridad </a:t>
            </a:r>
            <a:r>
              <a:rPr lang="es-DO" dirty="0">
                <a:latin typeface="+mj-lt"/>
              </a:rPr>
              <a:t>Aérea</a:t>
            </a:r>
          </a:p>
          <a:p>
            <a:pPr marL="457200" indent="-457200">
              <a:buFont typeface="Wingdings" panose="05000000000000000000" pitchFamily="2" charset="2"/>
              <a:buChar char="q"/>
            </a:pPr>
            <a:endParaRPr lang="es-DO" dirty="0">
              <a:latin typeface="+mj-lt"/>
            </a:endParaRPr>
          </a:p>
          <a:p>
            <a:pPr marL="457200" indent="-457200">
              <a:buFont typeface="Wingdings" panose="05000000000000000000" pitchFamily="2" charset="2"/>
              <a:buChar char="q"/>
            </a:pPr>
            <a:r>
              <a:rPr lang="es-DO" dirty="0" smtClean="0">
                <a:latin typeface="+mj-lt"/>
              </a:rPr>
              <a:t>Seguridad ciudadana</a:t>
            </a:r>
            <a:endParaRPr lang="es-DO" dirty="0">
              <a:latin typeface="+mj-lt"/>
            </a:endParaRPr>
          </a:p>
          <a:p>
            <a:pPr marL="457200" indent="-457200">
              <a:buFont typeface="Wingdings" panose="05000000000000000000" pitchFamily="2" charset="2"/>
              <a:buChar char="q"/>
            </a:pPr>
            <a:endParaRPr lang="es-DO" dirty="0">
              <a:latin typeface="+mj-lt"/>
            </a:endParaRPr>
          </a:p>
          <a:p>
            <a:pPr marL="457200" indent="-457200">
              <a:buFont typeface="Wingdings" panose="05000000000000000000" pitchFamily="2" charset="2"/>
              <a:buChar char="q"/>
            </a:pPr>
            <a:r>
              <a:rPr lang="es-DO" dirty="0" smtClean="0">
                <a:latin typeface="+mj-lt"/>
              </a:rPr>
              <a:t>Seguridad </a:t>
            </a:r>
            <a:r>
              <a:rPr lang="es-DO" dirty="0">
                <a:latin typeface="+mj-lt"/>
              </a:rPr>
              <a:t>en el </a:t>
            </a:r>
            <a:r>
              <a:rPr lang="es-DO" dirty="0" smtClean="0">
                <a:latin typeface="+mj-lt"/>
              </a:rPr>
              <a:t>trabajo</a:t>
            </a:r>
            <a:endParaRPr lang="es-DO" dirty="0">
              <a:latin typeface="+mj-lt"/>
            </a:endParaRPr>
          </a:p>
          <a:p>
            <a:pPr marL="457200" indent="-457200">
              <a:buFont typeface="Wingdings" panose="05000000000000000000" pitchFamily="2" charset="2"/>
              <a:buChar char="q"/>
            </a:pPr>
            <a:endParaRPr lang="es-DO" dirty="0">
              <a:latin typeface="+mj-lt"/>
            </a:endParaRPr>
          </a:p>
          <a:p>
            <a:pPr marL="457200" indent="-457200">
              <a:buFont typeface="Wingdings" panose="05000000000000000000" pitchFamily="2" charset="2"/>
              <a:buChar char="q"/>
            </a:pPr>
            <a:r>
              <a:rPr lang="es-DO" dirty="0" smtClean="0">
                <a:latin typeface="+mj-lt"/>
              </a:rPr>
              <a:t>Seguridad industrial</a:t>
            </a:r>
          </a:p>
          <a:p>
            <a:r>
              <a:rPr lang="es-DO" sz="2000" dirty="0" smtClean="0">
                <a:latin typeface="+mj-lt"/>
              </a:rPr>
              <a:t> </a:t>
            </a:r>
          </a:p>
          <a:p>
            <a:pPr marL="457200" indent="-457200">
              <a:buFont typeface="Wingdings" panose="05000000000000000000" pitchFamily="2" charset="2"/>
              <a:buChar char="q"/>
            </a:pPr>
            <a:r>
              <a:rPr lang="es-DO" dirty="0">
                <a:latin typeface="+mj-lt"/>
              </a:rPr>
              <a:t>Seguridad </a:t>
            </a:r>
            <a:r>
              <a:rPr lang="es-DO" dirty="0" smtClean="0">
                <a:latin typeface="+mj-lt"/>
              </a:rPr>
              <a:t>Electrónica</a:t>
            </a:r>
            <a:endParaRPr lang="es-DO" dirty="0">
              <a:latin typeface="+mj-lt"/>
            </a:endParaRPr>
          </a:p>
          <a:p>
            <a:pPr marL="457200" indent="-457200"/>
            <a:endParaRPr lang="es-DO" dirty="0">
              <a:solidFill>
                <a:srgbClr val="000066"/>
              </a:solidFill>
              <a:latin typeface="Tahoma" pitchFamily="34" charset="0"/>
            </a:endParaRPr>
          </a:p>
        </p:txBody>
      </p:sp>
      <p:sp>
        <p:nvSpPr>
          <p:cNvPr id="4" name="Rectangle 6"/>
          <p:cNvSpPr txBox="1">
            <a:spLocks noChangeArrowheads="1"/>
          </p:cNvSpPr>
          <p:nvPr/>
        </p:nvSpPr>
        <p:spPr bwMode="auto">
          <a:xfrm>
            <a:off x="381000" y="152400"/>
            <a:ext cx="8229600" cy="1143000"/>
          </a:xfrm>
          <a:prstGeom prst="rect">
            <a:avLst/>
          </a:prstGeom>
          <a:noFill/>
          <a:ln w="9525" algn="ctr">
            <a:noFill/>
            <a:miter lim="800000"/>
            <a:headEnd/>
            <a:tailEnd/>
          </a:ln>
          <a:effectLst/>
        </p:spPr>
        <p:txBody>
          <a:bodyPr/>
          <a:lstStyle/>
          <a:p>
            <a:pPr algn="ctr" eaLnBrk="0" fontAlgn="auto" hangingPunct="0">
              <a:spcBef>
                <a:spcPts val="0"/>
              </a:spcBef>
              <a:spcAft>
                <a:spcPts val="0"/>
              </a:spcAft>
              <a:defRPr/>
            </a:pPr>
            <a:endParaRPr lang="en-US" sz="3600" b="1" kern="0" dirty="0" smtClean="0">
              <a:solidFill>
                <a:schemeClr val="tx2"/>
              </a:solidFill>
              <a:latin typeface="+mj-lt"/>
              <a:ea typeface="Tahoma" pitchFamily="34" charset="0"/>
              <a:cs typeface="Tahoma" pitchFamily="34" charset="0"/>
            </a:endParaRPr>
          </a:p>
          <a:p>
            <a:pPr algn="ctr" eaLnBrk="0" fontAlgn="auto" hangingPunct="0">
              <a:spcBef>
                <a:spcPts val="0"/>
              </a:spcBef>
              <a:spcAft>
                <a:spcPts val="0"/>
              </a:spcAft>
              <a:defRPr/>
            </a:pPr>
            <a:r>
              <a:rPr lang="en-US" sz="3600" b="1" kern="0" dirty="0" smtClean="0">
                <a:solidFill>
                  <a:schemeClr val="tx2"/>
                </a:solidFill>
                <a:latin typeface="+mj-lt"/>
                <a:ea typeface="Tahoma" pitchFamily="34" charset="0"/>
                <a:cs typeface="Tahoma" pitchFamily="34" charset="0"/>
              </a:rPr>
              <a:t>SEGURIDAD</a:t>
            </a:r>
            <a:endParaRPr lang="en-US" sz="3600" b="1" kern="0" dirty="0">
              <a:solidFill>
                <a:schemeClr val="tx2"/>
              </a:solidFill>
              <a:latin typeface="+mj-lt"/>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689" y="2933700"/>
            <a:ext cx="2498481" cy="2095500"/>
          </a:xfrm>
          <a:prstGeom prst="rect">
            <a:avLst/>
          </a:prstGeom>
        </p:spPr>
      </p:pic>
      <p:sp>
        <p:nvSpPr>
          <p:cNvPr id="6" name="Slide Number Placeholder 5"/>
          <p:cNvSpPr>
            <a:spLocks noGrp="1"/>
          </p:cNvSpPr>
          <p:nvPr>
            <p:ph type="sldNum" sz="quarter" idx="12"/>
          </p:nvPr>
        </p:nvSpPr>
        <p:spPr/>
        <p:txBody>
          <a:bodyPr/>
          <a:lstStyle/>
          <a:p>
            <a:fld id="{4CE67D53-0DE9-4E61-AF60-EE071B6804E0}" type="slidenum">
              <a:rPr lang="en-US" smtClean="0"/>
              <a:t>4</a:t>
            </a:fld>
            <a:endParaRPr lang="en-US"/>
          </a:p>
        </p:txBody>
      </p:sp>
    </p:spTree>
    <p:extLst>
      <p:ext uri="{BB962C8B-B14F-4D97-AF65-F5344CB8AC3E}">
        <p14:creationId xmlns:p14="http://schemas.microsoft.com/office/powerpoint/2010/main" val="1801366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idx="4294967295"/>
          </p:nvPr>
        </p:nvSpPr>
        <p:spPr>
          <a:xfrm>
            <a:off x="609600" y="-76200"/>
            <a:ext cx="6400800" cy="1173163"/>
          </a:xfrm>
        </p:spPr>
        <p:txBody>
          <a:bodyPr>
            <a:normAutofit/>
          </a:bodyPr>
          <a:lstStyle/>
          <a:p>
            <a:r>
              <a:rPr lang="es-ES" sz="3600" b="1" kern="0" dirty="0">
                <a:solidFill>
                  <a:schemeClr val="tx2"/>
                </a:solidFill>
                <a:ea typeface="Tahoma" pitchFamily="34" charset="0"/>
                <a:cs typeface="Tahoma" pitchFamily="34" charset="0"/>
              </a:rPr>
              <a:t>Clasificación de los Riesgos</a:t>
            </a:r>
          </a:p>
        </p:txBody>
      </p:sp>
      <p:sp>
        <p:nvSpPr>
          <p:cNvPr id="3" name="2 Marcador de contenido"/>
          <p:cNvSpPr>
            <a:spLocks noGrp="1"/>
          </p:cNvSpPr>
          <p:nvPr>
            <p:ph idx="4294967295"/>
          </p:nvPr>
        </p:nvSpPr>
        <p:spPr>
          <a:xfrm>
            <a:off x="609600" y="2286000"/>
            <a:ext cx="8229600" cy="1676400"/>
          </a:xfrm>
        </p:spPr>
        <p:style>
          <a:lnRef idx="1">
            <a:schemeClr val="dk1"/>
          </a:lnRef>
          <a:fillRef idx="2">
            <a:schemeClr val="dk1"/>
          </a:fillRef>
          <a:effectRef idx="1">
            <a:schemeClr val="dk1"/>
          </a:effectRef>
          <a:fontRef idx="minor">
            <a:schemeClr val="dk1"/>
          </a:fontRef>
        </p:style>
        <p:txBody>
          <a:bodyPr anchor="ctr">
            <a:normAutofit/>
          </a:bodyPr>
          <a:lstStyle/>
          <a:p>
            <a:pPr algn="just" eaLnBrk="1" hangingPunct="1">
              <a:buFont typeface="Arial" charset="0"/>
              <a:buNone/>
              <a:defRPr/>
            </a:pPr>
            <a:r>
              <a:rPr lang="es-ES" sz="2800" dirty="0">
                <a:solidFill>
                  <a:srgbClr val="000000"/>
                </a:solidFill>
              </a:rPr>
              <a:t>	</a:t>
            </a:r>
            <a:r>
              <a:rPr lang="es-ES" sz="2400" dirty="0">
                <a:solidFill>
                  <a:srgbClr val="000000"/>
                </a:solidFill>
                <a:latin typeface="Calibri" panose="020F0502020204030204" pitchFamily="34" charset="0"/>
              </a:rPr>
              <a:t>Es todo aquel que se produce por exceso de trabajo, un clima social negativo… pudiendo provocar una depresión, fatiga profesional…</a:t>
            </a:r>
          </a:p>
        </p:txBody>
      </p:sp>
      <p:sp>
        <p:nvSpPr>
          <p:cNvPr id="6" name="5 Llamada ovalada"/>
          <p:cNvSpPr/>
          <p:nvPr/>
        </p:nvSpPr>
        <p:spPr>
          <a:xfrm>
            <a:off x="3657600" y="990600"/>
            <a:ext cx="3352800" cy="1295400"/>
          </a:xfrm>
          <a:prstGeom prst="wedgeEllipseCallout">
            <a:avLst>
              <a:gd name="adj1" fmla="val -6818"/>
              <a:gd name="adj2" fmla="val 7068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sz="2600" dirty="0">
                <a:solidFill>
                  <a:schemeClr val="tx1"/>
                </a:solidFill>
              </a:rPr>
              <a:t>Psicosociales</a:t>
            </a:r>
          </a:p>
        </p:txBody>
      </p:sp>
      <p:pic>
        <p:nvPicPr>
          <p:cNvPr id="268290" name="Picture 2" descr="http://adland.tv/n1rv4n4g8/2008/julyjpgs/jwtrd-bhd-cactus.jpg"/>
          <p:cNvPicPr>
            <a:picLocks noChangeAspect="1" noChangeArrowheads="1"/>
          </p:cNvPicPr>
          <p:nvPr/>
        </p:nvPicPr>
        <p:blipFill>
          <a:blip r:embed="rId2" cstate="print"/>
          <a:srcRect l="4651" t="9302" r="2326" b="10077"/>
          <a:stretch>
            <a:fillRect/>
          </a:stretch>
        </p:blipFill>
        <p:spPr bwMode="auto">
          <a:xfrm>
            <a:off x="609600" y="4114800"/>
            <a:ext cx="2461846"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8292" name="Picture 4" descr="http://img.youtube.com/vi/PWqJpbZ-ON8/3.jpg"/>
          <p:cNvPicPr>
            <a:picLocks noChangeAspect="1" noChangeArrowheads="1"/>
          </p:cNvPicPr>
          <p:nvPr/>
        </p:nvPicPr>
        <p:blipFill>
          <a:blip r:embed="rId3" cstate="print"/>
          <a:srcRect t="8696" b="8696"/>
          <a:stretch>
            <a:fillRect/>
          </a:stretch>
        </p:blipFill>
        <p:spPr bwMode="auto">
          <a:xfrm>
            <a:off x="3200400" y="4876800"/>
            <a:ext cx="2362200" cy="1456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8294" name="Picture 6" descr="http://i251.photobucket.com/albums/gg302/publitecadominicana/2009tv.png"/>
          <p:cNvPicPr>
            <a:picLocks noChangeAspect="1" noChangeArrowheads="1"/>
          </p:cNvPicPr>
          <p:nvPr/>
        </p:nvPicPr>
        <p:blipFill>
          <a:blip r:embed="rId4" cstate="print"/>
          <a:srcRect/>
          <a:stretch>
            <a:fillRect/>
          </a:stretch>
        </p:blipFill>
        <p:spPr bwMode="auto">
          <a:xfrm>
            <a:off x="5791200" y="4191000"/>
            <a:ext cx="2895600" cy="2040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40</a:t>
            </a:fld>
            <a:endParaRPr lang="en-US"/>
          </a:p>
        </p:txBody>
      </p:sp>
    </p:spTree>
    <p:extLst>
      <p:ext uri="{BB962C8B-B14F-4D97-AF65-F5344CB8AC3E}">
        <p14:creationId xmlns:p14="http://schemas.microsoft.com/office/powerpoint/2010/main" val="13728504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hlinkClick r:id="rId2" action="ppaction://hlinkfile"/>
          </p:cNvPr>
          <p:cNvSpPr>
            <a:spLocks noChangeArrowheads="1"/>
          </p:cNvSpPr>
          <p:nvPr/>
        </p:nvSpPr>
        <p:spPr bwMode="auto">
          <a:xfrm>
            <a:off x="1295400" y="1524000"/>
            <a:ext cx="6858000" cy="4267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 name="1 Título"/>
          <p:cNvSpPr txBox="1">
            <a:spLocks/>
          </p:cNvSpPr>
          <p:nvPr/>
        </p:nvSpPr>
        <p:spPr bwMode="auto">
          <a:xfrm>
            <a:off x="609600" y="-76200"/>
            <a:ext cx="6400800" cy="1173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a:lstStyle>
          <a:p>
            <a:pPr eaLnBrk="1" hangingPunct="1"/>
            <a:r>
              <a:rPr lang="es-ES" b="1" dirty="0"/>
              <a:t>3. </a:t>
            </a:r>
            <a:r>
              <a:rPr lang="es-ES" sz="3600" b="1" kern="0" dirty="0">
                <a:solidFill>
                  <a:schemeClr val="tx2"/>
                </a:solidFill>
                <a:ea typeface="Tahoma" pitchFamily="34" charset="0"/>
                <a:cs typeface="Tahoma" pitchFamily="34" charset="0"/>
              </a:rPr>
              <a:t>Riesgos Psicosociales</a:t>
            </a:r>
          </a:p>
        </p:txBody>
      </p:sp>
      <p:pic>
        <p:nvPicPr>
          <p:cNvPr id="5" name="Picture 6" descr="https://encrypted-tbn2.gstatic.com/images?q=tbn:ANd9GcQoklvl0W90l_0si73tV9wxG4TUWbim485l1NthajEeD8KmmX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2338388"/>
            <a:ext cx="1838325" cy="2486025"/>
          </a:xfrm>
          <a:prstGeom prst="rect">
            <a:avLst/>
          </a:prstGeom>
          <a:solidFill>
            <a:schemeClr val="tx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41</a:t>
            </a:fld>
            <a:endParaRPr lang="en-US"/>
          </a:p>
        </p:txBody>
      </p:sp>
    </p:spTree>
    <p:extLst>
      <p:ext uri="{BB962C8B-B14F-4D97-AF65-F5344CB8AC3E}">
        <p14:creationId xmlns:p14="http://schemas.microsoft.com/office/powerpoint/2010/main" val="224312101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p:cNvSpPr>
          <p:nvPr/>
        </p:nvSpPr>
        <p:spPr bwMode="auto">
          <a:xfrm>
            <a:off x="0" y="260350"/>
            <a:ext cx="9144000" cy="1143000"/>
          </a:xfrm>
          <a:prstGeom prst="rect">
            <a:avLst/>
          </a:prstGeom>
          <a:noFill/>
          <a:ln w="9525">
            <a:noFill/>
            <a:miter lim="800000"/>
            <a:headEnd/>
            <a:tailEnd/>
          </a:ln>
        </p:spPr>
        <p:txBody>
          <a:bodyPr anchor="ctr"/>
          <a:lstStyle/>
          <a:p>
            <a:pPr algn="ctr" fontAlgn="base">
              <a:lnSpc>
                <a:spcPct val="90000"/>
              </a:lnSpc>
              <a:spcBef>
                <a:spcPct val="0"/>
              </a:spcBef>
              <a:spcAft>
                <a:spcPct val="0"/>
              </a:spcAft>
            </a:pPr>
            <a:r>
              <a:rPr lang="es-ES" sz="3600" b="1" dirty="0">
                <a:solidFill>
                  <a:srgbClr val="FF0000"/>
                </a:solidFill>
                <a:latin typeface="+mj-lt"/>
              </a:rPr>
              <a:t>Hablando de Accidentes</a:t>
            </a:r>
            <a:endParaRPr lang="en-US" sz="3600" b="1" dirty="0">
              <a:solidFill>
                <a:srgbClr val="FF0000"/>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485343457"/>
              </p:ext>
            </p:extLst>
          </p:nvPr>
        </p:nvGraphicFramePr>
        <p:xfrm>
          <a:off x="1676401" y="1268413"/>
          <a:ext cx="6264275" cy="4237038"/>
        </p:xfrm>
        <a:graphic>
          <a:graphicData uri="http://schemas.openxmlformats.org/drawingml/2006/table">
            <a:tbl>
              <a:tblPr/>
              <a:tblGrid>
                <a:gridCol w="6264275"/>
              </a:tblGrid>
              <a:tr h="48418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L="19050" marR="19050" marT="19050" marB="19050" horzOverflow="overflow">
                    <a:lnL>
                      <a:noFill/>
                    </a:lnL>
                    <a:lnR>
                      <a:noFill/>
                    </a:lnR>
                    <a:lnT>
                      <a:noFill/>
                    </a:lnT>
                    <a:lnB>
                      <a:noFill/>
                    </a:lnB>
                    <a:lnTlToBr>
                      <a:noFill/>
                    </a:lnTlToBr>
                    <a:lnBlToTr>
                      <a:noFill/>
                    </a:lnBlToTr>
                    <a:solidFill>
                      <a:srgbClr val="FFCC00"/>
                    </a:solidFill>
                  </a:tcPr>
                </a:tc>
              </a:tr>
              <a:tr h="3752850">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es-DO" sz="1200" b="0" i="0" u="none" strike="noStrike" cap="none" normalizeH="0" baseline="0" dirty="0" smtClean="0">
                          <a:ln>
                            <a:noFill/>
                          </a:ln>
                          <a:solidFill>
                            <a:schemeClr val="tx1"/>
                          </a:solidFill>
                          <a:effectLst/>
                          <a:latin typeface="Tahoma" pitchFamily="34" charset="0"/>
                          <a:cs typeface="Times New Roman" pitchFamily="18" charset="0"/>
                        </a:rPr>
                        <a:t/>
                      </a:r>
                      <a:br>
                        <a:rPr kumimoji="0" lang="es-DO" sz="1200" b="0" i="0" u="none" strike="noStrike" cap="none" normalizeH="0" baseline="0" dirty="0" smtClean="0">
                          <a:ln>
                            <a:noFill/>
                          </a:ln>
                          <a:solidFill>
                            <a:schemeClr val="tx1"/>
                          </a:solidFill>
                          <a:effectLst/>
                          <a:latin typeface="Tahoma" pitchFamily="34" charset="0"/>
                          <a:cs typeface="Times New Roman" pitchFamily="18" charset="0"/>
                        </a:rPr>
                      </a:br>
                      <a:endParaRPr kumimoji="0" lang="es-DO" sz="12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 typeface="Arial" charset="0"/>
                        <a:buNone/>
                        <a:tabLst/>
                      </a:pPr>
                      <a:endParaRPr kumimoji="0" lang="es-DO" sz="1200" b="1" i="0" u="none" strike="noStrike" cap="none" normalizeH="0" baseline="0" dirty="0" smtClean="0">
                        <a:ln>
                          <a:noFill/>
                        </a:ln>
                        <a:solidFill>
                          <a:srgbClr val="00000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 typeface="Arial" charset="0"/>
                        <a:buNone/>
                        <a:tabLst/>
                      </a:pPr>
                      <a:endParaRPr kumimoji="0" lang="es-DO" sz="1200" b="1" i="0" u="none" strike="noStrike" cap="none" normalizeH="0" baseline="0" dirty="0" smtClean="0">
                        <a:ln>
                          <a:noFill/>
                        </a:ln>
                        <a:solidFill>
                          <a:srgbClr val="00000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 typeface="Arial" charset="0"/>
                        <a:buNone/>
                        <a:tabLst/>
                      </a:pPr>
                      <a:endParaRPr kumimoji="0" lang="es-DO" sz="1200" b="1" i="0" u="none" strike="noStrike" cap="none" normalizeH="0" baseline="0" dirty="0" smtClean="0">
                        <a:ln>
                          <a:noFill/>
                        </a:ln>
                        <a:solidFill>
                          <a:srgbClr val="00000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 typeface="Arial" charset="0"/>
                        <a:buNone/>
                        <a:tabLst/>
                      </a:pPr>
                      <a:endParaRPr kumimoji="0" lang="es-DO" sz="1200" b="1" i="0" u="none" strike="noStrike" cap="none" normalizeH="0" baseline="0" dirty="0" smtClean="0">
                        <a:ln>
                          <a:noFill/>
                        </a:ln>
                        <a:solidFill>
                          <a:srgbClr val="00000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 typeface="Arial" charset="0"/>
                        <a:buNone/>
                        <a:tabLst/>
                      </a:pPr>
                      <a:endParaRPr kumimoji="0" lang="es-DO" sz="1200" b="1" i="0" u="none" strike="noStrike" cap="none" normalizeH="0" baseline="0" dirty="0" smtClean="0">
                        <a:ln>
                          <a:noFill/>
                        </a:ln>
                        <a:solidFill>
                          <a:srgbClr val="00000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 typeface="Arial" charset="0"/>
                        <a:buNone/>
                        <a:tabLst/>
                      </a:pPr>
                      <a:endParaRPr kumimoji="0" lang="es-DO" sz="1200" b="1" i="0" u="none" strike="noStrike" cap="none" normalizeH="0" baseline="0" dirty="0" smtClean="0">
                        <a:ln>
                          <a:noFill/>
                        </a:ln>
                        <a:solidFill>
                          <a:srgbClr val="00000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es-DO" sz="2000" b="1" i="0" u="none" strike="noStrike" cap="none" normalizeH="0" baseline="0" dirty="0" smtClean="0">
                          <a:ln>
                            <a:noFill/>
                          </a:ln>
                          <a:solidFill>
                            <a:srgbClr val="000000"/>
                          </a:solidFill>
                          <a:effectLst/>
                          <a:latin typeface="Calibri" pitchFamily="34" charset="0"/>
                          <a:ea typeface="Times New Roman" pitchFamily="18" charset="0"/>
                          <a:cs typeface="Tahoma" pitchFamily="34" charset="0"/>
                        </a:rPr>
                        <a:t>¿Sabías?</a:t>
                      </a:r>
                    </a:p>
                    <a:p>
                      <a:pPr marL="0" marR="0" lvl="0" indent="0" algn="just" defTabSz="914400" rtl="0" eaLnBrk="1" fontAlgn="base" latinLnBrk="0" hangingPunct="1">
                        <a:lnSpc>
                          <a:spcPct val="115000"/>
                        </a:lnSpc>
                        <a:spcBef>
                          <a:spcPct val="0"/>
                        </a:spcBef>
                        <a:spcAft>
                          <a:spcPct val="0"/>
                        </a:spcAft>
                        <a:buClrTx/>
                        <a:buSzTx/>
                        <a:buFont typeface="Arial" charset="0"/>
                        <a:buNone/>
                        <a:tabLst/>
                      </a:pPr>
                      <a:r>
                        <a:rPr kumimoji="0" lang="es-DO" sz="3200" b="1" i="0" u="none" strike="noStrike" cap="none" normalizeH="0" baseline="0" dirty="0" smtClean="0">
                          <a:ln>
                            <a:noFill/>
                          </a:ln>
                          <a:solidFill>
                            <a:srgbClr val="000000"/>
                          </a:solidFill>
                          <a:effectLst/>
                          <a:latin typeface="Calibri" pitchFamily="34" charset="0"/>
                          <a:cs typeface="Times New Roman" pitchFamily="18" charset="0"/>
                        </a:rPr>
                        <a:t/>
                      </a:r>
                      <a:br>
                        <a:rPr kumimoji="0" lang="es-DO" sz="3200" b="1" i="0" u="none" strike="noStrike" cap="none" normalizeH="0" baseline="0" dirty="0" smtClean="0">
                          <a:ln>
                            <a:noFill/>
                          </a:ln>
                          <a:solidFill>
                            <a:srgbClr val="000000"/>
                          </a:solidFill>
                          <a:effectLst/>
                          <a:latin typeface="Calibri" pitchFamily="34" charset="0"/>
                          <a:cs typeface="Times New Roman" pitchFamily="18" charset="0"/>
                        </a:rPr>
                      </a:br>
                      <a:r>
                        <a:rPr lang="es-DO" sz="2000" kern="1200" dirty="0" smtClean="0">
                          <a:solidFill>
                            <a:srgbClr val="000000"/>
                          </a:solidFill>
                          <a:latin typeface="Calibri" panose="020F0502020204030204" pitchFamily="34" charset="0"/>
                          <a:ea typeface="+mn-ea"/>
                          <a:cs typeface="+mn-cs"/>
                        </a:rPr>
                        <a:t>Una de cada cuatro muertes a consecuencia de golpes por vehículos involucra, más que en cualquier otra profesión a obreros de la construcción.</a:t>
                      </a:r>
                    </a:p>
                  </a:txBody>
                  <a:tcPr marL="19050" marR="19050" marT="19050" marB="19050" anchor="ctr" horzOverflow="overflow">
                    <a:lnL>
                      <a:noFill/>
                    </a:lnL>
                    <a:lnR>
                      <a:noFill/>
                    </a:lnR>
                    <a:lnT>
                      <a:noFill/>
                    </a:lnT>
                    <a:lnB>
                      <a:noFill/>
                    </a:lnB>
                    <a:lnTlToBr>
                      <a:noFill/>
                    </a:lnTlToBr>
                    <a:lnBlToTr>
                      <a:noFill/>
                    </a:lnBlToTr>
                    <a:solidFill>
                      <a:srgbClr val="FFFFFF"/>
                    </a:solidFill>
                  </a:tcPr>
                </a:tc>
              </a:tr>
            </a:tbl>
          </a:graphicData>
        </a:graphic>
      </p:graphicFrame>
      <p:pic>
        <p:nvPicPr>
          <p:cNvPr id="29701" name="Picture 6" descr="¿SABÍA? UNA DE CADA CUATRO MUERTES A CONSECUENCIA DE GOLPES POR VEHÍCULOS INVOLUCRA, MÁS QUE EN CUALQUIER OTRA PROFESIÓN A OBREROS DE LA CONSTRUCCIÓN."/>
          <p:cNvPicPr>
            <a:picLocks noChangeAspect="1" noChangeArrowheads="1"/>
          </p:cNvPicPr>
          <p:nvPr/>
        </p:nvPicPr>
        <p:blipFill>
          <a:blip r:embed="rId3" r:link="rId4" cstate="print"/>
          <a:srcRect/>
          <a:stretch>
            <a:fillRect/>
          </a:stretch>
        </p:blipFill>
        <p:spPr bwMode="auto">
          <a:xfrm>
            <a:off x="3825875" y="1801813"/>
            <a:ext cx="2325688" cy="13716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152400"/>
            <a:ext cx="1828800" cy="750360"/>
          </a:xfrm>
          <a:prstGeom prst="rect">
            <a:avLst/>
          </a:prstGeom>
        </p:spPr>
      </p:pic>
      <p:sp>
        <p:nvSpPr>
          <p:cNvPr id="2" name="Slide Number Placeholder 1"/>
          <p:cNvSpPr>
            <a:spLocks noGrp="1"/>
          </p:cNvSpPr>
          <p:nvPr>
            <p:ph type="sldNum" sz="quarter" idx="12"/>
          </p:nvPr>
        </p:nvSpPr>
        <p:spPr/>
        <p:txBody>
          <a:bodyPr/>
          <a:lstStyle/>
          <a:p>
            <a:fld id="{4CE67D53-0DE9-4E61-AF60-EE071B6804E0}" type="slidenum">
              <a:rPr lang="en-US" smtClean="0"/>
              <a:t>42</a:t>
            </a:fld>
            <a:endParaRPr lang="en-US"/>
          </a:p>
        </p:txBody>
      </p:sp>
    </p:spTree>
    <p:extLst>
      <p:ext uri="{BB962C8B-B14F-4D97-AF65-F5344CB8AC3E}">
        <p14:creationId xmlns:p14="http://schemas.microsoft.com/office/powerpoint/2010/main" val="3982003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0" y="1034118"/>
            <a:ext cx="9144000" cy="646331"/>
          </a:xfrm>
          <a:prstGeom prst="rect">
            <a:avLst/>
          </a:prstGeom>
          <a:noFill/>
          <a:ln w="9525">
            <a:noFill/>
            <a:miter lim="800000"/>
            <a:headEnd/>
            <a:tailEnd/>
          </a:ln>
        </p:spPr>
        <p:txBody>
          <a:bodyPr wrap="square">
            <a:spAutoFit/>
          </a:bodyPr>
          <a:lstStyle/>
          <a:p>
            <a:pPr algn="ctr"/>
            <a:r>
              <a:rPr lang="es-DO" sz="3600" b="1" dirty="0">
                <a:solidFill>
                  <a:srgbClr val="FF0000"/>
                </a:solidFill>
                <a:latin typeface="+mj-lt"/>
              </a:rPr>
              <a:t>Perspectiva Histórica BASF-</a:t>
            </a:r>
            <a:r>
              <a:rPr lang="es-DO" sz="3600" b="1" dirty="0" err="1">
                <a:solidFill>
                  <a:srgbClr val="FF0000"/>
                </a:solidFill>
                <a:latin typeface="+mj-lt"/>
              </a:rPr>
              <a:t>Oppau</a:t>
            </a:r>
            <a:r>
              <a:rPr lang="es-DO" sz="3600" b="1" dirty="0">
                <a:solidFill>
                  <a:srgbClr val="FF0000"/>
                </a:solidFill>
                <a:latin typeface="+mj-lt"/>
              </a:rPr>
              <a:t>, Alemania</a:t>
            </a:r>
            <a:endParaRPr lang="en-US" sz="3600" b="1" dirty="0">
              <a:solidFill>
                <a:srgbClr val="FF0000"/>
              </a:solidFill>
              <a:latin typeface="+mj-lt"/>
            </a:endParaRPr>
          </a:p>
        </p:txBody>
      </p:sp>
      <p:sp>
        <p:nvSpPr>
          <p:cNvPr id="39939" name="Rectangle 9"/>
          <p:cNvSpPr>
            <a:spLocks noChangeArrowheads="1"/>
          </p:cNvSpPr>
          <p:nvPr/>
        </p:nvSpPr>
        <p:spPr bwMode="auto">
          <a:xfrm>
            <a:off x="539750" y="1524000"/>
            <a:ext cx="8223250" cy="5109091"/>
          </a:xfrm>
          <a:prstGeom prst="rect">
            <a:avLst/>
          </a:prstGeom>
          <a:noFill/>
          <a:ln w="9525">
            <a:noFill/>
            <a:miter lim="800000"/>
            <a:headEnd/>
            <a:tailEnd/>
          </a:ln>
        </p:spPr>
        <p:txBody>
          <a:bodyPr wrap="square">
            <a:spAutoFit/>
          </a:bodyPr>
          <a:lstStyle/>
          <a:p>
            <a:endParaRPr lang="en-US" dirty="0">
              <a:solidFill>
                <a:srgbClr val="000000"/>
              </a:solidFill>
            </a:endParaRPr>
          </a:p>
          <a:p>
            <a:pPr algn="ctr"/>
            <a:r>
              <a:rPr lang="en-US" sz="2800" b="1" u="sng" dirty="0">
                <a:latin typeface="+mj-lt"/>
              </a:rPr>
              <a:t>Septiembre-1991   Escape de </a:t>
            </a:r>
            <a:r>
              <a:rPr lang="en-US" sz="2800" b="1" u="sng" dirty="0" err="1">
                <a:latin typeface="+mj-lt"/>
              </a:rPr>
              <a:t>Nitrato</a:t>
            </a:r>
            <a:r>
              <a:rPr lang="en-US" sz="2800" b="1" u="sng" dirty="0">
                <a:latin typeface="+mj-lt"/>
              </a:rPr>
              <a:t> de </a:t>
            </a:r>
            <a:r>
              <a:rPr lang="en-US" sz="2800" b="1" u="sng" dirty="0" err="1">
                <a:latin typeface="+mj-lt"/>
              </a:rPr>
              <a:t>Amonia</a:t>
            </a:r>
            <a:r>
              <a:rPr lang="en-US" sz="2800" b="1" u="sng" dirty="0">
                <a:latin typeface="+mj-lt"/>
              </a:rPr>
              <a:t>(NH4NO3)</a:t>
            </a:r>
          </a:p>
          <a:p>
            <a:pPr algn="ctr"/>
            <a:endParaRPr lang="en-US" sz="2800" b="1" u="sng" dirty="0">
              <a:latin typeface="+mj-lt"/>
            </a:endParaRPr>
          </a:p>
          <a:p>
            <a:pPr marL="342900" indent="-342900">
              <a:buFont typeface="Wingdings" panose="05000000000000000000" pitchFamily="2" charset="2"/>
              <a:buChar char="q"/>
            </a:pPr>
            <a:r>
              <a:rPr lang="en-US" sz="2800" dirty="0"/>
              <a:t>Dos </a:t>
            </a:r>
            <a:r>
              <a:rPr lang="en-US" sz="2800" dirty="0" err="1"/>
              <a:t>grandes</a:t>
            </a:r>
            <a:r>
              <a:rPr lang="en-US" sz="2800" dirty="0"/>
              <a:t> </a:t>
            </a:r>
            <a:r>
              <a:rPr lang="en-US" sz="2800" dirty="0" err="1"/>
              <a:t>explosiones</a:t>
            </a:r>
            <a:endParaRPr lang="en-US" sz="28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509 Personas </a:t>
            </a:r>
            <a:r>
              <a:rPr lang="en-US" sz="2800" dirty="0" err="1"/>
              <a:t>muertas</a:t>
            </a:r>
            <a:endParaRPr lang="en-US" sz="28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err="1"/>
              <a:t>Planta</a:t>
            </a:r>
            <a:r>
              <a:rPr lang="en-US" sz="2800" dirty="0"/>
              <a:t>+ 700 casas </a:t>
            </a:r>
            <a:r>
              <a:rPr lang="en-US" sz="2800" dirty="0" err="1"/>
              <a:t>destruidas</a:t>
            </a:r>
            <a:endParaRPr lang="en-US" sz="28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El </a:t>
            </a:r>
            <a:r>
              <a:rPr lang="en-US" sz="2800" dirty="0" err="1"/>
              <a:t>ruido</a:t>
            </a:r>
            <a:r>
              <a:rPr lang="en-US" sz="2800" dirty="0"/>
              <a:t> de la </a:t>
            </a:r>
            <a:r>
              <a:rPr lang="en-US" sz="2800" dirty="0" err="1"/>
              <a:t>explosión</a:t>
            </a:r>
            <a:r>
              <a:rPr lang="en-US" sz="2800" dirty="0"/>
              <a:t> se </a:t>
            </a:r>
            <a:r>
              <a:rPr lang="en-US" sz="2800" dirty="0" err="1"/>
              <a:t>escuchó</a:t>
            </a:r>
            <a:r>
              <a:rPr lang="en-US" sz="2800" dirty="0"/>
              <a:t> a 230 km (143 </a:t>
            </a:r>
            <a:r>
              <a:rPr lang="en-US" sz="2800" dirty="0" err="1"/>
              <a:t>millas</a:t>
            </a:r>
            <a:r>
              <a:rPr lang="en-US" sz="2800"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43</a:t>
            </a:fld>
            <a:endParaRPr lang="en-US"/>
          </a:p>
        </p:txBody>
      </p:sp>
    </p:spTree>
    <p:extLst>
      <p:ext uri="{BB962C8B-B14F-4D97-AF65-F5344CB8AC3E}">
        <p14:creationId xmlns:p14="http://schemas.microsoft.com/office/powerpoint/2010/main" val="3238593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410210" y="877669"/>
            <a:ext cx="8023030" cy="646331"/>
          </a:xfrm>
          <a:prstGeom prst="rect">
            <a:avLst/>
          </a:prstGeom>
          <a:noFill/>
          <a:ln w="9525">
            <a:noFill/>
            <a:miter lim="800000"/>
            <a:headEnd/>
            <a:tailEnd/>
          </a:ln>
        </p:spPr>
        <p:txBody>
          <a:bodyPr wrap="none">
            <a:spAutoFit/>
          </a:bodyPr>
          <a:lstStyle/>
          <a:p>
            <a:r>
              <a:rPr lang="es-DO" sz="3600" b="1" dirty="0" smtClean="0">
                <a:solidFill>
                  <a:srgbClr val="FF0000"/>
                </a:solidFill>
                <a:latin typeface="+mj-lt"/>
              </a:rPr>
              <a:t>Explosión</a:t>
            </a:r>
            <a:r>
              <a:rPr lang="fr-FR" sz="3600" b="1" dirty="0" smtClean="0">
                <a:solidFill>
                  <a:srgbClr val="FF0000"/>
                </a:solidFill>
                <a:latin typeface="+mj-lt"/>
              </a:rPr>
              <a:t> </a:t>
            </a:r>
            <a:r>
              <a:rPr lang="fr-FR" sz="3600" b="1" dirty="0">
                <a:solidFill>
                  <a:srgbClr val="FF0000"/>
                </a:solidFill>
                <a:latin typeface="+mj-lt"/>
              </a:rPr>
              <a:t>en </a:t>
            </a:r>
            <a:r>
              <a:rPr lang="es-ES" sz="3600" b="1" dirty="0">
                <a:solidFill>
                  <a:srgbClr val="FF0000"/>
                </a:solidFill>
                <a:latin typeface="+mj-lt"/>
              </a:rPr>
              <a:t>AZT Toulouse, Francia, 2002</a:t>
            </a:r>
            <a:endParaRPr lang="en-US" sz="3600" b="1" dirty="0">
              <a:solidFill>
                <a:srgbClr val="FF0000"/>
              </a:solidFill>
              <a:latin typeface="+mj-lt"/>
            </a:endParaRPr>
          </a:p>
        </p:txBody>
      </p:sp>
      <p:pic>
        <p:nvPicPr>
          <p:cNvPr id="41987" name="Picture 5"/>
          <p:cNvPicPr>
            <a:picLocks noChangeAspect="1" noChangeArrowheads="1"/>
          </p:cNvPicPr>
          <p:nvPr/>
        </p:nvPicPr>
        <p:blipFill>
          <a:blip r:embed="rId2" cstate="print"/>
          <a:srcRect/>
          <a:stretch>
            <a:fillRect/>
          </a:stretch>
        </p:blipFill>
        <p:spPr bwMode="auto">
          <a:xfrm>
            <a:off x="6725038" y="4121286"/>
            <a:ext cx="2190362" cy="1672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988" name="Picture 6"/>
          <p:cNvPicPr>
            <a:picLocks noChangeAspect="1" noChangeArrowheads="1"/>
          </p:cNvPicPr>
          <p:nvPr/>
        </p:nvPicPr>
        <p:blipFill>
          <a:blip r:embed="rId3" cstate="print"/>
          <a:srcRect/>
          <a:stretch>
            <a:fillRect/>
          </a:stretch>
        </p:blipFill>
        <p:spPr bwMode="auto">
          <a:xfrm>
            <a:off x="4550182" y="1600200"/>
            <a:ext cx="3168650" cy="2133600"/>
          </a:xfrm>
          <a:prstGeom prst="rect">
            <a:avLst/>
          </a:prstGeom>
          <a:ln>
            <a:noFill/>
          </a:ln>
          <a:effectLst>
            <a:softEdge rad="112500"/>
          </a:effectLst>
        </p:spPr>
      </p:pic>
      <p:pic>
        <p:nvPicPr>
          <p:cNvPr id="41989" name="Picture 7"/>
          <p:cNvPicPr>
            <a:picLocks noChangeAspect="1" noChangeArrowheads="1"/>
          </p:cNvPicPr>
          <p:nvPr/>
        </p:nvPicPr>
        <p:blipFill>
          <a:blip r:embed="rId4" cstate="print"/>
          <a:srcRect/>
          <a:stretch>
            <a:fillRect/>
          </a:stretch>
        </p:blipFill>
        <p:spPr bwMode="auto">
          <a:xfrm>
            <a:off x="4405803" y="4050492"/>
            <a:ext cx="2286000" cy="1743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a:spLocks noChangeArrowheads="1"/>
          </p:cNvSpPr>
          <p:nvPr/>
        </p:nvSpPr>
        <p:spPr bwMode="auto">
          <a:xfrm>
            <a:off x="288924" y="1935691"/>
            <a:ext cx="3978276" cy="5170646"/>
          </a:xfrm>
          <a:prstGeom prst="rect">
            <a:avLst/>
          </a:prstGeom>
          <a:noFill/>
          <a:ln w="9525">
            <a:noFill/>
            <a:miter lim="800000"/>
            <a:headEnd/>
            <a:tailEnd/>
          </a:ln>
        </p:spPr>
        <p:txBody>
          <a:bodyPr wrap="square">
            <a:spAutoFit/>
          </a:bodyPr>
          <a:lstStyle/>
          <a:p>
            <a:pPr marL="285750" indent="-285750" algn="just">
              <a:lnSpc>
                <a:spcPct val="110000"/>
              </a:lnSpc>
              <a:buSzPct val="150000"/>
              <a:buFont typeface="Wingdings" panose="05000000000000000000" pitchFamily="2" charset="2"/>
              <a:buChar char="q"/>
            </a:pPr>
            <a:r>
              <a:rPr lang="es-ES" sz="2400" dirty="0" smtClean="0">
                <a:solidFill>
                  <a:srgbClr val="000066"/>
                </a:solidFill>
                <a:latin typeface="+mj-lt"/>
              </a:rPr>
              <a:t>    </a:t>
            </a:r>
            <a:r>
              <a:rPr lang="es-ES" sz="2400" dirty="0" smtClean="0">
                <a:latin typeface="+mj-lt"/>
              </a:rPr>
              <a:t>29 </a:t>
            </a:r>
            <a:r>
              <a:rPr lang="es-ES" sz="2400" dirty="0">
                <a:latin typeface="+mj-lt"/>
              </a:rPr>
              <a:t>personas muertas y 2000 heridas</a:t>
            </a:r>
          </a:p>
          <a:p>
            <a:pPr marL="285750" indent="-285750" algn="just">
              <a:lnSpc>
                <a:spcPct val="110000"/>
              </a:lnSpc>
              <a:buSzPct val="150000"/>
              <a:buFont typeface="Wingdings" panose="05000000000000000000" pitchFamily="2" charset="2"/>
              <a:buChar char="q"/>
            </a:pPr>
            <a:endParaRPr lang="es-ES" sz="2400" dirty="0">
              <a:latin typeface="+mj-lt"/>
            </a:endParaRPr>
          </a:p>
          <a:p>
            <a:pPr marL="285750" indent="-285750" algn="just">
              <a:lnSpc>
                <a:spcPct val="110000"/>
              </a:lnSpc>
              <a:buSzPct val="150000"/>
              <a:buFont typeface="Wingdings" panose="05000000000000000000" pitchFamily="2" charset="2"/>
              <a:buChar char="q"/>
            </a:pPr>
            <a:r>
              <a:rPr lang="es-ES" sz="2400" dirty="0" smtClean="0">
                <a:latin typeface="+mj-lt"/>
              </a:rPr>
              <a:t> 10,000 </a:t>
            </a:r>
            <a:r>
              <a:rPr lang="es-ES" sz="2400" dirty="0">
                <a:latin typeface="+mj-lt"/>
              </a:rPr>
              <a:t>casas dañadas y 600 destruidas</a:t>
            </a:r>
          </a:p>
          <a:p>
            <a:pPr marL="285750" indent="-285750" algn="just">
              <a:lnSpc>
                <a:spcPct val="110000"/>
              </a:lnSpc>
              <a:buSzPct val="150000"/>
              <a:buFont typeface="Wingdings" panose="05000000000000000000" pitchFamily="2" charset="2"/>
              <a:buChar char="q"/>
            </a:pPr>
            <a:endParaRPr lang="es-ES" sz="2400" dirty="0">
              <a:latin typeface="+mj-lt"/>
            </a:endParaRPr>
          </a:p>
          <a:p>
            <a:pPr marL="285750" indent="-285750" algn="just">
              <a:lnSpc>
                <a:spcPct val="110000"/>
              </a:lnSpc>
              <a:buSzPct val="150000"/>
              <a:buFont typeface="Wingdings" panose="05000000000000000000" pitchFamily="2" charset="2"/>
              <a:buChar char="q"/>
            </a:pPr>
            <a:r>
              <a:rPr lang="es-ES" sz="2400" dirty="0" smtClean="0">
                <a:latin typeface="+mj-lt"/>
              </a:rPr>
              <a:t> Pérdida </a:t>
            </a:r>
            <a:r>
              <a:rPr lang="es-ES" sz="2400" dirty="0">
                <a:latin typeface="+mj-lt"/>
              </a:rPr>
              <a:t>estimada en 75-150 Millones de Dólares</a:t>
            </a:r>
          </a:p>
          <a:p>
            <a:pPr marL="285750" indent="-285750" algn="just">
              <a:lnSpc>
                <a:spcPct val="110000"/>
              </a:lnSpc>
              <a:buSzPct val="150000"/>
              <a:buFont typeface="Wingdings" panose="05000000000000000000" pitchFamily="2" charset="2"/>
              <a:buChar char="q"/>
            </a:pPr>
            <a:endParaRPr lang="es-ES" sz="2400" dirty="0">
              <a:latin typeface="+mj-lt"/>
            </a:endParaRPr>
          </a:p>
          <a:p>
            <a:pPr marL="285750" indent="-285750" algn="just">
              <a:lnSpc>
                <a:spcPct val="110000"/>
              </a:lnSpc>
              <a:buSzPct val="150000"/>
              <a:buFont typeface="Wingdings" panose="05000000000000000000" pitchFamily="2" charset="2"/>
              <a:buChar char="q"/>
            </a:pPr>
            <a:r>
              <a:rPr lang="es-ES" sz="2400" dirty="0" smtClean="0">
                <a:latin typeface="+mj-lt"/>
              </a:rPr>
              <a:t> Reputación </a:t>
            </a:r>
            <a:r>
              <a:rPr lang="es-ES" sz="2400" dirty="0">
                <a:latin typeface="+mj-lt"/>
              </a:rPr>
              <a:t>del negocio deteriorada</a:t>
            </a:r>
          </a:p>
          <a:p>
            <a:pPr algn="just">
              <a:lnSpc>
                <a:spcPct val="110000"/>
              </a:lnSpc>
              <a:buSzPct val="150000"/>
              <a:buFont typeface="Wingdings" pitchFamily="2" charset="2"/>
              <a:buNone/>
            </a:pPr>
            <a:endParaRPr lang="es-ES" dirty="0">
              <a:latin typeface="+mj-lt"/>
            </a:endParaRPr>
          </a:p>
          <a:p>
            <a:pPr>
              <a:lnSpc>
                <a:spcPct val="110000"/>
              </a:lnSpc>
              <a:buSzPct val="150000"/>
              <a:buFont typeface="Wingdings" pitchFamily="2" charset="2"/>
              <a:buChar char="ü"/>
            </a:pPr>
            <a:endParaRPr lang="es-ES" dirty="0">
              <a:latin typeface="Tahoma"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44</a:t>
            </a:fld>
            <a:endParaRPr lang="en-US"/>
          </a:p>
        </p:txBody>
      </p:sp>
    </p:spTree>
    <p:extLst>
      <p:ext uri="{BB962C8B-B14F-4D97-AF65-F5344CB8AC3E}">
        <p14:creationId xmlns:p14="http://schemas.microsoft.com/office/powerpoint/2010/main" val="1833967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52400" y="1066800"/>
            <a:ext cx="8458200" cy="1200329"/>
          </a:xfrm>
          <a:prstGeom prst="rect">
            <a:avLst/>
          </a:prstGeom>
          <a:noFill/>
          <a:ln w="9525">
            <a:noFill/>
            <a:miter lim="800000"/>
            <a:headEnd/>
            <a:tailEnd/>
          </a:ln>
        </p:spPr>
        <p:txBody>
          <a:bodyPr wrap="square">
            <a:spAutoFit/>
          </a:bodyPr>
          <a:lstStyle/>
          <a:p>
            <a:pPr algn="ctr"/>
            <a:r>
              <a:rPr lang="es-CO" sz="3600" b="1" dirty="0">
                <a:solidFill>
                  <a:srgbClr val="FF0000"/>
                </a:solidFill>
                <a:latin typeface="+mj-lt"/>
              </a:rPr>
              <a:t>Fuego destruye fábrica en Herrera</a:t>
            </a:r>
            <a:r>
              <a:rPr lang="fr-FR" sz="3600" b="1" dirty="0">
                <a:solidFill>
                  <a:srgbClr val="FF0000"/>
                </a:solidFill>
                <a:latin typeface="+mj-lt"/>
              </a:rPr>
              <a:t> Santo Domingo, RD, 2011</a:t>
            </a:r>
            <a:endParaRPr lang="en-US" sz="3600" b="1" dirty="0">
              <a:solidFill>
                <a:srgbClr val="FF0000"/>
              </a:solidFill>
              <a:latin typeface="+mj-lt"/>
            </a:endParaRPr>
          </a:p>
        </p:txBody>
      </p:sp>
      <p:pic>
        <p:nvPicPr>
          <p:cNvPr id="45059" name="Picture 4" descr="1924870C-2C5A-475A-8E15-EF9A130325B4_jpg__460__390__CROPz0x460y390"/>
          <p:cNvPicPr>
            <a:picLocks noChangeAspect="1" noChangeArrowheads="1"/>
          </p:cNvPicPr>
          <p:nvPr/>
        </p:nvPicPr>
        <p:blipFill>
          <a:blip r:embed="rId2" cstate="print"/>
          <a:srcRect/>
          <a:stretch>
            <a:fillRect/>
          </a:stretch>
        </p:blipFill>
        <p:spPr bwMode="auto">
          <a:xfrm>
            <a:off x="1763713" y="2514600"/>
            <a:ext cx="4824412" cy="3219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60" name="Rectangle 5"/>
          <p:cNvSpPr>
            <a:spLocks noChangeArrowheads="1"/>
          </p:cNvSpPr>
          <p:nvPr/>
        </p:nvSpPr>
        <p:spPr bwMode="auto">
          <a:xfrm>
            <a:off x="6588125" y="4652963"/>
            <a:ext cx="2341563" cy="915987"/>
          </a:xfrm>
          <a:prstGeom prst="rect">
            <a:avLst/>
          </a:prstGeom>
          <a:noFill/>
          <a:ln w="9525">
            <a:noFill/>
            <a:miter lim="800000"/>
            <a:headEnd/>
            <a:tailEnd/>
          </a:ln>
        </p:spPr>
        <p:txBody>
          <a:bodyPr>
            <a:spAutoFit/>
          </a:bodyPr>
          <a:lstStyle/>
          <a:p>
            <a:endParaRPr lang="en-US" dirty="0"/>
          </a:p>
          <a:p>
            <a:r>
              <a:rPr lang="en-US" i="1" dirty="0"/>
              <a:t>Fuente: </a:t>
            </a:r>
            <a:r>
              <a:rPr lang="es-DO" i="1" dirty="0" smtClean="0"/>
              <a:t>Periódicos de </a:t>
            </a:r>
            <a:r>
              <a:rPr lang="en-US" i="1" dirty="0" smtClean="0"/>
              <a:t>la </a:t>
            </a:r>
            <a:r>
              <a:rPr lang="en-US" i="1" dirty="0"/>
              <a:t>RD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45</a:t>
            </a:fld>
            <a:endParaRPr lang="en-US"/>
          </a:p>
        </p:txBody>
      </p:sp>
    </p:spTree>
    <p:extLst>
      <p:ext uri="{BB962C8B-B14F-4D97-AF65-F5344CB8AC3E}">
        <p14:creationId xmlns:p14="http://schemas.microsoft.com/office/powerpoint/2010/main" val="532355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6980"/>
            <a:ext cx="9144000" cy="646331"/>
          </a:xfrm>
          <a:prstGeom prst="rect">
            <a:avLst/>
          </a:prstGeom>
        </p:spPr>
        <p:txBody>
          <a:bodyPr wrap="square">
            <a:spAutoFit/>
          </a:bodyPr>
          <a:lstStyle/>
          <a:p>
            <a:r>
              <a:rPr lang="es-ES" sz="3600" b="1" dirty="0">
                <a:solidFill>
                  <a:srgbClr val="FF0000"/>
                </a:solidFill>
                <a:latin typeface="+mj-lt"/>
              </a:rPr>
              <a:t>Explosión en planta de metales en china, 2014</a:t>
            </a:r>
            <a:endParaRPr lang="es-DO" sz="3600" b="1" dirty="0">
              <a:solidFill>
                <a:srgbClr val="FF000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743200"/>
            <a:ext cx="3936703" cy="295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7200" y="2496920"/>
            <a:ext cx="4572000" cy="3847207"/>
          </a:xfrm>
          <a:prstGeom prst="rect">
            <a:avLst/>
          </a:prstGeom>
        </p:spPr>
        <p:txBody>
          <a:bodyPr>
            <a:spAutoFit/>
          </a:bodyPr>
          <a:lstStyle/>
          <a:p>
            <a:pPr marL="285750" indent="-285750">
              <a:buFont typeface="Wingdings" panose="05000000000000000000" pitchFamily="2" charset="2"/>
              <a:buChar char="q"/>
            </a:pPr>
            <a:r>
              <a:rPr lang="es-ES" sz="2600" dirty="0" smtClean="0"/>
              <a:t>La </a:t>
            </a:r>
            <a:r>
              <a:rPr lang="es-ES" sz="2600" dirty="0"/>
              <a:t>fuerte explosión se sintió a unos 500 metros de la </a:t>
            </a:r>
            <a:r>
              <a:rPr lang="es-ES" sz="2600" dirty="0" smtClean="0"/>
              <a:t>planta.</a:t>
            </a:r>
          </a:p>
          <a:p>
            <a:pPr marL="285750" indent="-285750">
              <a:buFont typeface="Wingdings" panose="05000000000000000000" pitchFamily="2" charset="2"/>
              <a:buChar char="q"/>
            </a:pPr>
            <a:endParaRPr lang="es-ES" sz="2600" dirty="0"/>
          </a:p>
          <a:p>
            <a:pPr marL="285750" indent="-285750">
              <a:buFont typeface="Wingdings" panose="05000000000000000000" pitchFamily="2" charset="2"/>
              <a:buChar char="q"/>
            </a:pPr>
            <a:r>
              <a:rPr lang="es-ES" sz="2600" dirty="0"/>
              <a:t>C</a:t>
            </a:r>
            <a:r>
              <a:rPr lang="es-ES" sz="2600" dirty="0" smtClean="0"/>
              <a:t>ausa </a:t>
            </a:r>
            <a:r>
              <a:rPr lang="es-ES" sz="2600" dirty="0"/>
              <a:t>68 muertos y 180 heridos </a:t>
            </a:r>
            <a:r>
              <a:rPr lang="es-ES" sz="2600" dirty="0" smtClean="0"/>
              <a:t>.</a:t>
            </a:r>
          </a:p>
          <a:p>
            <a:pPr marL="285750" indent="-285750">
              <a:buFont typeface="Wingdings" panose="05000000000000000000" pitchFamily="2" charset="2"/>
              <a:buChar char="q"/>
            </a:pPr>
            <a:endParaRPr lang="es-ES" sz="2600" dirty="0"/>
          </a:p>
          <a:p>
            <a:pPr marL="285750" indent="-285750">
              <a:buFont typeface="Wingdings" panose="05000000000000000000" pitchFamily="2" charset="2"/>
              <a:buChar char="q"/>
            </a:pPr>
            <a:r>
              <a:rPr lang="es-ES" sz="2600" dirty="0" smtClean="0"/>
              <a:t>Reputación </a:t>
            </a:r>
            <a:r>
              <a:rPr lang="es-ES" sz="2600" dirty="0"/>
              <a:t>del negocio </a:t>
            </a:r>
            <a:r>
              <a:rPr lang="es-ES" sz="2600" dirty="0" smtClean="0"/>
              <a:t>deteriorada.</a:t>
            </a:r>
            <a:endParaRPr lang="es-ES" sz="2600" dirty="0"/>
          </a:p>
          <a:p>
            <a:endParaRPr lang="es-ES" dirty="0" smtClean="0"/>
          </a:p>
          <a:p>
            <a:endParaRPr lang="es-DO"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7" name="Slide Number Placeholder 6"/>
          <p:cNvSpPr>
            <a:spLocks noGrp="1"/>
          </p:cNvSpPr>
          <p:nvPr>
            <p:ph type="sldNum" sz="quarter" idx="12"/>
          </p:nvPr>
        </p:nvSpPr>
        <p:spPr/>
        <p:txBody>
          <a:bodyPr/>
          <a:lstStyle/>
          <a:p>
            <a:fld id="{4CE67D53-0DE9-4E61-AF60-EE071B6804E0}" type="slidenum">
              <a:rPr lang="en-US" smtClean="0"/>
              <a:t>46</a:t>
            </a:fld>
            <a:endParaRPr lang="en-US"/>
          </a:p>
        </p:txBody>
      </p:sp>
    </p:spTree>
    <p:extLst>
      <p:ext uri="{BB962C8B-B14F-4D97-AF65-F5344CB8AC3E}">
        <p14:creationId xmlns:p14="http://schemas.microsoft.com/office/powerpoint/2010/main" val="1847734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1425575"/>
            <a:ext cx="9144000" cy="646331"/>
          </a:xfrm>
          <a:prstGeom prst="rect">
            <a:avLst/>
          </a:prstGeom>
          <a:noFill/>
          <a:ln w="9525">
            <a:noFill/>
            <a:miter lim="800000"/>
            <a:headEnd/>
            <a:tailEnd/>
          </a:ln>
        </p:spPr>
        <p:txBody>
          <a:bodyPr wrap="square">
            <a:spAutoFit/>
          </a:bodyPr>
          <a:lstStyle/>
          <a:p>
            <a:pPr algn="ctr"/>
            <a:r>
              <a:rPr lang="es-ES" sz="3600" b="1" dirty="0">
                <a:solidFill>
                  <a:srgbClr val="FF0000"/>
                </a:solidFill>
                <a:latin typeface="+mj-lt"/>
              </a:rPr>
              <a:t>Analicemos y aprendamos de los errores!!</a:t>
            </a:r>
            <a:endParaRPr lang="en-US" sz="3600" b="1" dirty="0">
              <a:solidFill>
                <a:srgbClr val="FF0000"/>
              </a:solidFill>
              <a:latin typeface="+mj-lt"/>
            </a:endParaRPr>
          </a:p>
        </p:txBody>
      </p:sp>
      <p:sp>
        <p:nvSpPr>
          <p:cNvPr id="46083" name="Rectangle 6"/>
          <p:cNvSpPr>
            <a:spLocks noChangeArrowheads="1"/>
          </p:cNvSpPr>
          <p:nvPr/>
        </p:nvSpPr>
        <p:spPr bwMode="auto">
          <a:xfrm>
            <a:off x="1687536" y="3213100"/>
            <a:ext cx="6242050" cy="1077218"/>
          </a:xfrm>
          <a:prstGeom prst="rect">
            <a:avLst/>
          </a:prstGeom>
          <a:noFill/>
          <a:ln w="9525">
            <a:noFill/>
            <a:miter lim="800000"/>
            <a:headEnd/>
            <a:tailEnd/>
          </a:ln>
        </p:spPr>
        <p:txBody>
          <a:bodyPr>
            <a:spAutoFit/>
          </a:bodyPr>
          <a:lstStyle/>
          <a:p>
            <a:pPr algn="just">
              <a:buFont typeface="Wingdings" pitchFamily="2" charset="2"/>
              <a:buChar char="q"/>
            </a:pPr>
            <a:r>
              <a:rPr lang="es-ES" dirty="0">
                <a:solidFill>
                  <a:srgbClr val="000066"/>
                </a:solidFill>
                <a:latin typeface="Tahoma" pitchFamily="34" charset="0"/>
              </a:rPr>
              <a:t> </a:t>
            </a:r>
            <a:r>
              <a:rPr lang="es-ES" sz="3200" dirty="0">
                <a:solidFill>
                  <a:srgbClr val="000066"/>
                </a:solidFill>
              </a:rPr>
              <a:t>La vida necesita mucho mas comprensión que conocimiento!!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47</a:t>
            </a:fld>
            <a:endParaRPr lang="en-US"/>
          </a:p>
        </p:txBody>
      </p:sp>
    </p:spTree>
    <p:extLst>
      <p:ext uri="{BB962C8B-B14F-4D97-AF65-F5344CB8AC3E}">
        <p14:creationId xmlns:p14="http://schemas.microsoft.com/office/powerpoint/2010/main" val="1950458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971550" y="1916113"/>
            <a:ext cx="7715250" cy="4524315"/>
          </a:xfrm>
          <a:prstGeom prst="rect">
            <a:avLst/>
          </a:prstGeom>
          <a:noFill/>
          <a:ln w="9525">
            <a:noFill/>
            <a:miter lim="800000"/>
            <a:headEnd/>
            <a:tailEnd/>
          </a:ln>
        </p:spPr>
        <p:txBody>
          <a:bodyPr wrap="square">
            <a:spAutoFit/>
          </a:bodyPr>
          <a:lstStyle/>
          <a:p>
            <a:pPr algn="just"/>
            <a:r>
              <a:rPr lang="es-DO" sz="2400" dirty="0"/>
              <a:t>Es un acontecimiento no deseado, que causa daños a las personas, daños a la propiedad e interrupciones en el proceso. </a:t>
            </a:r>
            <a:r>
              <a:rPr lang="es-DO" sz="2400" i="1" dirty="0">
                <a:solidFill>
                  <a:schemeClr val="tx2">
                    <a:lumMod val="60000"/>
                    <a:lumOff val="40000"/>
                  </a:schemeClr>
                </a:solidFill>
              </a:rPr>
              <a:t>(Reglamento 522-06).</a:t>
            </a:r>
          </a:p>
          <a:p>
            <a:pPr algn="just"/>
            <a:endParaRPr lang="es-DO" sz="2400" i="1" dirty="0"/>
          </a:p>
          <a:p>
            <a:pPr algn="just"/>
            <a:r>
              <a:rPr lang="en-US" sz="2400" dirty="0"/>
              <a:t>“Es un </a:t>
            </a:r>
            <a:r>
              <a:rPr lang="en-US" sz="2400" dirty="0" err="1"/>
              <a:t>evento</a:t>
            </a:r>
            <a:r>
              <a:rPr lang="en-US" sz="2400" dirty="0"/>
              <a:t> </a:t>
            </a:r>
            <a:r>
              <a:rPr lang="en-US" sz="2400" dirty="0" err="1"/>
              <a:t>que</a:t>
            </a:r>
            <a:r>
              <a:rPr lang="en-US" sz="2400" dirty="0"/>
              <a:t> </a:t>
            </a:r>
            <a:r>
              <a:rPr lang="en-US" sz="2400" dirty="0" err="1"/>
              <a:t>ocurre</a:t>
            </a:r>
            <a:r>
              <a:rPr lang="en-US" sz="2400" dirty="0"/>
              <a:t> </a:t>
            </a:r>
            <a:r>
              <a:rPr lang="en-US" sz="2400" dirty="0" err="1"/>
              <a:t>por</a:t>
            </a:r>
            <a:r>
              <a:rPr lang="en-US" sz="2400" dirty="0"/>
              <a:t> </a:t>
            </a:r>
            <a:r>
              <a:rPr lang="en-US" sz="2400" dirty="0" err="1"/>
              <a:t>casualidad</a:t>
            </a:r>
            <a:r>
              <a:rPr lang="en-US" sz="2400" dirty="0"/>
              <a:t> o </a:t>
            </a:r>
            <a:r>
              <a:rPr lang="en-US" sz="2400" dirty="0" err="1"/>
              <a:t>por</a:t>
            </a:r>
            <a:r>
              <a:rPr lang="en-US" sz="2400" dirty="0"/>
              <a:t> </a:t>
            </a:r>
            <a:r>
              <a:rPr lang="en-US" sz="2400" dirty="0" err="1"/>
              <a:t>causas</a:t>
            </a:r>
            <a:r>
              <a:rPr lang="en-US" sz="2400" dirty="0"/>
              <a:t> </a:t>
            </a:r>
            <a:r>
              <a:rPr lang="en-US" sz="2400" dirty="0" err="1"/>
              <a:t>desconocidas</a:t>
            </a:r>
            <a:r>
              <a:rPr lang="en-US" sz="2400" dirty="0"/>
              <a:t> (y </a:t>
            </a:r>
            <a:r>
              <a:rPr lang="en-US" sz="2400" dirty="0" err="1"/>
              <a:t>por</a:t>
            </a:r>
            <a:r>
              <a:rPr lang="en-US" sz="2400" dirty="0"/>
              <a:t> lo </a:t>
            </a:r>
            <a:r>
              <a:rPr lang="en-US" sz="2400" dirty="0" err="1"/>
              <a:t>tanto</a:t>
            </a:r>
            <a:r>
              <a:rPr lang="en-US" sz="2400" dirty="0"/>
              <a:t>, no </a:t>
            </a:r>
            <a:r>
              <a:rPr lang="en-US" sz="2400" dirty="0" err="1"/>
              <a:t>prevenibles</a:t>
            </a:r>
            <a:r>
              <a:rPr lang="en-US" sz="2400" dirty="0"/>
              <a:t>). </a:t>
            </a:r>
            <a:r>
              <a:rPr lang="en-US" sz="2400" i="1" dirty="0"/>
              <a:t>(</a:t>
            </a:r>
            <a:r>
              <a:rPr lang="en-US" sz="2400" i="1" dirty="0" err="1">
                <a:solidFill>
                  <a:schemeClr val="tx2">
                    <a:lumMod val="60000"/>
                    <a:lumOff val="40000"/>
                  </a:schemeClr>
                </a:solidFill>
              </a:rPr>
              <a:t>Grimaldi</a:t>
            </a:r>
            <a:r>
              <a:rPr lang="en-US" sz="2400" i="1" dirty="0">
                <a:solidFill>
                  <a:schemeClr val="tx2">
                    <a:lumMod val="60000"/>
                    <a:lumOff val="40000"/>
                  </a:schemeClr>
                </a:solidFill>
              </a:rPr>
              <a:t>, </a:t>
            </a:r>
            <a:r>
              <a:rPr lang="en-US" sz="2400" i="1" dirty="0" err="1">
                <a:solidFill>
                  <a:schemeClr val="tx2">
                    <a:lumMod val="60000"/>
                    <a:lumOff val="40000"/>
                  </a:schemeClr>
                </a:solidFill>
              </a:rPr>
              <a:t>Simonds</a:t>
            </a:r>
            <a:r>
              <a:rPr lang="en-US" sz="2400" i="1" dirty="0">
                <a:solidFill>
                  <a:schemeClr val="tx2">
                    <a:lumMod val="60000"/>
                    <a:lumOff val="40000"/>
                  </a:schemeClr>
                </a:solidFill>
              </a:rPr>
              <a:t>, 1996).</a:t>
            </a:r>
          </a:p>
          <a:p>
            <a:pPr algn="just"/>
            <a:endParaRPr lang="en-US" sz="2400" dirty="0"/>
          </a:p>
          <a:p>
            <a:pPr algn="just"/>
            <a:r>
              <a:rPr lang="es-ES" sz="2400" dirty="0"/>
              <a:t>Acontecimiento no deseado que da como resultado un daño físico a personas (lesión o enfermedad ocupacional), a la propiedad (equipos, materiales y/o ambiente). </a:t>
            </a:r>
            <a:r>
              <a:rPr lang="es-ES" sz="2400" i="1" dirty="0"/>
              <a:t>(</a:t>
            </a:r>
            <a:r>
              <a:rPr lang="es-ES" sz="2400" i="1" dirty="0">
                <a:solidFill>
                  <a:schemeClr val="tx2">
                    <a:lumMod val="60000"/>
                    <a:lumOff val="40000"/>
                  </a:schemeClr>
                </a:solidFill>
              </a:rPr>
              <a:t>Artículo 7.Decreto No 101,Ley 16-744 de Chile)</a:t>
            </a:r>
            <a:endParaRPr lang="en-US" sz="2400" i="1" dirty="0">
              <a:solidFill>
                <a:schemeClr val="tx2">
                  <a:lumMod val="60000"/>
                  <a:lumOff val="40000"/>
                </a:schemeClr>
              </a:solidFill>
            </a:endParaRPr>
          </a:p>
        </p:txBody>
      </p:sp>
      <p:sp>
        <p:nvSpPr>
          <p:cNvPr id="47107" name="Rectangle 4"/>
          <p:cNvSpPr>
            <a:spLocks noChangeArrowheads="1"/>
          </p:cNvSpPr>
          <p:nvPr/>
        </p:nvSpPr>
        <p:spPr bwMode="auto">
          <a:xfrm>
            <a:off x="684213" y="762000"/>
            <a:ext cx="4198137" cy="646331"/>
          </a:xfrm>
          <a:prstGeom prst="rect">
            <a:avLst/>
          </a:prstGeom>
          <a:noFill/>
          <a:ln w="9525">
            <a:noFill/>
            <a:miter lim="800000"/>
            <a:headEnd/>
            <a:tailEnd/>
          </a:ln>
        </p:spPr>
        <p:txBody>
          <a:bodyPr wrap="none">
            <a:spAutoFit/>
          </a:bodyPr>
          <a:lstStyle/>
          <a:p>
            <a:r>
              <a:rPr lang="es-DO" sz="3600" b="1" dirty="0">
                <a:solidFill>
                  <a:srgbClr val="FF0000"/>
                </a:solidFill>
                <a:latin typeface="+mj-lt"/>
              </a:rPr>
              <a:t>Accidente de Trabajo</a:t>
            </a:r>
            <a:endParaRPr lang="en-US" sz="3600" b="1" dirty="0">
              <a:solidFill>
                <a:srgbClr val="FF0000"/>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48</a:t>
            </a:fld>
            <a:endParaRPr lang="en-US"/>
          </a:p>
        </p:txBody>
      </p:sp>
    </p:spTree>
    <p:extLst>
      <p:ext uri="{BB962C8B-B14F-4D97-AF65-F5344CB8AC3E}">
        <p14:creationId xmlns:p14="http://schemas.microsoft.com/office/powerpoint/2010/main" val="4141617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ChangeArrowheads="1"/>
          </p:cNvSpPr>
          <p:nvPr/>
        </p:nvSpPr>
        <p:spPr bwMode="auto">
          <a:xfrm>
            <a:off x="352425" y="2057400"/>
            <a:ext cx="8439150" cy="3416320"/>
          </a:xfrm>
          <a:prstGeom prst="rect">
            <a:avLst/>
          </a:prstGeom>
          <a:noFill/>
          <a:ln w="9525">
            <a:noFill/>
            <a:miter lim="800000"/>
            <a:headEnd/>
            <a:tailEnd/>
          </a:ln>
        </p:spPr>
        <p:txBody>
          <a:bodyPr wrap="square">
            <a:spAutoFit/>
          </a:bodyPr>
          <a:lstStyle/>
          <a:p>
            <a:pPr algn="just"/>
            <a:r>
              <a:rPr lang="es-DO" sz="2400" dirty="0">
                <a:latin typeface="+mj-lt"/>
              </a:rPr>
              <a:t>Se entiende por enfermedad ocupacional, los estados patológicos contraídos o agravados con ocasión del trabajo o exposición al medio en el que el trabajador o la trabajadora se encuentra obligado a trabajar, tales como los imputables a la acción de </a:t>
            </a:r>
            <a:r>
              <a:rPr lang="es-DO" sz="2400" b="1" dirty="0">
                <a:solidFill>
                  <a:srgbClr val="FF0000"/>
                </a:solidFill>
                <a:effectLst>
                  <a:outerShdw blurRad="38100" dist="38100" dir="2700000" algn="tl">
                    <a:srgbClr val="000000">
                      <a:alpha val="43137"/>
                    </a:srgbClr>
                  </a:outerShdw>
                </a:effectLst>
                <a:latin typeface="+mj-lt"/>
              </a:rPr>
              <a:t>agentes físicos y mecánicos, condiciones ergonómicas, meteorológicas, agentes químicos, biológicos, factores psicosociales y emocionales</a:t>
            </a:r>
            <a:r>
              <a:rPr lang="es-DO" sz="2400" dirty="0">
                <a:latin typeface="+mj-lt"/>
              </a:rPr>
              <a:t>, que se manifiesten por una lesión orgánica, trastornos enzimáticos o bioquímicos, trastornos funcionales o desequilibrio mental, temporales o permanentes. </a:t>
            </a:r>
            <a:endParaRPr lang="en-US" sz="2400" dirty="0">
              <a:latin typeface="+mj-lt"/>
            </a:endParaRPr>
          </a:p>
        </p:txBody>
      </p:sp>
      <p:sp>
        <p:nvSpPr>
          <p:cNvPr id="48130" name="Rectangle 8"/>
          <p:cNvSpPr>
            <a:spLocks noChangeArrowheads="1"/>
          </p:cNvSpPr>
          <p:nvPr/>
        </p:nvSpPr>
        <p:spPr bwMode="auto">
          <a:xfrm>
            <a:off x="0" y="1143000"/>
            <a:ext cx="9144000" cy="646331"/>
          </a:xfrm>
          <a:prstGeom prst="rect">
            <a:avLst/>
          </a:prstGeom>
          <a:noFill/>
          <a:ln w="9525">
            <a:noFill/>
            <a:miter lim="800000"/>
            <a:headEnd/>
            <a:tailEnd/>
          </a:ln>
        </p:spPr>
        <p:txBody>
          <a:bodyPr wrap="square">
            <a:spAutoFit/>
          </a:bodyPr>
          <a:lstStyle/>
          <a:p>
            <a:pPr algn="ctr"/>
            <a:r>
              <a:rPr lang="es-DO" sz="3600" b="1" dirty="0">
                <a:solidFill>
                  <a:schemeClr val="tx2"/>
                </a:solidFill>
                <a:latin typeface="+mj-lt"/>
              </a:rPr>
              <a:t>Enfermedades Ocupacionales</a:t>
            </a:r>
            <a:endParaRPr lang="en-US" sz="3600" b="1" dirty="0">
              <a:solidFill>
                <a:schemeClr val="tx2"/>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49</a:t>
            </a:fld>
            <a:endParaRPr lang="en-US"/>
          </a:p>
        </p:txBody>
      </p:sp>
    </p:spTree>
    <p:extLst>
      <p:ext uri="{BB962C8B-B14F-4D97-AF65-F5344CB8AC3E}">
        <p14:creationId xmlns:p14="http://schemas.microsoft.com/office/powerpoint/2010/main" val="3981088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00050" y="76200"/>
            <a:ext cx="7600950" cy="6801862"/>
          </a:xfrm>
          <a:prstGeom prst="rect">
            <a:avLst/>
          </a:prstGeom>
          <a:noFill/>
          <a:ln w="9525">
            <a:noFill/>
            <a:miter lim="800000"/>
            <a:headEnd/>
            <a:tailEnd/>
          </a:ln>
        </p:spPr>
        <p:txBody>
          <a:bodyPr wrap="square">
            <a:spAutoFit/>
          </a:bodyPr>
          <a:lstStyle/>
          <a:p>
            <a:pPr marL="457200" indent="-457200" algn="just">
              <a:lnSpc>
                <a:spcPct val="160000"/>
              </a:lnSpc>
              <a:buFont typeface="Wingdings" panose="05000000000000000000" pitchFamily="2" charset="2"/>
              <a:buChar char="q"/>
            </a:pPr>
            <a:endParaRPr lang="es-DO" sz="2400" b="1" dirty="0">
              <a:latin typeface="Tahoma" pitchFamily="34" charset="0"/>
            </a:endParaRPr>
          </a:p>
          <a:p>
            <a:pPr marL="457200" indent="-457200" algn="just"/>
            <a:endParaRPr lang="es-DO" sz="1600" dirty="0">
              <a:latin typeface="+mj-lt"/>
            </a:endParaRPr>
          </a:p>
          <a:p>
            <a:pPr marL="457200" indent="-457200" algn="just">
              <a:lnSpc>
                <a:spcPct val="160000"/>
              </a:lnSpc>
              <a:buFont typeface="Wingdings" panose="05000000000000000000" pitchFamily="2" charset="2"/>
              <a:buChar char="q"/>
            </a:pPr>
            <a:r>
              <a:rPr lang="es-DO" b="1" dirty="0">
                <a:latin typeface="+mj-lt"/>
              </a:rPr>
              <a:t>Seguridad:</a:t>
            </a:r>
          </a:p>
          <a:p>
            <a:pPr marL="457200" indent="-457200" algn="just">
              <a:lnSpc>
                <a:spcPct val="160000"/>
              </a:lnSpc>
            </a:pPr>
            <a:r>
              <a:rPr lang="es-DO" dirty="0">
                <a:latin typeface="+mj-lt"/>
              </a:rPr>
              <a:t>Es la confianza de realizar un trabajo sin llegar al </a:t>
            </a:r>
            <a:r>
              <a:rPr lang="es-DO" dirty="0" smtClean="0">
                <a:latin typeface="+mj-lt"/>
              </a:rPr>
              <a:t>descuido.</a:t>
            </a:r>
          </a:p>
          <a:p>
            <a:pPr marL="457200" indent="-457200" algn="just">
              <a:lnSpc>
                <a:spcPct val="160000"/>
              </a:lnSpc>
            </a:pPr>
            <a:endParaRPr lang="es-DO" dirty="0">
              <a:latin typeface="+mj-lt"/>
            </a:endParaRPr>
          </a:p>
          <a:p>
            <a:pPr marL="457200" indent="-457200" algn="just">
              <a:buFont typeface="Wingdings" panose="05000000000000000000" pitchFamily="2" charset="2"/>
              <a:buChar char="q"/>
            </a:pPr>
            <a:r>
              <a:rPr lang="es-DO" b="1" dirty="0" smtClean="0">
                <a:latin typeface="+mj-lt"/>
              </a:rPr>
              <a:t>Seguridad </a:t>
            </a:r>
            <a:r>
              <a:rPr lang="es-DO" b="1" dirty="0">
                <a:latin typeface="+mj-lt"/>
              </a:rPr>
              <a:t>en el trabajo: </a:t>
            </a:r>
          </a:p>
          <a:p>
            <a:pPr algn="just">
              <a:buFont typeface="Wingdings" pitchFamily="2" charset="2"/>
              <a:buNone/>
            </a:pPr>
            <a:r>
              <a:rPr lang="es-DO" dirty="0">
                <a:latin typeface="+mj-lt"/>
              </a:rPr>
              <a:t>Conjunto de actividades y medidas adoptadas o previstas, en todas las fases de la actividad laboral, para evitar o disminuir los riesgos que producen los accidentes. </a:t>
            </a:r>
            <a:endParaRPr lang="es-DO" dirty="0" smtClean="0">
              <a:latin typeface="+mj-lt"/>
            </a:endParaRPr>
          </a:p>
          <a:p>
            <a:pPr algn="just">
              <a:buFont typeface="Wingdings" pitchFamily="2" charset="2"/>
              <a:buNone/>
            </a:pPr>
            <a:endParaRPr lang="es-DO" dirty="0">
              <a:latin typeface="+mj-lt"/>
            </a:endParaRPr>
          </a:p>
          <a:p>
            <a:pPr algn="just">
              <a:buFont typeface="Wingdings" pitchFamily="2" charset="2"/>
              <a:buNone/>
            </a:pPr>
            <a:r>
              <a:rPr lang="es-DO" b="1" dirty="0" smtClean="0">
                <a:latin typeface="+mj-lt"/>
              </a:rPr>
              <a:t>Las </a:t>
            </a:r>
            <a:r>
              <a:rPr lang="es-DO" b="1" dirty="0">
                <a:latin typeface="+mj-lt"/>
              </a:rPr>
              <a:t>formas </a:t>
            </a:r>
            <a:r>
              <a:rPr lang="es-DO" b="1" dirty="0" smtClean="0">
                <a:latin typeface="+mj-lt"/>
              </a:rPr>
              <a:t>fundamentales </a:t>
            </a:r>
            <a:r>
              <a:rPr lang="es-DO" b="1" dirty="0">
                <a:latin typeface="+mj-lt"/>
              </a:rPr>
              <a:t>de actuación de la seguridad en el </a:t>
            </a:r>
            <a:r>
              <a:rPr lang="es-DO" b="1" dirty="0" smtClean="0">
                <a:latin typeface="+mj-lt"/>
              </a:rPr>
              <a:t>trabajo </a:t>
            </a:r>
            <a:r>
              <a:rPr lang="es-DO" b="1" dirty="0">
                <a:latin typeface="+mj-lt"/>
              </a:rPr>
              <a:t>son:</a:t>
            </a:r>
          </a:p>
          <a:p>
            <a:pPr marL="457200" indent="-457200" algn="just">
              <a:buFont typeface="Wingdings" pitchFamily="2" charset="2"/>
              <a:buChar char="ü"/>
            </a:pPr>
            <a:endParaRPr lang="es-DO" dirty="0">
              <a:latin typeface="+mj-lt"/>
            </a:endParaRPr>
          </a:p>
          <a:p>
            <a:pPr marL="457200" indent="-457200" algn="just"/>
            <a:r>
              <a:rPr lang="es-DO" dirty="0">
                <a:latin typeface="+mj-lt"/>
              </a:rPr>
              <a:t>• </a:t>
            </a:r>
            <a:r>
              <a:rPr lang="es-DO" b="1" dirty="0">
                <a:latin typeface="+mj-lt"/>
              </a:rPr>
              <a:t>Prevención</a:t>
            </a:r>
            <a:r>
              <a:rPr lang="es-DO" dirty="0">
                <a:latin typeface="+mj-lt"/>
              </a:rPr>
              <a:t>: Actúa sobre las causas desencadenantes del accidente.</a:t>
            </a:r>
          </a:p>
          <a:p>
            <a:pPr algn="just"/>
            <a:r>
              <a:rPr lang="es-DO" dirty="0">
                <a:latin typeface="+mj-lt"/>
              </a:rPr>
              <a:t>• </a:t>
            </a:r>
            <a:r>
              <a:rPr lang="es-DO" b="1" dirty="0">
                <a:latin typeface="+mj-lt"/>
              </a:rPr>
              <a:t>Protección:</a:t>
            </a:r>
            <a:r>
              <a:rPr lang="es-DO" dirty="0">
                <a:latin typeface="+mj-lt"/>
              </a:rPr>
              <a:t> Actúa sobre los equipos de trabajo o las personas expuestas al riesgo para aminorar </a:t>
            </a:r>
            <a:r>
              <a:rPr lang="es-DO" dirty="0" smtClean="0">
                <a:latin typeface="+mj-lt"/>
              </a:rPr>
              <a:t>las consecuencias </a:t>
            </a:r>
            <a:r>
              <a:rPr lang="es-DO" dirty="0">
                <a:latin typeface="+mj-lt"/>
              </a:rPr>
              <a:t>del accidente</a:t>
            </a:r>
            <a:r>
              <a:rPr lang="es-DO" dirty="0" smtClean="0">
                <a:latin typeface="+mj-lt"/>
              </a:rPr>
              <a:t>.</a:t>
            </a:r>
          </a:p>
          <a:p>
            <a:pPr marL="457200" indent="-457200" algn="just">
              <a:lnSpc>
                <a:spcPct val="160000"/>
              </a:lnSpc>
              <a:buFont typeface="Wingdings" panose="05000000000000000000" pitchFamily="2" charset="2"/>
              <a:buChar char="q"/>
            </a:pPr>
            <a:r>
              <a:rPr lang="es-ES" b="1" dirty="0" smtClean="0">
                <a:latin typeface="+mj-lt"/>
              </a:rPr>
              <a:t>Seguridad </a:t>
            </a:r>
            <a:r>
              <a:rPr lang="es-ES" b="1" dirty="0">
                <a:latin typeface="+mj-lt"/>
              </a:rPr>
              <a:t>Industrial: </a:t>
            </a:r>
          </a:p>
          <a:p>
            <a:pPr algn="just">
              <a:lnSpc>
                <a:spcPct val="160000"/>
              </a:lnSpc>
            </a:pPr>
            <a:r>
              <a:rPr lang="es-ES" dirty="0">
                <a:latin typeface="+mj-lt"/>
              </a:rPr>
              <a:t>Es el conjunto de normas y principios encaminados a preservar la integridad física del trabajador, así como el buen uso y cuidado de las maquinarias, equipos y herramientas de la empresa</a:t>
            </a:r>
            <a:r>
              <a:rPr lang="es-ES" dirty="0" smtClean="0">
                <a:latin typeface="+mj-lt"/>
              </a:rPr>
              <a:t>.</a:t>
            </a:r>
            <a:endParaRPr lang="es-DO" dirty="0">
              <a:latin typeface="+mj-lt"/>
            </a:endParaRPr>
          </a:p>
        </p:txBody>
      </p:sp>
      <p:sp>
        <p:nvSpPr>
          <p:cNvPr id="4" name="Rectangle 6"/>
          <p:cNvSpPr txBox="1">
            <a:spLocks noChangeArrowheads="1"/>
          </p:cNvSpPr>
          <p:nvPr/>
        </p:nvSpPr>
        <p:spPr bwMode="auto">
          <a:xfrm>
            <a:off x="365760" y="-198120"/>
            <a:ext cx="8229600" cy="1143000"/>
          </a:xfrm>
          <a:prstGeom prst="rect">
            <a:avLst/>
          </a:prstGeom>
          <a:noFill/>
          <a:ln w="9525" algn="ctr">
            <a:noFill/>
            <a:miter lim="800000"/>
            <a:headEnd/>
            <a:tailEnd/>
          </a:ln>
          <a:effectLst/>
        </p:spPr>
        <p:txBody>
          <a:bodyPr/>
          <a:lstStyle/>
          <a:p>
            <a:pPr algn="ctr" eaLnBrk="0" fontAlgn="auto" hangingPunct="0">
              <a:spcBef>
                <a:spcPts val="0"/>
              </a:spcBef>
              <a:spcAft>
                <a:spcPts val="0"/>
              </a:spcAft>
              <a:defRPr/>
            </a:pPr>
            <a:endParaRPr lang="en-US" sz="3600" b="1" kern="0" dirty="0" smtClean="0">
              <a:solidFill>
                <a:schemeClr val="tx2"/>
              </a:solidFill>
              <a:latin typeface="+mj-lt"/>
              <a:ea typeface="Tahoma" pitchFamily="34" charset="0"/>
              <a:cs typeface="Tahoma" pitchFamily="34" charset="0"/>
            </a:endParaRPr>
          </a:p>
          <a:p>
            <a:pPr algn="ctr" eaLnBrk="0" fontAlgn="auto" hangingPunct="0">
              <a:spcBef>
                <a:spcPts val="0"/>
              </a:spcBef>
              <a:spcAft>
                <a:spcPts val="0"/>
              </a:spcAft>
              <a:defRPr/>
            </a:pPr>
            <a:r>
              <a:rPr lang="en-US" sz="3600" b="1" kern="0" dirty="0" smtClean="0">
                <a:solidFill>
                  <a:schemeClr val="tx2"/>
                </a:solidFill>
                <a:latin typeface="+mj-lt"/>
                <a:ea typeface="Tahoma" pitchFamily="34" charset="0"/>
                <a:cs typeface="Tahoma" pitchFamily="34" charset="0"/>
              </a:rPr>
              <a:t>SEGURIDAD</a:t>
            </a:r>
            <a:endParaRPr lang="en-US" sz="3600" b="1" kern="0" dirty="0">
              <a:solidFill>
                <a:schemeClr val="tx2"/>
              </a:solidFill>
              <a:latin typeface="+mj-lt"/>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200400"/>
            <a:ext cx="1295400" cy="1246942"/>
          </a:xfrm>
          <a:prstGeom prst="rect">
            <a:avLst/>
          </a:prstGeom>
        </p:spPr>
      </p:pic>
      <p:sp>
        <p:nvSpPr>
          <p:cNvPr id="6" name="Slide Number Placeholder 5"/>
          <p:cNvSpPr>
            <a:spLocks noGrp="1"/>
          </p:cNvSpPr>
          <p:nvPr>
            <p:ph type="sldNum" sz="quarter" idx="12"/>
          </p:nvPr>
        </p:nvSpPr>
        <p:spPr/>
        <p:txBody>
          <a:bodyPr/>
          <a:lstStyle/>
          <a:p>
            <a:fld id="{4CE67D53-0DE9-4E61-AF60-EE071B6804E0}" type="slidenum">
              <a:rPr lang="en-US" smtClean="0"/>
              <a:t>5</a:t>
            </a:fld>
            <a:endParaRPr lang="en-US"/>
          </a:p>
        </p:txBody>
      </p:sp>
    </p:spTree>
    <p:extLst>
      <p:ext uri="{BB962C8B-B14F-4D97-AF65-F5344CB8AC3E}">
        <p14:creationId xmlns:p14="http://schemas.microsoft.com/office/powerpoint/2010/main" val="3068763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1016000" y="1542870"/>
            <a:ext cx="6985000" cy="1200329"/>
          </a:xfrm>
          <a:prstGeom prst="rect">
            <a:avLst/>
          </a:prstGeom>
          <a:noFill/>
          <a:ln w="9525">
            <a:noFill/>
            <a:miter lim="800000"/>
            <a:headEnd/>
            <a:tailEnd/>
          </a:ln>
        </p:spPr>
        <p:txBody>
          <a:bodyPr>
            <a:spAutoFit/>
          </a:bodyPr>
          <a:lstStyle/>
          <a:p>
            <a:pPr algn="just">
              <a:spcBef>
                <a:spcPct val="20000"/>
              </a:spcBef>
              <a:buClr>
                <a:schemeClr val="accent1"/>
              </a:buClr>
              <a:buSzPct val="76000"/>
              <a:buFont typeface="Wingdings 2" pitchFamily="18" charset="2"/>
              <a:buNone/>
            </a:pPr>
            <a:r>
              <a:rPr lang="es-DO" sz="2400" dirty="0">
                <a:latin typeface="+mj-lt"/>
              </a:rPr>
              <a:t>Es una condición con el potencial suficiente para generar accidentes y/o enfermedades ocupacionales o profesionales.</a:t>
            </a:r>
            <a:endParaRPr lang="en-US" sz="2400" dirty="0">
              <a:latin typeface="+mj-lt"/>
            </a:endParaRPr>
          </a:p>
        </p:txBody>
      </p:sp>
      <p:sp>
        <p:nvSpPr>
          <p:cNvPr id="49154" name="Rectangle 3"/>
          <p:cNvSpPr>
            <a:spLocks noChangeArrowheads="1"/>
          </p:cNvSpPr>
          <p:nvPr/>
        </p:nvSpPr>
        <p:spPr bwMode="auto">
          <a:xfrm>
            <a:off x="0" y="952500"/>
            <a:ext cx="9144000" cy="646331"/>
          </a:xfrm>
          <a:prstGeom prst="rect">
            <a:avLst/>
          </a:prstGeom>
          <a:noFill/>
          <a:ln w="9525">
            <a:noFill/>
            <a:miter lim="800000"/>
            <a:headEnd/>
            <a:tailEnd/>
          </a:ln>
        </p:spPr>
        <p:txBody>
          <a:bodyPr wrap="square">
            <a:spAutoFit/>
          </a:bodyPr>
          <a:lstStyle/>
          <a:p>
            <a:pPr algn="ctr"/>
            <a:r>
              <a:rPr lang="es-DO" sz="3600" b="1" dirty="0">
                <a:solidFill>
                  <a:schemeClr val="tx2"/>
                </a:solidFill>
                <a:latin typeface="+mj-lt"/>
              </a:rPr>
              <a:t>Concepto de Riesgo Laboral</a:t>
            </a:r>
            <a:endParaRPr lang="en-US" sz="3600" b="1" dirty="0">
              <a:solidFill>
                <a:schemeClr val="tx2"/>
              </a:solidFill>
              <a:latin typeface="+mj-lt"/>
            </a:endParaRPr>
          </a:p>
        </p:txBody>
      </p:sp>
      <p:sp>
        <p:nvSpPr>
          <p:cNvPr id="10" name="9 Rectángulo"/>
          <p:cNvSpPr/>
          <p:nvPr/>
        </p:nvSpPr>
        <p:spPr>
          <a:xfrm>
            <a:off x="774749" y="5167570"/>
            <a:ext cx="2105063"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Accidentes</a:t>
            </a:r>
          </a:p>
        </p:txBody>
      </p:sp>
      <p:sp>
        <p:nvSpPr>
          <p:cNvPr id="11" name="10 Rectángulo"/>
          <p:cNvSpPr/>
          <p:nvPr/>
        </p:nvSpPr>
        <p:spPr>
          <a:xfrm>
            <a:off x="5724128" y="5221210"/>
            <a:ext cx="3132348" cy="830997"/>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 sz="2400" b="1" dirty="0">
                <a:ln/>
                <a:solidFill>
                  <a:schemeClr val="accent5">
                    <a:lumMod val="75000"/>
                  </a:schemeClr>
                </a:solidFill>
                <a:effectLst>
                  <a:outerShdw blurRad="38100" dist="38100" dir="2700000" algn="tl">
                    <a:srgbClr val="000000">
                      <a:alpha val="43137"/>
                    </a:srgbClr>
                  </a:outerShdw>
                </a:effectLst>
                <a:latin typeface="+mn-lt"/>
              </a:rPr>
              <a:t>Enfermedades Ocupacionales</a:t>
            </a:r>
          </a:p>
        </p:txBody>
      </p:sp>
      <p:sp>
        <p:nvSpPr>
          <p:cNvPr id="12" name="11 Flecha abajo"/>
          <p:cNvSpPr/>
          <p:nvPr/>
        </p:nvSpPr>
        <p:spPr>
          <a:xfrm>
            <a:off x="1439863" y="3983038"/>
            <a:ext cx="863600" cy="1295400"/>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DO"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12 Flecha abajo"/>
          <p:cNvSpPr/>
          <p:nvPr/>
        </p:nvSpPr>
        <p:spPr>
          <a:xfrm>
            <a:off x="6875463" y="3983038"/>
            <a:ext cx="865187" cy="12954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DO"/>
          </a:p>
        </p:txBody>
      </p:sp>
      <p:sp>
        <p:nvSpPr>
          <p:cNvPr id="2" name="1 Rectángulo redondeado"/>
          <p:cNvSpPr/>
          <p:nvPr/>
        </p:nvSpPr>
        <p:spPr>
          <a:xfrm>
            <a:off x="774749" y="2880048"/>
            <a:ext cx="7829699" cy="86409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CADA VEZ QUE UN FACTOR DE RIESGO SE CONSUMA PUEDE CONVERTIRSE O CONTRIBUIR</a:t>
            </a:r>
            <a:endParaRPr lang="es-DO" b="1"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50</a:t>
            </a:fld>
            <a:endParaRPr lang="en-US"/>
          </a:p>
        </p:txBody>
      </p:sp>
    </p:spTree>
    <p:extLst>
      <p:ext uri="{BB962C8B-B14F-4D97-AF65-F5344CB8AC3E}">
        <p14:creationId xmlns:p14="http://schemas.microsoft.com/office/powerpoint/2010/main" val="1931801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228600" y="753070"/>
            <a:ext cx="8915400" cy="923330"/>
          </a:xfrm>
          <a:prstGeom prst="rect">
            <a:avLst/>
          </a:prstGeom>
          <a:noFill/>
          <a:ln w="9525">
            <a:noFill/>
            <a:miter lim="800000"/>
            <a:headEnd/>
            <a:tailEnd/>
          </a:ln>
        </p:spPr>
        <p:txBody>
          <a:bodyPr wrap="square">
            <a:spAutoFit/>
          </a:bodyPr>
          <a:lstStyle/>
          <a:p>
            <a:pPr algn="ctr"/>
            <a:r>
              <a:rPr lang="es-DO" sz="3600" b="1" dirty="0">
                <a:solidFill>
                  <a:schemeClr val="tx2"/>
                </a:solidFill>
              </a:rPr>
              <a:t>Relación entre Incidente y Accidente</a:t>
            </a:r>
          </a:p>
          <a:p>
            <a:endParaRPr lang="en-US" b="1" dirty="0">
              <a:solidFill>
                <a:srgbClr val="689C9A"/>
              </a:solidFill>
            </a:endParaRPr>
          </a:p>
        </p:txBody>
      </p:sp>
      <p:sp>
        <p:nvSpPr>
          <p:cNvPr id="50179" name="Text Box 2"/>
          <p:cNvSpPr txBox="1">
            <a:spLocks noChangeArrowheads="1"/>
          </p:cNvSpPr>
          <p:nvPr/>
        </p:nvSpPr>
        <p:spPr bwMode="auto">
          <a:xfrm>
            <a:off x="-28575" y="1447800"/>
            <a:ext cx="4676775" cy="4401205"/>
          </a:xfrm>
          <a:prstGeom prst="rect">
            <a:avLst/>
          </a:prstGeom>
          <a:noFill/>
          <a:ln w="9525">
            <a:noFill/>
            <a:miter lim="800000"/>
            <a:headEnd/>
            <a:tailEnd/>
          </a:ln>
        </p:spPr>
        <p:txBody>
          <a:bodyPr wrap="square">
            <a:spAutoFit/>
          </a:bodyPr>
          <a:lstStyle/>
          <a:p>
            <a:pPr algn="just">
              <a:spcBef>
                <a:spcPct val="50000"/>
              </a:spcBef>
            </a:pPr>
            <a:r>
              <a:rPr lang="es-ES" sz="2800" b="1" u="sng" dirty="0">
                <a:solidFill>
                  <a:srgbClr val="A47B38"/>
                </a:solidFill>
                <a:latin typeface="+mj-lt"/>
              </a:rPr>
              <a:t>Incidente:</a:t>
            </a:r>
            <a:r>
              <a:rPr lang="es-ES" sz="2800" b="1" dirty="0">
                <a:solidFill>
                  <a:srgbClr val="A47B38"/>
                </a:solidFill>
                <a:latin typeface="+mj-lt"/>
              </a:rPr>
              <a:t> </a:t>
            </a:r>
            <a:r>
              <a:rPr lang="es-ES" sz="2400" dirty="0"/>
              <a:t>Es un acontecimiento no deseado que bajo circunstancias diferentes pudo haber resultado en daño físico, lesión o enfermedad ocupacional o daño a la propiedad. Los incidentes son frecuentemente llamados  casi-accidentes.</a:t>
            </a:r>
          </a:p>
          <a:p>
            <a:pPr algn="just">
              <a:spcBef>
                <a:spcPct val="50000"/>
              </a:spcBef>
            </a:pPr>
            <a:r>
              <a:rPr lang="es-ES" sz="2400" dirty="0"/>
              <a:t>Son los que se presentan con alta frecuencia de ocurrencia, por lo que es en ellos que se concentra el principio de los pocos críticos</a:t>
            </a:r>
            <a:r>
              <a:rPr lang="es-ES" dirty="0">
                <a:latin typeface="Tahoma" pitchFamily="34" charset="0"/>
              </a:rPr>
              <a:t>.</a:t>
            </a:r>
            <a:endParaRPr lang="en-US" dirty="0">
              <a:latin typeface="Tahoma" pitchFamily="34" charset="0"/>
            </a:endParaRPr>
          </a:p>
        </p:txBody>
      </p:sp>
      <p:graphicFrame>
        <p:nvGraphicFramePr>
          <p:cNvPr id="14" name="13 Diagrama"/>
          <p:cNvGraphicFramePr/>
          <p:nvPr/>
        </p:nvGraphicFramePr>
        <p:xfrm>
          <a:off x="4090231" y="2247179"/>
          <a:ext cx="5004556" cy="356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1" name="Text Box 11"/>
          <p:cNvSpPr txBox="1">
            <a:spLocks noChangeArrowheads="1"/>
          </p:cNvSpPr>
          <p:nvPr/>
        </p:nvSpPr>
        <p:spPr bwMode="auto">
          <a:xfrm>
            <a:off x="6937375" y="2565400"/>
            <a:ext cx="1687513" cy="522288"/>
          </a:xfrm>
          <a:prstGeom prst="rect">
            <a:avLst/>
          </a:prstGeom>
          <a:noFill/>
          <a:ln w="9525">
            <a:noFill/>
            <a:miter lim="800000"/>
            <a:headEnd/>
            <a:tailEnd/>
          </a:ln>
        </p:spPr>
        <p:txBody>
          <a:bodyPr>
            <a:spAutoFit/>
          </a:bodyPr>
          <a:lstStyle/>
          <a:p>
            <a:pPr>
              <a:spcBef>
                <a:spcPct val="50000"/>
              </a:spcBef>
            </a:pPr>
            <a:r>
              <a:rPr lang="es-ES" sz="1400" b="1">
                <a:latin typeface="Century Gothic" pitchFamily="34" charset="0"/>
              </a:rPr>
              <a:t>Lesión seria o incapacitante</a:t>
            </a:r>
            <a:endParaRPr lang="en-US" sz="1400" b="1">
              <a:latin typeface="Century Gothic" pitchFamily="34" charset="0"/>
            </a:endParaRPr>
          </a:p>
        </p:txBody>
      </p:sp>
      <p:sp>
        <p:nvSpPr>
          <p:cNvPr id="50182" name="Text Box 10"/>
          <p:cNvSpPr txBox="1">
            <a:spLocks noChangeArrowheads="1"/>
          </p:cNvSpPr>
          <p:nvPr/>
        </p:nvSpPr>
        <p:spPr bwMode="auto">
          <a:xfrm>
            <a:off x="7092950" y="3500438"/>
            <a:ext cx="1414463" cy="523875"/>
          </a:xfrm>
          <a:prstGeom prst="rect">
            <a:avLst/>
          </a:prstGeom>
          <a:noFill/>
          <a:ln w="9525">
            <a:noFill/>
            <a:miter lim="800000"/>
            <a:headEnd/>
            <a:tailEnd/>
          </a:ln>
        </p:spPr>
        <p:txBody>
          <a:bodyPr>
            <a:spAutoFit/>
          </a:bodyPr>
          <a:lstStyle/>
          <a:p>
            <a:pPr algn="ctr">
              <a:spcBef>
                <a:spcPct val="50000"/>
              </a:spcBef>
            </a:pPr>
            <a:r>
              <a:rPr lang="es-ES" sz="1400" b="1">
                <a:latin typeface="Century Gothic" pitchFamily="34" charset="0"/>
              </a:rPr>
              <a:t>Lesiones Leves</a:t>
            </a:r>
            <a:endParaRPr lang="en-US" sz="1400" b="1">
              <a:latin typeface="Century Gothic" pitchFamily="34" charset="0"/>
            </a:endParaRPr>
          </a:p>
        </p:txBody>
      </p:sp>
      <p:sp>
        <p:nvSpPr>
          <p:cNvPr id="50183" name="Text Box 9"/>
          <p:cNvSpPr txBox="1">
            <a:spLocks noChangeArrowheads="1"/>
          </p:cNvSpPr>
          <p:nvPr/>
        </p:nvSpPr>
        <p:spPr bwMode="auto">
          <a:xfrm>
            <a:off x="7740650" y="4217988"/>
            <a:ext cx="1258888" cy="866775"/>
          </a:xfrm>
          <a:prstGeom prst="rect">
            <a:avLst/>
          </a:prstGeom>
          <a:noFill/>
          <a:ln w="9525">
            <a:noFill/>
            <a:miter lim="800000"/>
            <a:headEnd/>
            <a:tailEnd/>
          </a:ln>
        </p:spPr>
        <p:txBody>
          <a:bodyPr>
            <a:spAutoFit/>
          </a:bodyPr>
          <a:lstStyle/>
          <a:p>
            <a:pPr>
              <a:lnSpc>
                <a:spcPct val="90000"/>
              </a:lnSpc>
              <a:spcBef>
                <a:spcPct val="50000"/>
              </a:spcBef>
            </a:pPr>
            <a:r>
              <a:rPr lang="es-ES" sz="1400" b="1">
                <a:latin typeface="Century Gothic" pitchFamily="34" charset="0"/>
              </a:rPr>
              <a:t>Accidentes con daños a la propiedad</a:t>
            </a:r>
            <a:endParaRPr lang="en-US" sz="1400" b="1">
              <a:latin typeface="Century Gothic" pitchFamily="34" charset="0"/>
            </a:endParaRPr>
          </a:p>
        </p:txBody>
      </p:sp>
      <p:sp>
        <p:nvSpPr>
          <p:cNvPr id="50184" name="Text Box 8"/>
          <p:cNvSpPr txBox="1">
            <a:spLocks noChangeArrowheads="1"/>
          </p:cNvSpPr>
          <p:nvPr/>
        </p:nvSpPr>
        <p:spPr bwMode="auto">
          <a:xfrm>
            <a:off x="7064375" y="5322888"/>
            <a:ext cx="2246313" cy="739775"/>
          </a:xfrm>
          <a:prstGeom prst="rect">
            <a:avLst/>
          </a:prstGeom>
          <a:noFill/>
          <a:ln w="9525">
            <a:noFill/>
            <a:miter lim="800000"/>
            <a:headEnd/>
            <a:tailEnd/>
          </a:ln>
        </p:spPr>
        <p:txBody>
          <a:bodyPr>
            <a:spAutoFit/>
          </a:bodyPr>
          <a:lstStyle/>
          <a:p>
            <a:pPr algn="ctr">
              <a:spcBef>
                <a:spcPct val="50000"/>
              </a:spcBef>
            </a:pPr>
            <a:r>
              <a:rPr lang="es-ES" sz="1400" b="1">
                <a:latin typeface="Century Gothic" pitchFamily="34" charset="0"/>
              </a:rPr>
              <a:t>Incidentes que no presentan lesiones o daños visibles</a:t>
            </a:r>
            <a:endParaRPr lang="en-US" sz="1400" b="1">
              <a:latin typeface="Century Gothic"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15240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51</a:t>
            </a:fld>
            <a:endParaRPr lang="en-US"/>
          </a:p>
        </p:txBody>
      </p:sp>
    </p:spTree>
    <p:extLst>
      <p:ext uri="{BB962C8B-B14F-4D97-AF65-F5344CB8AC3E}">
        <p14:creationId xmlns:p14="http://schemas.microsoft.com/office/powerpoint/2010/main" val="3454535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11"/>
          <p:cNvGrpSpPr>
            <a:grpSpLocks/>
          </p:cNvGrpSpPr>
          <p:nvPr/>
        </p:nvGrpSpPr>
        <p:grpSpPr bwMode="auto">
          <a:xfrm>
            <a:off x="733425" y="1484313"/>
            <a:ext cx="7842250" cy="4195762"/>
            <a:chOff x="192" y="909"/>
            <a:chExt cx="4940" cy="2643"/>
          </a:xfrm>
        </p:grpSpPr>
        <p:sp>
          <p:nvSpPr>
            <p:cNvPr id="14340" name="Text Box 2"/>
            <p:cNvSpPr txBox="1">
              <a:spLocks noChangeArrowheads="1"/>
            </p:cNvSpPr>
            <p:nvPr/>
          </p:nvSpPr>
          <p:spPr bwMode="auto">
            <a:xfrm rot="16200000">
              <a:off x="2129" y="1964"/>
              <a:ext cx="2400" cy="38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ct val="50000"/>
                </a:spcBef>
                <a:spcAft>
                  <a:spcPts val="0"/>
                </a:spcAft>
                <a:defRPr/>
              </a:pPr>
              <a:r>
                <a:rPr lang="es-ES"/>
                <a:t>CONTACTO</a:t>
              </a:r>
              <a:endParaRPr lang="en-US"/>
            </a:p>
          </p:txBody>
        </p:sp>
        <p:sp>
          <p:nvSpPr>
            <p:cNvPr id="14341" name="Text Box 3"/>
            <p:cNvSpPr txBox="1">
              <a:spLocks noChangeArrowheads="1"/>
            </p:cNvSpPr>
            <p:nvPr/>
          </p:nvSpPr>
          <p:spPr bwMode="auto">
            <a:xfrm rot="-5400000">
              <a:off x="511" y="1977"/>
              <a:ext cx="2466" cy="38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50000"/>
                </a:spcBef>
                <a:spcAft>
                  <a:spcPts val="0"/>
                </a:spcAft>
                <a:defRPr/>
              </a:pPr>
              <a:r>
                <a:rPr lang="es-ES"/>
                <a:t>PRE-CONTACTO</a:t>
              </a:r>
              <a:endParaRPr lang="en-US"/>
            </a:p>
          </p:txBody>
        </p:sp>
        <p:sp>
          <p:nvSpPr>
            <p:cNvPr id="14342" name="Text Box 4"/>
            <p:cNvSpPr txBox="1">
              <a:spLocks noChangeArrowheads="1"/>
            </p:cNvSpPr>
            <p:nvPr/>
          </p:nvSpPr>
          <p:spPr bwMode="auto">
            <a:xfrm rot="-5400000">
              <a:off x="3679" y="1963"/>
              <a:ext cx="2466" cy="38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ct val="50000"/>
                </a:spcBef>
                <a:spcAft>
                  <a:spcPts val="0"/>
                </a:spcAft>
                <a:defRPr/>
              </a:pPr>
              <a:r>
                <a:rPr lang="es-ES"/>
                <a:t>POST-CONTACTO</a:t>
              </a:r>
              <a:endParaRPr lang="en-US"/>
            </a:p>
          </p:txBody>
        </p:sp>
        <p:cxnSp>
          <p:nvCxnSpPr>
            <p:cNvPr id="14343" name="AutoShape 5"/>
            <p:cNvCxnSpPr>
              <a:cxnSpLocks noChangeShapeType="1"/>
            </p:cNvCxnSpPr>
            <p:nvPr/>
          </p:nvCxnSpPr>
          <p:spPr bwMode="auto">
            <a:xfrm rot="5400000" flipV="1">
              <a:off x="2526" y="145"/>
              <a:ext cx="20" cy="1585"/>
            </a:xfrm>
            <a:prstGeom prst="bentConnector3">
              <a:avLst>
                <a:gd name="adj1" fmla="val -665000"/>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14344" name="AutoShape 6"/>
            <p:cNvCxnSpPr>
              <a:cxnSpLocks noChangeShapeType="1"/>
            </p:cNvCxnSpPr>
            <p:nvPr/>
          </p:nvCxnSpPr>
          <p:spPr bwMode="auto">
            <a:xfrm rot="16200000" flipH="1">
              <a:off x="4104" y="2595"/>
              <a:ext cx="32" cy="1583"/>
            </a:xfrm>
            <a:prstGeom prst="bentConnector3">
              <a:avLst>
                <a:gd name="adj1" fmla="val 512500"/>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14345" name="AutoShape 7"/>
            <p:cNvSpPr>
              <a:spLocks noChangeArrowheads="1"/>
            </p:cNvSpPr>
            <p:nvPr/>
          </p:nvSpPr>
          <p:spPr bwMode="auto">
            <a:xfrm>
              <a:off x="192" y="1200"/>
              <a:ext cx="1344" cy="2352"/>
            </a:xfrm>
            <a:prstGeom prst="rightArrowCallout">
              <a:avLst>
                <a:gd name="adj1" fmla="val 43750"/>
                <a:gd name="adj2" fmla="val 43750"/>
                <a:gd name="adj3" fmla="val 16667"/>
                <a:gd name="adj4" fmla="val 79949"/>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buFontTx/>
                <a:buChar char="•"/>
                <a:defRPr/>
              </a:pPr>
              <a:r>
                <a:rPr lang="es-ES" sz="2000"/>
                <a:t>Ineficiencia en el control</a:t>
              </a:r>
            </a:p>
            <a:p>
              <a:pPr fontAlgn="auto">
                <a:spcBef>
                  <a:spcPts val="0"/>
                </a:spcBef>
                <a:spcAft>
                  <a:spcPts val="0"/>
                </a:spcAft>
                <a:buFontTx/>
                <a:buChar char="•"/>
                <a:defRPr/>
              </a:pPr>
              <a:endParaRPr lang="es-ES" sz="2000"/>
            </a:p>
            <a:p>
              <a:pPr fontAlgn="auto">
                <a:spcBef>
                  <a:spcPts val="0"/>
                </a:spcBef>
                <a:spcAft>
                  <a:spcPts val="0"/>
                </a:spcAft>
                <a:buFontTx/>
                <a:buChar char="•"/>
                <a:defRPr/>
              </a:pPr>
              <a:r>
                <a:rPr lang="es-ES" sz="2000"/>
                <a:t>Causas Básicas</a:t>
              </a:r>
            </a:p>
            <a:p>
              <a:pPr fontAlgn="auto">
                <a:spcBef>
                  <a:spcPts val="0"/>
                </a:spcBef>
                <a:spcAft>
                  <a:spcPts val="0"/>
                </a:spcAft>
                <a:buFontTx/>
                <a:buChar char="•"/>
                <a:defRPr/>
              </a:pPr>
              <a:endParaRPr lang="es-ES" sz="2000"/>
            </a:p>
            <a:p>
              <a:pPr fontAlgn="auto">
                <a:spcBef>
                  <a:spcPts val="0"/>
                </a:spcBef>
                <a:spcAft>
                  <a:spcPts val="0"/>
                </a:spcAft>
                <a:buFontTx/>
                <a:buChar char="•"/>
                <a:defRPr/>
              </a:pPr>
              <a:r>
                <a:rPr lang="es-ES" sz="2000"/>
                <a:t>Causas Inmediatas</a:t>
              </a:r>
              <a:endParaRPr lang="en-US" sz="2000"/>
            </a:p>
          </p:txBody>
        </p:sp>
        <p:sp>
          <p:nvSpPr>
            <p:cNvPr id="14346" name="AutoShape 8"/>
            <p:cNvSpPr>
              <a:spLocks noChangeArrowheads="1"/>
            </p:cNvSpPr>
            <p:nvPr/>
          </p:nvSpPr>
          <p:spPr bwMode="auto">
            <a:xfrm>
              <a:off x="2112" y="1200"/>
              <a:ext cx="1008" cy="2352"/>
            </a:xfrm>
            <a:prstGeom prst="rightArrowCallout">
              <a:avLst>
                <a:gd name="adj1" fmla="val 58333"/>
                <a:gd name="adj2" fmla="val 58333"/>
                <a:gd name="adj3" fmla="val 16667"/>
                <a:gd name="adj4" fmla="val 79949"/>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r>
                <a:rPr lang="es-ES" sz="2400"/>
                <a:t>Incidente</a:t>
              </a:r>
              <a:endParaRPr lang="en-US" sz="2400"/>
            </a:p>
          </p:txBody>
        </p:sp>
        <p:sp>
          <p:nvSpPr>
            <p:cNvPr id="14347" name="AutoShape 9"/>
            <p:cNvSpPr>
              <a:spLocks noChangeArrowheads="1"/>
            </p:cNvSpPr>
            <p:nvPr/>
          </p:nvSpPr>
          <p:spPr bwMode="auto">
            <a:xfrm>
              <a:off x="3696" y="1152"/>
              <a:ext cx="1008" cy="2352"/>
            </a:xfrm>
            <a:prstGeom prst="rightArrowCallout">
              <a:avLst>
                <a:gd name="adj1" fmla="val 58333"/>
                <a:gd name="adj2" fmla="val 58333"/>
                <a:gd name="adj3" fmla="val 16667"/>
                <a:gd name="adj4" fmla="val 79949"/>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r>
                <a:rPr lang="es-ES" sz="2000" dirty="0" smtClean="0"/>
                <a:t>Pérdidas</a:t>
              </a:r>
              <a:endParaRPr lang="es-ES" sz="2000" dirty="0"/>
            </a:p>
            <a:p>
              <a:pPr fontAlgn="auto">
                <a:spcBef>
                  <a:spcPts val="0"/>
                </a:spcBef>
                <a:spcAft>
                  <a:spcPts val="0"/>
                </a:spcAft>
                <a:defRPr/>
              </a:pPr>
              <a:r>
                <a:rPr lang="es-ES" sz="2000" dirty="0"/>
                <a:t>Defectos</a:t>
              </a:r>
            </a:p>
            <a:p>
              <a:pPr fontAlgn="auto">
                <a:spcBef>
                  <a:spcPts val="0"/>
                </a:spcBef>
                <a:spcAft>
                  <a:spcPts val="0"/>
                </a:spcAft>
                <a:defRPr/>
              </a:pPr>
              <a:r>
                <a:rPr lang="es-ES" sz="2000" dirty="0"/>
                <a:t>Derroches</a:t>
              </a:r>
              <a:endParaRPr lang="en-US" sz="2000" dirty="0"/>
            </a:p>
          </p:txBody>
        </p:sp>
      </p:grpSp>
      <p:sp>
        <p:nvSpPr>
          <p:cNvPr id="51202" name="Rectangle 21"/>
          <p:cNvSpPr>
            <a:spLocks noChangeArrowheads="1"/>
          </p:cNvSpPr>
          <p:nvPr/>
        </p:nvSpPr>
        <p:spPr bwMode="auto">
          <a:xfrm>
            <a:off x="468313" y="836613"/>
            <a:ext cx="7529512" cy="457200"/>
          </a:xfrm>
          <a:prstGeom prst="rect">
            <a:avLst/>
          </a:prstGeom>
          <a:noFill/>
          <a:ln w="9525">
            <a:noFill/>
            <a:miter lim="800000"/>
            <a:headEnd/>
            <a:tailEnd/>
          </a:ln>
        </p:spPr>
        <p:txBody>
          <a:bodyPr wrap="none">
            <a:spAutoFit/>
          </a:bodyPr>
          <a:lstStyle/>
          <a:p>
            <a:r>
              <a:rPr lang="es-DO" sz="2400" b="1">
                <a:solidFill>
                  <a:schemeClr val="tx2"/>
                </a:solidFill>
                <a:latin typeface="Tahoma" pitchFamily="34" charset="0"/>
              </a:rPr>
              <a:t>Modelo de Causalidad de perdidas de Frank Bird</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5240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52</a:t>
            </a:fld>
            <a:endParaRPr lang="en-US"/>
          </a:p>
        </p:txBody>
      </p:sp>
    </p:spTree>
    <p:extLst>
      <p:ext uri="{BB962C8B-B14F-4D97-AF65-F5344CB8AC3E}">
        <p14:creationId xmlns:p14="http://schemas.microsoft.com/office/powerpoint/2010/main" val="1943955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755650" y="1401763"/>
            <a:ext cx="4083050" cy="731837"/>
          </a:xfrm>
          <a:prstGeom prst="rect">
            <a:avLst/>
          </a:prstGeom>
          <a:noFill/>
          <a:ln w="9525">
            <a:noFill/>
            <a:miter lim="800000"/>
            <a:headEnd/>
            <a:tailEnd/>
          </a:ln>
        </p:spPr>
        <p:txBody>
          <a:bodyPr wrap="none">
            <a:spAutoFit/>
          </a:bodyPr>
          <a:lstStyle/>
          <a:p>
            <a:r>
              <a:rPr lang="es-DO" sz="2400" b="1">
                <a:solidFill>
                  <a:schemeClr val="tx2"/>
                </a:solidFill>
                <a:latin typeface="Tahoma" pitchFamily="34" charset="0"/>
              </a:rPr>
              <a:t>Causas de los  Accidentes</a:t>
            </a:r>
          </a:p>
          <a:p>
            <a:endParaRPr lang="en-US" b="1">
              <a:solidFill>
                <a:srgbClr val="689C9A"/>
              </a:solidFill>
            </a:endParaRPr>
          </a:p>
        </p:txBody>
      </p:sp>
      <p:graphicFrame>
        <p:nvGraphicFramePr>
          <p:cNvPr id="5" name="4 Diagrama"/>
          <p:cNvGraphicFramePr/>
          <p:nvPr/>
        </p:nvGraphicFramePr>
        <p:xfrm>
          <a:off x="1475656" y="1700808"/>
          <a:ext cx="6360368"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53</a:t>
            </a:fld>
            <a:endParaRPr lang="en-US"/>
          </a:p>
        </p:txBody>
      </p:sp>
    </p:spTree>
    <p:extLst>
      <p:ext uri="{BB962C8B-B14F-4D97-AF65-F5344CB8AC3E}">
        <p14:creationId xmlns:p14="http://schemas.microsoft.com/office/powerpoint/2010/main" val="728211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ChangeArrowheads="1"/>
          </p:cNvSpPr>
          <p:nvPr/>
        </p:nvSpPr>
        <p:spPr bwMode="auto">
          <a:xfrm>
            <a:off x="7642225" y="4508500"/>
            <a:ext cx="1606550" cy="1311275"/>
          </a:xfrm>
          <a:prstGeom prst="rect">
            <a:avLst/>
          </a:prstGeom>
          <a:noFill/>
          <a:ln w="12700">
            <a:noFill/>
            <a:miter lim="800000"/>
            <a:headEnd/>
            <a:tailEnd/>
          </a:ln>
        </p:spPr>
        <p:txBody>
          <a:bodyPr lIns="90488" tIns="44450" rIns="90488" bIns="44450">
            <a:spAutoFit/>
          </a:bodyPr>
          <a:lstStyle/>
          <a:p>
            <a:pPr eaLnBrk="0" hangingPunct="0"/>
            <a:r>
              <a:rPr lang="es-ES" sz="1600" b="1">
                <a:solidFill>
                  <a:srgbClr val="FF0000"/>
                </a:solidFill>
                <a:latin typeface="Tahoma" pitchFamily="34" charset="0"/>
                <a:ea typeface="ＭＳ Ｐゴシック"/>
                <a:cs typeface="ＭＳ Ｐゴシック"/>
              </a:rPr>
              <a:t>Daños, Defectos,</a:t>
            </a:r>
          </a:p>
          <a:p>
            <a:pPr eaLnBrk="0" hangingPunct="0"/>
            <a:r>
              <a:rPr lang="es-ES" sz="1600" b="1">
                <a:solidFill>
                  <a:srgbClr val="FF0000"/>
                </a:solidFill>
                <a:latin typeface="Tahoma" pitchFamily="34" charset="0"/>
                <a:ea typeface="ＭＳ Ｐゴシック"/>
                <a:cs typeface="ＭＳ Ｐゴシック"/>
              </a:rPr>
              <a:t>Derroches, </a:t>
            </a:r>
          </a:p>
          <a:p>
            <a:pPr eaLnBrk="0" hangingPunct="0"/>
            <a:r>
              <a:rPr lang="es-ES" sz="1600" b="1">
                <a:solidFill>
                  <a:srgbClr val="FF0000"/>
                </a:solidFill>
                <a:latin typeface="Tahoma" pitchFamily="34" charset="0"/>
                <a:ea typeface="ＭＳ Ｐゴシック"/>
                <a:cs typeface="ＭＳ Ｐゴシック"/>
              </a:rPr>
              <a:t>Accidentes,</a:t>
            </a:r>
          </a:p>
          <a:p>
            <a:pPr eaLnBrk="0" hangingPunct="0"/>
            <a:r>
              <a:rPr lang="es-ES" sz="1600" b="1">
                <a:solidFill>
                  <a:srgbClr val="FF0000"/>
                </a:solidFill>
                <a:latin typeface="Tahoma" pitchFamily="34" charset="0"/>
                <a:ea typeface="ＭＳ Ｐゴシック"/>
                <a:cs typeface="ＭＳ Ｐゴシック"/>
              </a:rPr>
              <a:t>Incidentes</a:t>
            </a:r>
          </a:p>
        </p:txBody>
      </p:sp>
      <p:sp>
        <p:nvSpPr>
          <p:cNvPr id="1637379" name="Rectangle 3"/>
          <p:cNvSpPr>
            <a:spLocks noChangeArrowheads="1"/>
          </p:cNvSpPr>
          <p:nvPr/>
        </p:nvSpPr>
        <p:spPr bwMode="auto">
          <a:xfrm>
            <a:off x="2747963" y="814388"/>
            <a:ext cx="1935162" cy="577850"/>
          </a:xfrm>
          <a:prstGeom prst="rect">
            <a:avLst/>
          </a:prstGeom>
          <a:noFill/>
          <a:ln w="12700">
            <a:noFill/>
            <a:miter lim="800000"/>
            <a:headEnd/>
            <a:tailEnd/>
          </a:ln>
        </p:spPr>
        <p:txBody>
          <a:bodyPr lIns="90488" tIns="44450" rIns="90488" bIns="44450">
            <a:spAutoFit/>
          </a:bodyPr>
          <a:lstStyle/>
          <a:p>
            <a:pPr eaLnBrk="0" hangingPunct="0"/>
            <a:r>
              <a:rPr lang="es-ES" sz="1600" b="1">
                <a:solidFill>
                  <a:srgbClr val="00B050"/>
                </a:solidFill>
                <a:latin typeface="Tahoma" pitchFamily="34" charset="0"/>
                <a:ea typeface="ＭＳ Ｐゴシック"/>
                <a:cs typeface="ＭＳ Ｐゴシック"/>
              </a:rPr>
              <a:t> Condiciones latentes</a:t>
            </a:r>
          </a:p>
        </p:txBody>
      </p:sp>
      <p:sp>
        <p:nvSpPr>
          <p:cNvPr id="1637380" name="Rectangle 4"/>
          <p:cNvSpPr>
            <a:spLocks noChangeArrowheads="1"/>
          </p:cNvSpPr>
          <p:nvPr/>
        </p:nvSpPr>
        <p:spPr bwMode="auto">
          <a:xfrm>
            <a:off x="3586163" y="1709738"/>
            <a:ext cx="2301875" cy="333375"/>
          </a:xfrm>
          <a:prstGeom prst="rect">
            <a:avLst/>
          </a:prstGeom>
          <a:noFill/>
          <a:ln w="12700">
            <a:noFill/>
            <a:miter lim="800000"/>
            <a:headEnd/>
            <a:tailEnd/>
          </a:ln>
        </p:spPr>
        <p:txBody>
          <a:bodyPr wrap="none" lIns="90488" tIns="44450" rIns="90488" bIns="44450">
            <a:spAutoFit/>
          </a:bodyPr>
          <a:lstStyle/>
          <a:p>
            <a:pPr eaLnBrk="0" hangingPunct="0"/>
            <a:r>
              <a:rPr lang="es-ES" sz="1600" b="1">
                <a:solidFill>
                  <a:srgbClr val="00B050"/>
                </a:solidFill>
                <a:latin typeface="Tahoma" pitchFamily="34" charset="0"/>
                <a:ea typeface="ＭＳ Ｐゴシック"/>
                <a:cs typeface="ＭＳ Ｐゴシック"/>
              </a:rPr>
              <a:t>Condiciones latentes</a:t>
            </a:r>
          </a:p>
        </p:txBody>
      </p:sp>
      <p:sp>
        <p:nvSpPr>
          <p:cNvPr id="1637381" name="Rectangle 5"/>
          <p:cNvSpPr>
            <a:spLocks noChangeArrowheads="1"/>
          </p:cNvSpPr>
          <p:nvPr/>
        </p:nvSpPr>
        <p:spPr bwMode="auto">
          <a:xfrm>
            <a:off x="4683125" y="2633663"/>
            <a:ext cx="2301875" cy="333375"/>
          </a:xfrm>
          <a:prstGeom prst="rect">
            <a:avLst/>
          </a:prstGeom>
          <a:noFill/>
          <a:ln w="12700">
            <a:noFill/>
            <a:miter lim="800000"/>
            <a:headEnd/>
            <a:tailEnd/>
          </a:ln>
        </p:spPr>
        <p:txBody>
          <a:bodyPr wrap="none" lIns="90488" tIns="44450" rIns="90488" bIns="44450">
            <a:spAutoFit/>
          </a:bodyPr>
          <a:lstStyle/>
          <a:p>
            <a:pPr eaLnBrk="0" hangingPunct="0"/>
            <a:r>
              <a:rPr lang="es-ES" sz="1600" b="1">
                <a:solidFill>
                  <a:srgbClr val="00B050"/>
                </a:solidFill>
                <a:latin typeface="Tahoma" pitchFamily="34" charset="0"/>
                <a:ea typeface="ＭＳ Ｐゴシック"/>
                <a:cs typeface="ＭＳ Ｐゴシック"/>
              </a:rPr>
              <a:t>Condiciones latentes</a:t>
            </a:r>
          </a:p>
        </p:txBody>
      </p:sp>
      <p:sp>
        <p:nvSpPr>
          <p:cNvPr id="1637382" name="Rectangle 6"/>
          <p:cNvSpPr>
            <a:spLocks noChangeArrowheads="1"/>
          </p:cNvSpPr>
          <p:nvPr/>
        </p:nvSpPr>
        <p:spPr bwMode="auto">
          <a:xfrm>
            <a:off x="6016625" y="3543300"/>
            <a:ext cx="2193925" cy="333375"/>
          </a:xfrm>
          <a:prstGeom prst="rect">
            <a:avLst/>
          </a:prstGeom>
          <a:noFill/>
          <a:ln w="12700">
            <a:noFill/>
            <a:miter lim="800000"/>
            <a:headEnd/>
            <a:tailEnd/>
          </a:ln>
        </p:spPr>
        <p:txBody>
          <a:bodyPr wrap="none" lIns="90488" tIns="44450" rIns="90488" bIns="44450">
            <a:spAutoFit/>
          </a:bodyPr>
          <a:lstStyle/>
          <a:p>
            <a:pPr eaLnBrk="0" hangingPunct="0"/>
            <a:r>
              <a:rPr lang="es-ES" sz="1600" b="1">
                <a:solidFill>
                  <a:srgbClr val="00B050"/>
                </a:solidFill>
                <a:latin typeface="Tahoma" pitchFamily="34" charset="0"/>
                <a:ea typeface="ＭＳ Ｐゴシック"/>
                <a:cs typeface="ＭＳ Ｐゴシック"/>
              </a:rPr>
              <a:t>Condiciones activas</a:t>
            </a:r>
          </a:p>
        </p:txBody>
      </p:sp>
      <p:sp>
        <p:nvSpPr>
          <p:cNvPr id="1637383" name="Rectangle 7"/>
          <p:cNvSpPr>
            <a:spLocks noChangeArrowheads="1"/>
          </p:cNvSpPr>
          <p:nvPr/>
        </p:nvSpPr>
        <p:spPr bwMode="auto">
          <a:xfrm>
            <a:off x="611188" y="4278313"/>
            <a:ext cx="1978025" cy="577850"/>
          </a:xfrm>
          <a:prstGeom prst="rect">
            <a:avLst/>
          </a:prstGeom>
          <a:noFill/>
          <a:ln w="12700">
            <a:noFill/>
            <a:miter lim="800000"/>
            <a:headEnd/>
            <a:tailEnd/>
          </a:ln>
        </p:spPr>
        <p:txBody>
          <a:bodyPr wrap="none" lIns="90488" tIns="44450" rIns="90488" bIns="44450">
            <a:spAutoFit/>
          </a:bodyPr>
          <a:lstStyle/>
          <a:p>
            <a:pPr eaLnBrk="0" hangingPunct="0"/>
            <a:r>
              <a:rPr lang="es-ES" sz="1600" b="1">
                <a:solidFill>
                  <a:srgbClr val="303090"/>
                </a:solidFill>
                <a:latin typeface="Tahoma" pitchFamily="34" charset="0"/>
                <a:ea typeface="ＭＳ Ｐゴシック"/>
                <a:cs typeface="ＭＳ Ｐゴシック"/>
              </a:rPr>
              <a:t>Fallas o ausencia </a:t>
            </a:r>
          </a:p>
          <a:p>
            <a:pPr eaLnBrk="0" hangingPunct="0"/>
            <a:r>
              <a:rPr lang="es-ES" sz="1600" b="1">
                <a:solidFill>
                  <a:srgbClr val="303090"/>
                </a:solidFill>
                <a:latin typeface="Tahoma" pitchFamily="34" charset="0"/>
                <a:ea typeface="ＭＳ Ｐゴシック"/>
                <a:cs typeface="ＭＳ Ｐゴシック"/>
              </a:rPr>
              <a:t>de defensas</a:t>
            </a:r>
          </a:p>
        </p:txBody>
      </p:sp>
      <p:sp>
        <p:nvSpPr>
          <p:cNvPr id="1637384" name="Rectangle 8"/>
          <p:cNvSpPr>
            <a:spLocks noChangeArrowheads="1"/>
          </p:cNvSpPr>
          <p:nvPr/>
        </p:nvSpPr>
        <p:spPr bwMode="auto">
          <a:xfrm>
            <a:off x="876300" y="808038"/>
            <a:ext cx="1881188" cy="1787525"/>
          </a:xfrm>
          <a:prstGeom prst="rect">
            <a:avLst/>
          </a:prstGeom>
          <a:solidFill>
            <a:schemeClr val="accent3">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fontAlgn="auto">
              <a:spcBef>
                <a:spcPts val="0"/>
              </a:spcBef>
              <a:spcAft>
                <a:spcPts val="0"/>
              </a:spcAft>
              <a:defRPr/>
            </a:pPr>
            <a:endParaRPr lang="es-CL">
              <a:latin typeface="+mn-lt"/>
            </a:endParaRPr>
          </a:p>
        </p:txBody>
      </p:sp>
      <p:sp>
        <p:nvSpPr>
          <p:cNvPr id="1637385" name="Rectangle 9"/>
          <p:cNvSpPr>
            <a:spLocks noChangeArrowheads="1"/>
          </p:cNvSpPr>
          <p:nvPr/>
        </p:nvSpPr>
        <p:spPr bwMode="auto">
          <a:xfrm>
            <a:off x="895350" y="857250"/>
            <a:ext cx="1933575" cy="577850"/>
          </a:xfrm>
          <a:prstGeom prst="rect">
            <a:avLst/>
          </a:prstGeom>
          <a:noFill/>
          <a:ln w="12700">
            <a:noFill/>
            <a:miter lim="800000"/>
            <a:headEnd/>
            <a:tailEnd/>
          </a:ln>
        </p:spPr>
        <p:txBody>
          <a:bodyPr wrap="none" lIns="90488" tIns="44450" rIns="90488" bIns="44450">
            <a:spAutoFit/>
          </a:bodyPr>
          <a:lstStyle/>
          <a:p>
            <a:pPr eaLnBrk="0" hangingPunct="0"/>
            <a:r>
              <a:rPr lang="es-ES" sz="1600" b="1">
                <a:solidFill>
                  <a:srgbClr val="303090"/>
                </a:solidFill>
                <a:latin typeface="Tahoma" pitchFamily="34" charset="0"/>
                <a:ea typeface="ＭＳ Ｐゴシック"/>
                <a:cs typeface="ＭＳ Ｐゴシック"/>
              </a:rPr>
              <a:t>Factores</a:t>
            </a:r>
          </a:p>
          <a:p>
            <a:pPr eaLnBrk="0" hangingPunct="0"/>
            <a:r>
              <a:rPr lang="es-ES" sz="1600" b="1">
                <a:solidFill>
                  <a:srgbClr val="303090"/>
                </a:solidFill>
                <a:latin typeface="Tahoma" pitchFamily="34" charset="0"/>
                <a:ea typeface="ＭＳ Ｐゴシック"/>
                <a:cs typeface="ＭＳ Ｐゴシック"/>
              </a:rPr>
              <a:t>Organizacionales</a:t>
            </a:r>
          </a:p>
        </p:txBody>
      </p:sp>
      <p:sp>
        <p:nvSpPr>
          <p:cNvPr id="1637386" name="Line 10"/>
          <p:cNvSpPr>
            <a:spLocks noChangeShapeType="1"/>
          </p:cNvSpPr>
          <p:nvPr/>
        </p:nvSpPr>
        <p:spPr bwMode="auto">
          <a:xfrm>
            <a:off x="1719263" y="1914525"/>
            <a:ext cx="431800" cy="393700"/>
          </a:xfrm>
          <a:prstGeom prst="line">
            <a:avLst/>
          </a:prstGeom>
          <a:noFill/>
          <a:ln w="25400">
            <a:solidFill>
              <a:schemeClr val="tx1"/>
            </a:solidFill>
            <a:round/>
            <a:headEnd/>
            <a:tailEnd/>
          </a:ln>
        </p:spPr>
        <p:txBody>
          <a:bodyPr wrap="none" anchor="ctr"/>
          <a:lstStyle/>
          <a:p>
            <a:endParaRPr lang="en-US"/>
          </a:p>
        </p:txBody>
      </p:sp>
      <p:sp>
        <p:nvSpPr>
          <p:cNvPr id="1637387" name="Oval 11"/>
          <p:cNvSpPr>
            <a:spLocks noChangeArrowheads="1"/>
          </p:cNvSpPr>
          <p:nvPr/>
        </p:nvSpPr>
        <p:spPr bwMode="auto">
          <a:xfrm>
            <a:off x="1604963" y="1812925"/>
            <a:ext cx="152400" cy="139700"/>
          </a:xfrm>
          <a:prstGeom prst="ellipse">
            <a:avLst/>
          </a:prstGeom>
          <a:solidFill>
            <a:schemeClr val="bg2"/>
          </a:solidFill>
          <a:ln w="12700">
            <a:solidFill>
              <a:schemeClr val="tx1"/>
            </a:solidFill>
            <a:round/>
            <a:headEnd/>
            <a:tailEnd/>
          </a:ln>
        </p:spPr>
        <p:txBody>
          <a:bodyPr wrap="none" anchor="ctr"/>
          <a:lstStyle/>
          <a:p>
            <a:endParaRPr lang="es-CL">
              <a:latin typeface="Century Gothic" pitchFamily="34" charset="0"/>
            </a:endParaRPr>
          </a:p>
        </p:txBody>
      </p:sp>
      <p:sp>
        <p:nvSpPr>
          <p:cNvPr id="1637388" name="Line 12"/>
          <p:cNvSpPr>
            <a:spLocks noChangeShapeType="1"/>
          </p:cNvSpPr>
          <p:nvPr/>
        </p:nvSpPr>
        <p:spPr bwMode="auto">
          <a:xfrm>
            <a:off x="1936750" y="2116138"/>
            <a:ext cx="228600" cy="200025"/>
          </a:xfrm>
          <a:prstGeom prst="line">
            <a:avLst/>
          </a:prstGeom>
          <a:noFill/>
          <a:ln w="25400">
            <a:solidFill>
              <a:schemeClr val="tx1"/>
            </a:solidFill>
            <a:round/>
            <a:headEnd/>
            <a:tailEnd/>
          </a:ln>
        </p:spPr>
        <p:txBody>
          <a:bodyPr wrap="none" anchor="ctr"/>
          <a:lstStyle/>
          <a:p>
            <a:endParaRPr lang="en-US"/>
          </a:p>
        </p:txBody>
      </p:sp>
      <p:sp>
        <p:nvSpPr>
          <p:cNvPr id="1637389" name="Line 13"/>
          <p:cNvSpPr>
            <a:spLocks noChangeShapeType="1"/>
          </p:cNvSpPr>
          <p:nvPr/>
        </p:nvSpPr>
        <p:spPr bwMode="auto">
          <a:xfrm flipV="1">
            <a:off x="1520825" y="2044700"/>
            <a:ext cx="144463" cy="2182813"/>
          </a:xfrm>
          <a:prstGeom prst="line">
            <a:avLst/>
          </a:prstGeom>
          <a:noFill/>
          <a:ln w="28575">
            <a:solidFill>
              <a:schemeClr val="tx1"/>
            </a:solidFill>
            <a:round/>
            <a:headEnd/>
            <a:tailEnd type="triangle" w="med" len="med"/>
          </a:ln>
        </p:spPr>
        <p:txBody>
          <a:bodyPr wrap="none" anchor="ctr"/>
          <a:lstStyle/>
          <a:p>
            <a:endParaRPr lang="en-US"/>
          </a:p>
        </p:txBody>
      </p:sp>
      <p:sp>
        <p:nvSpPr>
          <p:cNvPr id="1637390" name="Rectangle 14"/>
          <p:cNvSpPr>
            <a:spLocks noChangeArrowheads="1"/>
          </p:cNvSpPr>
          <p:nvPr/>
        </p:nvSpPr>
        <p:spPr bwMode="auto">
          <a:xfrm>
            <a:off x="2176463" y="1717675"/>
            <a:ext cx="1330325" cy="1787525"/>
          </a:xfrm>
          <a:prstGeom prst="rect">
            <a:avLst/>
          </a:prstGeom>
          <a:solidFill>
            <a:schemeClr val="accent3">
              <a:lumMod val="75000"/>
            </a:schemeClr>
          </a:solidFill>
          <a:ln w="12700">
            <a:solidFill>
              <a:schemeClr val="tx1"/>
            </a:solidFill>
            <a:miter lim="800000"/>
            <a:headEnd/>
            <a:tailEnd/>
          </a:ln>
          <a:effectLst>
            <a:outerShdw dist="107763" dir="2700000" algn="ctr" rotWithShape="0">
              <a:schemeClr val="tx1"/>
            </a:outerShdw>
          </a:effectLst>
        </p:spPr>
        <p:txBody>
          <a:bodyPr wrap="none" anchor="ctr"/>
          <a:lstStyle/>
          <a:p>
            <a:pPr fontAlgn="auto">
              <a:spcBef>
                <a:spcPts val="0"/>
              </a:spcBef>
              <a:spcAft>
                <a:spcPts val="0"/>
              </a:spcAft>
              <a:defRPr/>
            </a:pPr>
            <a:endParaRPr lang="es-CL">
              <a:latin typeface="+mn-lt"/>
            </a:endParaRPr>
          </a:p>
        </p:txBody>
      </p:sp>
      <p:sp>
        <p:nvSpPr>
          <p:cNvPr id="1637391" name="Rectangle 15"/>
          <p:cNvSpPr>
            <a:spLocks noChangeArrowheads="1"/>
          </p:cNvSpPr>
          <p:nvPr/>
        </p:nvSpPr>
        <p:spPr bwMode="auto">
          <a:xfrm>
            <a:off x="2163763" y="1743075"/>
            <a:ext cx="1379537" cy="577850"/>
          </a:xfrm>
          <a:prstGeom prst="rect">
            <a:avLst/>
          </a:prstGeom>
          <a:noFill/>
          <a:ln w="12700">
            <a:noFill/>
            <a:miter lim="800000"/>
            <a:headEnd/>
            <a:tailEnd/>
          </a:ln>
        </p:spPr>
        <p:txBody>
          <a:bodyPr wrap="none" lIns="90488" tIns="44450" rIns="90488" bIns="44450">
            <a:spAutoFit/>
          </a:bodyPr>
          <a:lstStyle/>
          <a:p>
            <a:pPr eaLnBrk="0" hangingPunct="0"/>
            <a:r>
              <a:rPr lang="es-ES" sz="1600" b="1">
                <a:solidFill>
                  <a:srgbClr val="303090"/>
                </a:solidFill>
                <a:latin typeface="Tahoma" pitchFamily="34" charset="0"/>
                <a:ea typeface="ＭＳ Ｐゴシック"/>
                <a:cs typeface="ＭＳ Ｐゴシック"/>
              </a:rPr>
              <a:t>Supervisión</a:t>
            </a:r>
          </a:p>
          <a:p>
            <a:pPr eaLnBrk="0" hangingPunct="0"/>
            <a:r>
              <a:rPr lang="es-ES" sz="1600" b="1">
                <a:solidFill>
                  <a:srgbClr val="303090"/>
                </a:solidFill>
                <a:latin typeface="Tahoma" pitchFamily="34" charset="0"/>
                <a:ea typeface="ＭＳ Ｐゴシック"/>
                <a:cs typeface="ＭＳ Ｐゴシック"/>
              </a:rPr>
              <a:t>no Segura</a:t>
            </a:r>
          </a:p>
        </p:txBody>
      </p:sp>
      <p:sp>
        <p:nvSpPr>
          <p:cNvPr id="1637392" name="Oval 16"/>
          <p:cNvSpPr>
            <a:spLocks noChangeArrowheads="1"/>
          </p:cNvSpPr>
          <p:nvPr/>
        </p:nvSpPr>
        <p:spPr bwMode="auto">
          <a:xfrm>
            <a:off x="2628900" y="2736850"/>
            <a:ext cx="260350" cy="234950"/>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393" name="Oval 17"/>
          <p:cNvSpPr>
            <a:spLocks noChangeArrowheads="1"/>
          </p:cNvSpPr>
          <p:nvPr/>
        </p:nvSpPr>
        <p:spPr bwMode="auto">
          <a:xfrm>
            <a:off x="2405063" y="3175000"/>
            <a:ext cx="142875"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394" name="Oval 18"/>
          <p:cNvSpPr>
            <a:spLocks noChangeArrowheads="1"/>
          </p:cNvSpPr>
          <p:nvPr/>
        </p:nvSpPr>
        <p:spPr bwMode="auto">
          <a:xfrm>
            <a:off x="2863850" y="3308350"/>
            <a:ext cx="141288"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395" name="Oval 19"/>
          <p:cNvSpPr>
            <a:spLocks noChangeArrowheads="1"/>
          </p:cNvSpPr>
          <p:nvPr/>
        </p:nvSpPr>
        <p:spPr bwMode="auto">
          <a:xfrm>
            <a:off x="2386013" y="2527300"/>
            <a:ext cx="93662" cy="9207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396" name="Line 20"/>
          <p:cNvSpPr>
            <a:spLocks noChangeShapeType="1"/>
          </p:cNvSpPr>
          <p:nvPr/>
        </p:nvSpPr>
        <p:spPr bwMode="auto">
          <a:xfrm>
            <a:off x="2665413" y="2790825"/>
            <a:ext cx="481012" cy="441325"/>
          </a:xfrm>
          <a:prstGeom prst="line">
            <a:avLst/>
          </a:prstGeom>
          <a:noFill/>
          <a:ln w="25400">
            <a:solidFill>
              <a:schemeClr val="tx1"/>
            </a:solidFill>
            <a:round/>
            <a:headEnd/>
            <a:tailEnd/>
          </a:ln>
        </p:spPr>
        <p:txBody>
          <a:bodyPr wrap="none" anchor="ctr"/>
          <a:lstStyle/>
          <a:p>
            <a:endParaRPr lang="en-US"/>
          </a:p>
        </p:txBody>
      </p:sp>
      <p:sp>
        <p:nvSpPr>
          <p:cNvPr id="1637397" name="Rectangle 21"/>
          <p:cNvSpPr>
            <a:spLocks noChangeArrowheads="1"/>
          </p:cNvSpPr>
          <p:nvPr/>
        </p:nvSpPr>
        <p:spPr bwMode="auto">
          <a:xfrm>
            <a:off x="3036888" y="2627313"/>
            <a:ext cx="1655762" cy="1787525"/>
          </a:xfrm>
          <a:prstGeom prst="rect">
            <a:avLst/>
          </a:prstGeom>
          <a:solidFill>
            <a:schemeClr val="accent3">
              <a:lumMod val="75000"/>
            </a:schemeClr>
          </a:solidFill>
          <a:ln w="12700">
            <a:solidFill>
              <a:schemeClr val="tx1"/>
            </a:solidFill>
            <a:miter lim="800000"/>
            <a:headEnd/>
            <a:tailEnd/>
          </a:ln>
          <a:effectLst>
            <a:outerShdw dist="107763" dir="2700000" algn="ctr" rotWithShape="0">
              <a:schemeClr val="tx1"/>
            </a:outerShdw>
          </a:effectLst>
        </p:spPr>
        <p:txBody>
          <a:bodyPr wrap="none" anchor="ctr"/>
          <a:lstStyle/>
          <a:p>
            <a:pPr fontAlgn="auto">
              <a:spcBef>
                <a:spcPts val="0"/>
              </a:spcBef>
              <a:spcAft>
                <a:spcPts val="0"/>
              </a:spcAft>
              <a:defRPr/>
            </a:pPr>
            <a:endParaRPr lang="es-CL">
              <a:latin typeface="+mn-lt"/>
            </a:endParaRPr>
          </a:p>
        </p:txBody>
      </p:sp>
      <p:sp>
        <p:nvSpPr>
          <p:cNvPr id="1637398" name="Rectangle 22"/>
          <p:cNvSpPr>
            <a:spLocks noChangeArrowheads="1"/>
          </p:cNvSpPr>
          <p:nvPr/>
        </p:nvSpPr>
        <p:spPr bwMode="auto">
          <a:xfrm>
            <a:off x="3124200" y="2643188"/>
            <a:ext cx="1516063" cy="822325"/>
          </a:xfrm>
          <a:prstGeom prst="rect">
            <a:avLst/>
          </a:prstGeom>
          <a:noFill/>
          <a:ln w="12700">
            <a:noFill/>
            <a:miter lim="800000"/>
            <a:headEnd/>
            <a:tailEnd/>
          </a:ln>
        </p:spPr>
        <p:txBody>
          <a:bodyPr lIns="90488" tIns="44450" rIns="90488" bIns="44450">
            <a:spAutoFit/>
          </a:bodyPr>
          <a:lstStyle/>
          <a:p>
            <a:pPr eaLnBrk="0" hangingPunct="0"/>
            <a:r>
              <a:rPr lang="es-ES" sz="1600" b="1">
                <a:solidFill>
                  <a:srgbClr val="303090"/>
                </a:solidFill>
                <a:latin typeface="Tahoma" pitchFamily="34" charset="0"/>
                <a:ea typeface="ＭＳ Ｐゴシック"/>
                <a:cs typeface="ＭＳ Ｐゴシック"/>
              </a:rPr>
              <a:t>Condiciones del lugar de trabajo</a:t>
            </a:r>
          </a:p>
        </p:txBody>
      </p:sp>
      <p:sp>
        <p:nvSpPr>
          <p:cNvPr id="1637399" name="Oval 23"/>
          <p:cNvSpPr>
            <a:spLocks noChangeArrowheads="1"/>
          </p:cNvSpPr>
          <p:nvPr/>
        </p:nvSpPr>
        <p:spPr bwMode="auto">
          <a:xfrm>
            <a:off x="3398838" y="3898900"/>
            <a:ext cx="144462"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00" name="Oval 24"/>
          <p:cNvSpPr>
            <a:spLocks noChangeArrowheads="1"/>
          </p:cNvSpPr>
          <p:nvPr/>
        </p:nvSpPr>
        <p:spPr bwMode="auto">
          <a:xfrm>
            <a:off x="3925888" y="3460750"/>
            <a:ext cx="142875"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01" name="Oval 25"/>
          <p:cNvSpPr>
            <a:spLocks noChangeArrowheads="1"/>
          </p:cNvSpPr>
          <p:nvPr/>
        </p:nvSpPr>
        <p:spPr bwMode="auto">
          <a:xfrm>
            <a:off x="3341688" y="3489325"/>
            <a:ext cx="93662" cy="9207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02" name="Oval 26"/>
          <p:cNvSpPr>
            <a:spLocks noChangeArrowheads="1"/>
          </p:cNvSpPr>
          <p:nvPr/>
        </p:nvSpPr>
        <p:spPr bwMode="auto">
          <a:xfrm>
            <a:off x="3341688" y="4222750"/>
            <a:ext cx="93662" cy="9207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03" name="Oval 27"/>
          <p:cNvSpPr>
            <a:spLocks noChangeArrowheads="1"/>
          </p:cNvSpPr>
          <p:nvPr/>
        </p:nvSpPr>
        <p:spPr bwMode="auto">
          <a:xfrm>
            <a:off x="3730625" y="3756025"/>
            <a:ext cx="260350" cy="234950"/>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04" name="Line 28"/>
          <p:cNvSpPr>
            <a:spLocks noChangeShapeType="1"/>
          </p:cNvSpPr>
          <p:nvPr/>
        </p:nvSpPr>
        <p:spPr bwMode="auto">
          <a:xfrm>
            <a:off x="3784600" y="3805238"/>
            <a:ext cx="346075" cy="322262"/>
          </a:xfrm>
          <a:prstGeom prst="line">
            <a:avLst/>
          </a:prstGeom>
          <a:noFill/>
          <a:ln w="25400">
            <a:solidFill>
              <a:schemeClr val="tx1"/>
            </a:solidFill>
            <a:round/>
            <a:headEnd/>
            <a:tailEnd/>
          </a:ln>
        </p:spPr>
        <p:txBody>
          <a:bodyPr wrap="none" anchor="ctr"/>
          <a:lstStyle/>
          <a:p>
            <a:endParaRPr lang="en-US"/>
          </a:p>
        </p:txBody>
      </p:sp>
      <p:sp>
        <p:nvSpPr>
          <p:cNvPr id="1637405" name="Rectangle 29"/>
          <p:cNvSpPr>
            <a:spLocks noChangeArrowheads="1"/>
          </p:cNvSpPr>
          <p:nvPr/>
        </p:nvSpPr>
        <p:spPr bwMode="auto">
          <a:xfrm>
            <a:off x="4154488" y="3536950"/>
            <a:ext cx="1833562" cy="1787525"/>
          </a:xfrm>
          <a:prstGeom prst="rect">
            <a:avLst/>
          </a:prstGeom>
          <a:solidFill>
            <a:schemeClr val="accent3">
              <a:lumMod val="75000"/>
            </a:schemeClr>
          </a:solidFill>
          <a:ln w="12700">
            <a:solidFill>
              <a:schemeClr val="tx1"/>
            </a:solidFill>
            <a:miter lim="800000"/>
            <a:headEnd/>
            <a:tailEnd/>
          </a:ln>
          <a:effectLst>
            <a:outerShdw dist="107763" dir="2700000" algn="ctr" rotWithShape="0">
              <a:schemeClr val="tx1"/>
            </a:outerShdw>
          </a:effectLst>
        </p:spPr>
        <p:txBody>
          <a:bodyPr wrap="none" anchor="ctr"/>
          <a:lstStyle/>
          <a:p>
            <a:pPr fontAlgn="auto">
              <a:spcBef>
                <a:spcPts val="0"/>
              </a:spcBef>
              <a:spcAft>
                <a:spcPts val="0"/>
              </a:spcAft>
              <a:defRPr/>
            </a:pPr>
            <a:endParaRPr lang="es-CL">
              <a:latin typeface="+mn-lt"/>
            </a:endParaRPr>
          </a:p>
        </p:txBody>
      </p:sp>
      <p:sp>
        <p:nvSpPr>
          <p:cNvPr id="1637406" name="Rectangle 30"/>
          <p:cNvSpPr>
            <a:spLocks noChangeArrowheads="1"/>
          </p:cNvSpPr>
          <p:nvPr/>
        </p:nvSpPr>
        <p:spPr bwMode="auto">
          <a:xfrm>
            <a:off x="4105275" y="3557588"/>
            <a:ext cx="1317625" cy="577850"/>
          </a:xfrm>
          <a:prstGeom prst="rect">
            <a:avLst/>
          </a:prstGeom>
          <a:noFill/>
          <a:ln w="12700">
            <a:noFill/>
            <a:miter lim="800000"/>
            <a:headEnd/>
            <a:tailEnd/>
          </a:ln>
        </p:spPr>
        <p:txBody>
          <a:bodyPr wrap="none" lIns="90488" tIns="44450" rIns="90488" bIns="44450">
            <a:spAutoFit/>
          </a:bodyPr>
          <a:lstStyle/>
          <a:p>
            <a:pPr eaLnBrk="0" hangingPunct="0"/>
            <a:r>
              <a:rPr lang="es-ES" sz="1600" b="1">
                <a:solidFill>
                  <a:srgbClr val="303090"/>
                </a:solidFill>
                <a:latin typeface="Tahoma" pitchFamily="34" charset="0"/>
                <a:ea typeface="ＭＳ Ｐゴシック"/>
                <a:cs typeface="ＭＳ Ｐゴシック"/>
              </a:rPr>
              <a:t>Actos sub.-</a:t>
            </a:r>
          </a:p>
          <a:p>
            <a:pPr eaLnBrk="0" hangingPunct="0"/>
            <a:r>
              <a:rPr lang="es-ES" sz="1600" b="1">
                <a:solidFill>
                  <a:srgbClr val="303090"/>
                </a:solidFill>
                <a:latin typeface="Tahoma" pitchFamily="34" charset="0"/>
                <a:ea typeface="ＭＳ Ｐゴシック"/>
                <a:cs typeface="ＭＳ Ｐゴシック"/>
              </a:rPr>
              <a:t>Standard</a:t>
            </a:r>
          </a:p>
        </p:txBody>
      </p:sp>
      <p:sp>
        <p:nvSpPr>
          <p:cNvPr id="1637407" name="Oval 31"/>
          <p:cNvSpPr>
            <a:spLocks noChangeArrowheads="1"/>
          </p:cNvSpPr>
          <p:nvPr/>
        </p:nvSpPr>
        <p:spPr bwMode="auto">
          <a:xfrm>
            <a:off x="4784725" y="4270375"/>
            <a:ext cx="141288"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08" name="Oval 32"/>
          <p:cNvSpPr>
            <a:spLocks noChangeArrowheads="1"/>
          </p:cNvSpPr>
          <p:nvPr/>
        </p:nvSpPr>
        <p:spPr bwMode="auto">
          <a:xfrm>
            <a:off x="5281613" y="4108450"/>
            <a:ext cx="141287"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09" name="Oval 33"/>
          <p:cNvSpPr>
            <a:spLocks noChangeArrowheads="1"/>
          </p:cNvSpPr>
          <p:nvPr/>
        </p:nvSpPr>
        <p:spPr bwMode="auto">
          <a:xfrm>
            <a:off x="4306888" y="4927600"/>
            <a:ext cx="141287"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10" name="Oval 34"/>
          <p:cNvSpPr>
            <a:spLocks noChangeArrowheads="1"/>
          </p:cNvSpPr>
          <p:nvPr/>
        </p:nvSpPr>
        <p:spPr bwMode="auto">
          <a:xfrm>
            <a:off x="5300663" y="4870450"/>
            <a:ext cx="142875"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11" name="Oval 35"/>
          <p:cNvSpPr>
            <a:spLocks noChangeArrowheads="1"/>
          </p:cNvSpPr>
          <p:nvPr/>
        </p:nvSpPr>
        <p:spPr bwMode="auto">
          <a:xfrm>
            <a:off x="4267200" y="4127500"/>
            <a:ext cx="93663" cy="9207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12" name="Oval 36"/>
          <p:cNvSpPr>
            <a:spLocks noChangeArrowheads="1"/>
          </p:cNvSpPr>
          <p:nvPr/>
        </p:nvSpPr>
        <p:spPr bwMode="auto">
          <a:xfrm>
            <a:off x="4491038" y="4470400"/>
            <a:ext cx="260350" cy="234950"/>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13" name="Line 37"/>
          <p:cNvSpPr>
            <a:spLocks noChangeShapeType="1"/>
          </p:cNvSpPr>
          <p:nvPr/>
        </p:nvSpPr>
        <p:spPr bwMode="auto">
          <a:xfrm>
            <a:off x="4549775" y="4513263"/>
            <a:ext cx="825500" cy="762000"/>
          </a:xfrm>
          <a:prstGeom prst="line">
            <a:avLst/>
          </a:prstGeom>
          <a:noFill/>
          <a:ln w="25400">
            <a:solidFill>
              <a:schemeClr val="tx1"/>
            </a:solidFill>
            <a:round/>
            <a:headEnd/>
            <a:tailEnd type="triangle" w="med" len="med"/>
          </a:ln>
        </p:spPr>
        <p:txBody>
          <a:bodyPr wrap="none" anchor="ctr"/>
          <a:lstStyle/>
          <a:p>
            <a:endParaRPr lang="en-US"/>
          </a:p>
        </p:txBody>
      </p:sp>
      <p:sp>
        <p:nvSpPr>
          <p:cNvPr id="1637415" name="Line 39"/>
          <p:cNvSpPr>
            <a:spLocks noChangeShapeType="1"/>
          </p:cNvSpPr>
          <p:nvPr/>
        </p:nvSpPr>
        <p:spPr bwMode="auto">
          <a:xfrm flipV="1">
            <a:off x="2366963" y="4048125"/>
            <a:ext cx="974725" cy="407988"/>
          </a:xfrm>
          <a:prstGeom prst="line">
            <a:avLst/>
          </a:prstGeom>
          <a:noFill/>
          <a:ln w="28575">
            <a:solidFill>
              <a:schemeClr val="tx1"/>
            </a:solidFill>
            <a:round/>
            <a:headEnd/>
            <a:tailEnd type="triangle" w="med" len="med"/>
          </a:ln>
        </p:spPr>
        <p:txBody>
          <a:bodyPr wrap="none" anchor="ctr"/>
          <a:lstStyle/>
          <a:p>
            <a:endParaRPr lang="en-US"/>
          </a:p>
        </p:txBody>
      </p:sp>
      <p:sp>
        <p:nvSpPr>
          <p:cNvPr id="1637416" name="Line 40"/>
          <p:cNvSpPr>
            <a:spLocks noChangeShapeType="1"/>
          </p:cNvSpPr>
          <p:nvPr/>
        </p:nvSpPr>
        <p:spPr bwMode="auto">
          <a:xfrm flipV="1">
            <a:off x="1936750" y="3324225"/>
            <a:ext cx="430213" cy="990600"/>
          </a:xfrm>
          <a:prstGeom prst="line">
            <a:avLst/>
          </a:prstGeom>
          <a:noFill/>
          <a:ln w="28575">
            <a:solidFill>
              <a:schemeClr val="tx1"/>
            </a:solidFill>
            <a:round/>
            <a:headEnd/>
            <a:tailEnd type="triangle" w="med" len="med"/>
          </a:ln>
        </p:spPr>
        <p:txBody>
          <a:bodyPr wrap="none" anchor="ctr"/>
          <a:lstStyle/>
          <a:p>
            <a:endParaRPr lang="en-US"/>
          </a:p>
        </p:txBody>
      </p:sp>
      <p:sp>
        <p:nvSpPr>
          <p:cNvPr id="1637417" name="Oval 41"/>
          <p:cNvSpPr>
            <a:spLocks noChangeArrowheads="1"/>
          </p:cNvSpPr>
          <p:nvPr/>
        </p:nvSpPr>
        <p:spPr bwMode="auto">
          <a:xfrm>
            <a:off x="4881563" y="5099050"/>
            <a:ext cx="142875"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18" name="Oval 42"/>
          <p:cNvSpPr>
            <a:spLocks noChangeArrowheads="1"/>
          </p:cNvSpPr>
          <p:nvPr/>
        </p:nvSpPr>
        <p:spPr bwMode="auto">
          <a:xfrm>
            <a:off x="4968875" y="4660900"/>
            <a:ext cx="95250" cy="9207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19" name="Line 43"/>
          <p:cNvSpPr>
            <a:spLocks noChangeShapeType="1"/>
          </p:cNvSpPr>
          <p:nvPr/>
        </p:nvSpPr>
        <p:spPr bwMode="auto">
          <a:xfrm flipV="1">
            <a:off x="2520950" y="4635500"/>
            <a:ext cx="1868488" cy="68263"/>
          </a:xfrm>
          <a:prstGeom prst="line">
            <a:avLst/>
          </a:prstGeom>
          <a:noFill/>
          <a:ln w="28575">
            <a:solidFill>
              <a:schemeClr val="tx1"/>
            </a:solidFill>
            <a:round/>
            <a:headEnd/>
            <a:tailEnd type="triangle" w="med" len="med"/>
          </a:ln>
        </p:spPr>
        <p:txBody>
          <a:bodyPr wrap="none" anchor="ctr"/>
          <a:lstStyle/>
          <a:p>
            <a:endParaRPr lang="en-US"/>
          </a:p>
        </p:txBody>
      </p:sp>
      <p:sp>
        <p:nvSpPr>
          <p:cNvPr id="1637420" name="Oval 44"/>
          <p:cNvSpPr>
            <a:spLocks noChangeArrowheads="1"/>
          </p:cNvSpPr>
          <p:nvPr/>
        </p:nvSpPr>
        <p:spPr bwMode="auto">
          <a:xfrm>
            <a:off x="3895725" y="4222750"/>
            <a:ext cx="144463" cy="149225"/>
          </a:xfrm>
          <a:prstGeom prst="ellipse">
            <a:avLst/>
          </a:prstGeom>
          <a:solidFill>
            <a:srgbClr val="676767"/>
          </a:solidFill>
          <a:ln w="12700">
            <a:solidFill>
              <a:schemeClr val="tx1"/>
            </a:solidFill>
            <a:round/>
            <a:headEnd/>
            <a:tailEnd/>
          </a:ln>
        </p:spPr>
        <p:txBody>
          <a:bodyPr wrap="none" anchor="ctr"/>
          <a:lstStyle/>
          <a:p>
            <a:endParaRPr lang="es-CL">
              <a:latin typeface="Century Gothic" pitchFamily="34" charset="0"/>
            </a:endParaRPr>
          </a:p>
        </p:txBody>
      </p:sp>
      <p:sp>
        <p:nvSpPr>
          <p:cNvPr id="1637421" name="Line 45"/>
          <p:cNvSpPr>
            <a:spLocks noChangeShapeType="1"/>
          </p:cNvSpPr>
          <p:nvPr/>
        </p:nvSpPr>
        <p:spPr bwMode="auto">
          <a:xfrm>
            <a:off x="2930525" y="3040063"/>
            <a:ext cx="222250" cy="196850"/>
          </a:xfrm>
          <a:prstGeom prst="line">
            <a:avLst/>
          </a:prstGeom>
          <a:noFill/>
          <a:ln w="25400">
            <a:solidFill>
              <a:schemeClr val="tx1"/>
            </a:solidFill>
            <a:round/>
            <a:headEnd/>
            <a:tailEnd/>
          </a:ln>
        </p:spPr>
        <p:txBody>
          <a:bodyPr wrap="none" anchor="ctr"/>
          <a:lstStyle/>
          <a:p>
            <a:endParaRPr lang="en-US"/>
          </a:p>
        </p:txBody>
      </p:sp>
      <p:sp>
        <p:nvSpPr>
          <p:cNvPr id="1637422" name="Line 46"/>
          <p:cNvSpPr>
            <a:spLocks noChangeShapeType="1"/>
          </p:cNvSpPr>
          <p:nvPr/>
        </p:nvSpPr>
        <p:spPr bwMode="auto">
          <a:xfrm>
            <a:off x="3948113" y="3957638"/>
            <a:ext cx="192087" cy="180975"/>
          </a:xfrm>
          <a:prstGeom prst="line">
            <a:avLst/>
          </a:prstGeom>
          <a:noFill/>
          <a:ln w="25400">
            <a:solidFill>
              <a:schemeClr val="tx1"/>
            </a:solidFill>
            <a:round/>
            <a:headEnd/>
            <a:tailEnd/>
          </a:ln>
        </p:spPr>
        <p:txBody>
          <a:bodyPr wrap="none" anchor="ctr"/>
          <a:lstStyle/>
          <a:p>
            <a:endParaRPr lang="en-US"/>
          </a:p>
        </p:txBody>
      </p:sp>
      <p:sp>
        <p:nvSpPr>
          <p:cNvPr id="1637423" name="Line 47"/>
          <p:cNvSpPr>
            <a:spLocks noChangeShapeType="1"/>
          </p:cNvSpPr>
          <p:nvPr/>
        </p:nvSpPr>
        <p:spPr bwMode="auto">
          <a:xfrm>
            <a:off x="4945063" y="4881563"/>
            <a:ext cx="261937" cy="238125"/>
          </a:xfrm>
          <a:prstGeom prst="line">
            <a:avLst/>
          </a:prstGeom>
          <a:noFill/>
          <a:ln w="25400">
            <a:solidFill>
              <a:schemeClr val="tx1"/>
            </a:solidFill>
            <a:round/>
            <a:headEnd/>
            <a:tailEnd/>
          </a:ln>
        </p:spPr>
        <p:txBody>
          <a:bodyPr wrap="none" anchor="ctr"/>
          <a:lstStyle/>
          <a:p>
            <a:endParaRPr lang="en-US"/>
          </a:p>
        </p:txBody>
      </p:sp>
      <p:pic>
        <p:nvPicPr>
          <p:cNvPr id="53294" name="Picture 4" descr="http://t3.gstatic.com/images?q=tbn:ANd9GcToiaDYYxKeEO4nTIxw6Qr2w7FXTgkLMJSwFFb5NHItvI6m1ppQ&amp;t=1"/>
          <p:cNvPicPr>
            <a:picLocks noChangeAspect="1" noChangeArrowheads="1"/>
          </p:cNvPicPr>
          <p:nvPr/>
        </p:nvPicPr>
        <p:blipFill>
          <a:blip r:embed="rId2" cstate="print"/>
          <a:srcRect/>
          <a:stretch>
            <a:fillRect/>
          </a:stretch>
        </p:blipFill>
        <p:spPr bwMode="auto">
          <a:xfrm>
            <a:off x="6372225" y="4508500"/>
            <a:ext cx="830263" cy="1365250"/>
          </a:xfrm>
          <a:prstGeom prst="rect">
            <a:avLst/>
          </a:prstGeom>
          <a:noFill/>
          <a:ln w="9525">
            <a:noFill/>
            <a:miter lim="800000"/>
            <a:headEnd/>
            <a:tailEnd/>
          </a:ln>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54</a:t>
            </a:fld>
            <a:endParaRPr lang="en-US"/>
          </a:p>
        </p:txBody>
      </p:sp>
    </p:spTree>
    <p:extLst>
      <p:ext uri="{BB962C8B-B14F-4D97-AF65-F5344CB8AC3E}">
        <p14:creationId xmlns:p14="http://schemas.microsoft.com/office/powerpoint/2010/main" val="9515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7378"/>
                                        </p:tgtEl>
                                        <p:attrNameLst>
                                          <p:attrName>style.visibility</p:attrName>
                                        </p:attrNameLst>
                                      </p:cBhvr>
                                      <p:to>
                                        <p:strVal val="visible"/>
                                      </p:to>
                                    </p:set>
                                    <p:animEffect transition="in" filter="slide(fromTop)">
                                      <p:cBhvr>
                                        <p:cTn id="7" dur="500"/>
                                        <p:tgtEl>
                                          <p:spTgt spid="163737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637383"/>
                                        </p:tgtEl>
                                        <p:attrNameLst>
                                          <p:attrName>style.visibility</p:attrName>
                                        </p:attrNameLst>
                                      </p:cBhvr>
                                      <p:to>
                                        <p:strVal val="visible"/>
                                      </p:to>
                                    </p:set>
                                    <p:animEffect transition="in" filter="slide(fromTop)">
                                      <p:cBhvr>
                                        <p:cTn id="10" dur="500"/>
                                        <p:tgtEl>
                                          <p:spTgt spid="1637383"/>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1637384"/>
                                        </p:tgtEl>
                                        <p:attrNameLst>
                                          <p:attrName>style.visibility</p:attrName>
                                        </p:attrNameLst>
                                      </p:cBhvr>
                                      <p:to>
                                        <p:strVal val="visible"/>
                                      </p:to>
                                    </p:set>
                                    <p:animEffect transition="in" filter="slide(fromTop)">
                                      <p:cBhvr>
                                        <p:cTn id="13" dur="500"/>
                                        <p:tgtEl>
                                          <p:spTgt spid="1637384"/>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637385"/>
                                        </p:tgtEl>
                                        <p:attrNameLst>
                                          <p:attrName>style.visibility</p:attrName>
                                        </p:attrNameLst>
                                      </p:cBhvr>
                                      <p:to>
                                        <p:strVal val="visible"/>
                                      </p:to>
                                    </p:set>
                                    <p:animEffect transition="in" filter="slide(fromTop)">
                                      <p:cBhvr>
                                        <p:cTn id="16" dur="500"/>
                                        <p:tgtEl>
                                          <p:spTgt spid="1637385"/>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637386"/>
                                        </p:tgtEl>
                                        <p:attrNameLst>
                                          <p:attrName>style.visibility</p:attrName>
                                        </p:attrNameLst>
                                      </p:cBhvr>
                                      <p:to>
                                        <p:strVal val="visible"/>
                                      </p:to>
                                    </p:set>
                                    <p:animEffect transition="in" filter="slide(fromTop)">
                                      <p:cBhvr>
                                        <p:cTn id="19" dur="500"/>
                                        <p:tgtEl>
                                          <p:spTgt spid="1637386"/>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1637387"/>
                                        </p:tgtEl>
                                        <p:attrNameLst>
                                          <p:attrName>style.visibility</p:attrName>
                                        </p:attrNameLst>
                                      </p:cBhvr>
                                      <p:to>
                                        <p:strVal val="visible"/>
                                      </p:to>
                                    </p:set>
                                    <p:animEffect transition="in" filter="slide(fromTop)">
                                      <p:cBhvr>
                                        <p:cTn id="22" dur="500"/>
                                        <p:tgtEl>
                                          <p:spTgt spid="1637387"/>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637388"/>
                                        </p:tgtEl>
                                        <p:attrNameLst>
                                          <p:attrName>style.visibility</p:attrName>
                                        </p:attrNameLst>
                                      </p:cBhvr>
                                      <p:to>
                                        <p:strVal val="visible"/>
                                      </p:to>
                                    </p:set>
                                    <p:animEffect transition="in" filter="slide(fromTop)">
                                      <p:cBhvr>
                                        <p:cTn id="25" dur="500"/>
                                        <p:tgtEl>
                                          <p:spTgt spid="1637388"/>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637389"/>
                                        </p:tgtEl>
                                        <p:attrNameLst>
                                          <p:attrName>style.visibility</p:attrName>
                                        </p:attrNameLst>
                                      </p:cBhvr>
                                      <p:to>
                                        <p:strVal val="visible"/>
                                      </p:to>
                                    </p:set>
                                    <p:animEffect transition="in" filter="slide(fromTop)">
                                      <p:cBhvr>
                                        <p:cTn id="28" dur="500"/>
                                        <p:tgtEl>
                                          <p:spTgt spid="1637389"/>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637390"/>
                                        </p:tgtEl>
                                        <p:attrNameLst>
                                          <p:attrName>style.visibility</p:attrName>
                                        </p:attrNameLst>
                                      </p:cBhvr>
                                      <p:to>
                                        <p:strVal val="visible"/>
                                      </p:to>
                                    </p:set>
                                    <p:animEffect transition="in" filter="slide(fromTop)">
                                      <p:cBhvr>
                                        <p:cTn id="31" dur="500"/>
                                        <p:tgtEl>
                                          <p:spTgt spid="1637390"/>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637391"/>
                                        </p:tgtEl>
                                        <p:attrNameLst>
                                          <p:attrName>style.visibility</p:attrName>
                                        </p:attrNameLst>
                                      </p:cBhvr>
                                      <p:to>
                                        <p:strVal val="visible"/>
                                      </p:to>
                                    </p:set>
                                    <p:animEffect transition="in" filter="slide(fromTop)">
                                      <p:cBhvr>
                                        <p:cTn id="34" dur="500"/>
                                        <p:tgtEl>
                                          <p:spTgt spid="1637391"/>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1637392"/>
                                        </p:tgtEl>
                                        <p:attrNameLst>
                                          <p:attrName>style.visibility</p:attrName>
                                        </p:attrNameLst>
                                      </p:cBhvr>
                                      <p:to>
                                        <p:strVal val="visible"/>
                                      </p:to>
                                    </p:set>
                                    <p:animEffect transition="in" filter="slide(fromTop)">
                                      <p:cBhvr>
                                        <p:cTn id="37" dur="500"/>
                                        <p:tgtEl>
                                          <p:spTgt spid="1637392"/>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637393"/>
                                        </p:tgtEl>
                                        <p:attrNameLst>
                                          <p:attrName>style.visibility</p:attrName>
                                        </p:attrNameLst>
                                      </p:cBhvr>
                                      <p:to>
                                        <p:strVal val="visible"/>
                                      </p:to>
                                    </p:set>
                                    <p:animEffect transition="in" filter="slide(fromTop)">
                                      <p:cBhvr>
                                        <p:cTn id="40" dur="500"/>
                                        <p:tgtEl>
                                          <p:spTgt spid="1637393"/>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637394"/>
                                        </p:tgtEl>
                                        <p:attrNameLst>
                                          <p:attrName>style.visibility</p:attrName>
                                        </p:attrNameLst>
                                      </p:cBhvr>
                                      <p:to>
                                        <p:strVal val="visible"/>
                                      </p:to>
                                    </p:set>
                                    <p:animEffect transition="in" filter="slide(fromTop)">
                                      <p:cBhvr>
                                        <p:cTn id="43" dur="500"/>
                                        <p:tgtEl>
                                          <p:spTgt spid="1637394"/>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1637395"/>
                                        </p:tgtEl>
                                        <p:attrNameLst>
                                          <p:attrName>style.visibility</p:attrName>
                                        </p:attrNameLst>
                                      </p:cBhvr>
                                      <p:to>
                                        <p:strVal val="visible"/>
                                      </p:to>
                                    </p:set>
                                    <p:animEffect transition="in" filter="slide(fromTop)">
                                      <p:cBhvr>
                                        <p:cTn id="46" dur="500"/>
                                        <p:tgtEl>
                                          <p:spTgt spid="1637395"/>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1637396"/>
                                        </p:tgtEl>
                                        <p:attrNameLst>
                                          <p:attrName>style.visibility</p:attrName>
                                        </p:attrNameLst>
                                      </p:cBhvr>
                                      <p:to>
                                        <p:strVal val="visible"/>
                                      </p:to>
                                    </p:set>
                                    <p:animEffect transition="in" filter="slide(fromTop)">
                                      <p:cBhvr>
                                        <p:cTn id="49" dur="500"/>
                                        <p:tgtEl>
                                          <p:spTgt spid="1637396"/>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637397"/>
                                        </p:tgtEl>
                                        <p:attrNameLst>
                                          <p:attrName>style.visibility</p:attrName>
                                        </p:attrNameLst>
                                      </p:cBhvr>
                                      <p:to>
                                        <p:strVal val="visible"/>
                                      </p:to>
                                    </p:set>
                                    <p:animEffect transition="in" filter="slide(fromTop)">
                                      <p:cBhvr>
                                        <p:cTn id="52" dur="500"/>
                                        <p:tgtEl>
                                          <p:spTgt spid="163739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1637398"/>
                                        </p:tgtEl>
                                        <p:attrNameLst>
                                          <p:attrName>style.visibility</p:attrName>
                                        </p:attrNameLst>
                                      </p:cBhvr>
                                      <p:to>
                                        <p:strVal val="visible"/>
                                      </p:to>
                                    </p:set>
                                    <p:animEffect transition="in" filter="slide(fromTop)">
                                      <p:cBhvr>
                                        <p:cTn id="55" dur="500"/>
                                        <p:tgtEl>
                                          <p:spTgt spid="1637398"/>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1637399"/>
                                        </p:tgtEl>
                                        <p:attrNameLst>
                                          <p:attrName>style.visibility</p:attrName>
                                        </p:attrNameLst>
                                      </p:cBhvr>
                                      <p:to>
                                        <p:strVal val="visible"/>
                                      </p:to>
                                    </p:set>
                                    <p:animEffect transition="in" filter="slide(fromTop)">
                                      <p:cBhvr>
                                        <p:cTn id="58" dur="500"/>
                                        <p:tgtEl>
                                          <p:spTgt spid="1637399"/>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1637400"/>
                                        </p:tgtEl>
                                        <p:attrNameLst>
                                          <p:attrName>style.visibility</p:attrName>
                                        </p:attrNameLst>
                                      </p:cBhvr>
                                      <p:to>
                                        <p:strVal val="visible"/>
                                      </p:to>
                                    </p:set>
                                    <p:animEffect transition="in" filter="slide(fromTop)">
                                      <p:cBhvr>
                                        <p:cTn id="61" dur="500"/>
                                        <p:tgtEl>
                                          <p:spTgt spid="1637400"/>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1637401"/>
                                        </p:tgtEl>
                                        <p:attrNameLst>
                                          <p:attrName>style.visibility</p:attrName>
                                        </p:attrNameLst>
                                      </p:cBhvr>
                                      <p:to>
                                        <p:strVal val="visible"/>
                                      </p:to>
                                    </p:set>
                                    <p:animEffect transition="in" filter="slide(fromTop)">
                                      <p:cBhvr>
                                        <p:cTn id="64" dur="500"/>
                                        <p:tgtEl>
                                          <p:spTgt spid="1637401"/>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37402"/>
                                        </p:tgtEl>
                                        <p:attrNameLst>
                                          <p:attrName>style.visibility</p:attrName>
                                        </p:attrNameLst>
                                      </p:cBhvr>
                                      <p:to>
                                        <p:strVal val="visible"/>
                                      </p:to>
                                    </p:set>
                                    <p:animEffect transition="in" filter="slide(fromTop)">
                                      <p:cBhvr>
                                        <p:cTn id="67" dur="500"/>
                                        <p:tgtEl>
                                          <p:spTgt spid="163740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1637403"/>
                                        </p:tgtEl>
                                        <p:attrNameLst>
                                          <p:attrName>style.visibility</p:attrName>
                                        </p:attrNameLst>
                                      </p:cBhvr>
                                      <p:to>
                                        <p:strVal val="visible"/>
                                      </p:to>
                                    </p:set>
                                    <p:animEffect transition="in" filter="slide(fromTop)">
                                      <p:cBhvr>
                                        <p:cTn id="70" dur="500"/>
                                        <p:tgtEl>
                                          <p:spTgt spid="1637403"/>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1637404"/>
                                        </p:tgtEl>
                                        <p:attrNameLst>
                                          <p:attrName>style.visibility</p:attrName>
                                        </p:attrNameLst>
                                      </p:cBhvr>
                                      <p:to>
                                        <p:strVal val="visible"/>
                                      </p:to>
                                    </p:set>
                                    <p:animEffect transition="in" filter="slide(fromTop)">
                                      <p:cBhvr>
                                        <p:cTn id="73" dur="500"/>
                                        <p:tgtEl>
                                          <p:spTgt spid="1637404"/>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1637405"/>
                                        </p:tgtEl>
                                        <p:attrNameLst>
                                          <p:attrName>style.visibility</p:attrName>
                                        </p:attrNameLst>
                                      </p:cBhvr>
                                      <p:to>
                                        <p:strVal val="visible"/>
                                      </p:to>
                                    </p:set>
                                    <p:animEffect transition="in" filter="slide(fromTop)">
                                      <p:cBhvr>
                                        <p:cTn id="76" dur="500"/>
                                        <p:tgtEl>
                                          <p:spTgt spid="1637405"/>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1637406"/>
                                        </p:tgtEl>
                                        <p:attrNameLst>
                                          <p:attrName>style.visibility</p:attrName>
                                        </p:attrNameLst>
                                      </p:cBhvr>
                                      <p:to>
                                        <p:strVal val="visible"/>
                                      </p:to>
                                    </p:set>
                                    <p:animEffect transition="in" filter="slide(fromTop)">
                                      <p:cBhvr>
                                        <p:cTn id="79" dur="500"/>
                                        <p:tgtEl>
                                          <p:spTgt spid="1637406"/>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1637407"/>
                                        </p:tgtEl>
                                        <p:attrNameLst>
                                          <p:attrName>style.visibility</p:attrName>
                                        </p:attrNameLst>
                                      </p:cBhvr>
                                      <p:to>
                                        <p:strVal val="visible"/>
                                      </p:to>
                                    </p:set>
                                    <p:animEffect transition="in" filter="slide(fromTop)">
                                      <p:cBhvr>
                                        <p:cTn id="82" dur="500"/>
                                        <p:tgtEl>
                                          <p:spTgt spid="1637407"/>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1637408"/>
                                        </p:tgtEl>
                                        <p:attrNameLst>
                                          <p:attrName>style.visibility</p:attrName>
                                        </p:attrNameLst>
                                      </p:cBhvr>
                                      <p:to>
                                        <p:strVal val="visible"/>
                                      </p:to>
                                    </p:set>
                                    <p:animEffect transition="in" filter="slide(fromTop)">
                                      <p:cBhvr>
                                        <p:cTn id="85" dur="500"/>
                                        <p:tgtEl>
                                          <p:spTgt spid="1637408"/>
                                        </p:tgtEl>
                                      </p:cBhvr>
                                    </p:animEffect>
                                  </p:childTnLst>
                                </p:cTn>
                              </p:par>
                              <p:par>
                                <p:cTn id="86" presetID="12" presetClass="entr" presetSubtype="1" fill="hold" grpId="0" nodeType="withEffect">
                                  <p:stCondLst>
                                    <p:cond delay="0"/>
                                  </p:stCondLst>
                                  <p:childTnLst>
                                    <p:set>
                                      <p:cBhvr>
                                        <p:cTn id="87" dur="1" fill="hold">
                                          <p:stCondLst>
                                            <p:cond delay="0"/>
                                          </p:stCondLst>
                                        </p:cTn>
                                        <p:tgtEl>
                                          <p:spTgt spid="1637409"/>
                                        </p:tgtEl>
                                        <p:attrNameLst>
                                          <p:attrName>style.visibility</p:attrName>
                                        </p:attrNameLst>
                                      </p:cBhvr>
                                      <p:to>
                                        <p:strVal val="visible"/>
                                      </p:to>
                                    </p:set>
                                    <p:animEffect transition="in" filter="slide(fromTop)">
                                      <p:cBhvr>
                                        <p:cTn id="88" dur="500"/>
                                        <p:tgtEl>
                                          <p:spTgt spid="1637409"/>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1637410"/>
                                        </p:tgtEl>
                                        <p:attrNameLst>
                                          <p:attrName>style.visibility</p:attrName>
                                        </p:attrNameLst>
                                      </p:cBhvr>
                                      <p:to>
                                        <p:strVal val="visible"/>
                                      </p:to>
                                    </p:set>
                                    <p:animEffect transition="in" filter="slide(fromTop)">
                                      <p:cBhvr>
                                        <p:cTn id="91" dur="500"/>
                                        <p:tgtEl>
                                          <p:spTgt spid="1637410"/>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1637411"/>
                                        </p:tgtEl>
                                        <p:attrNameLst>
                                          <p:attrName>style.visibility</p:attrName>
                                        </p:attrNameLst>
                                      </p:cBhvr>
                                      <p:to>
                                        <p:strVal val="visible"/>
                                      </p:to>
                                    </p:set>
                                    <p:animEffect transition="in" filter="slide(fromTop)">
                                      <p:cBhvr>
                                        <p:cTn id="94" dur="500"/>
                                        <p:tgtEl>
                                          <p:spTgt spid="1637411"/>
                                        </p:tgtEl>
                                      </p:cBhvr>
                                    </p:animEffect>
                                  </p:childTnLst>
                                </p:cTn>
                              </p:par>
                              <p:par>
                                <p:cTn id="95" presetID="12" presetClass="entr" presetSubtype="1" fill="hold" grpId="0" nodeType="withEffect">
                                  <p:stCondLst>
                                    <p:cond delay="0"/>
                                  </p:stCondLst>
                                  <p:childTnLst>
                                    <p:set>
                                      <p:cBhvr>
                                        <p:cTn id="96" dur="1" fill="hold">
                                          <p:stCondLst>
                                            <p:cond delay="0"/>
                                          </p:stCondLst>
                                        </p:cTn>
                                        <p:tgtEl>
                                          <p:spTgt spid="1637412"/>
                                        </p:tgtEl>
                                        <p:attrNameLst>
                                          <p:attrName>style.visibility</p:attrName>
                                        </p:attrNameLst>
                                      </p:cBhvr>
                                      <p:to>
                                        <p:strVal val="visible"/>
                                      </p:to>
                                    </p:set>
                                    <p:animEffect transition="in" filter="slide(fromTop)">
                                      <p:cBhvr>
                                        <p:cTn id="97" dur="500"/>
                                        <p:tgtEl>
                                          <p:spTgt spid="1637412"/>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1637413"/>
                                        </p:tgtEl>
                                        <p:attrNameLst>
                                          <p:attrName>style.visibility</p:attrName>
                                        </p:attrNameLst>
                                      </p:cBhvr>
                                      <p:to>
                                        <p:strVal val="visible"/>
                                      </p:to>
                                    </p:set>
                                    <p:animEffect transition="in" filter="slide(fromTop)">
                                      <p:cBhvr>
                                        <p:cTn id="100" dur="500"/>
                                        <p:tgtEl>
                                          <p:spTgt spid="1637413"/>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1637415"/>
                                        </p:tgtEl>
                                        <p:attrNameLst>
                                          <p:attrName>style.visibility</p:attrName>
                                        </p:attrNameLst>
                                      </p:cBhvr>
                                      <p:to>
                                        <p:strVal val="visible"/>
                                      </p:to>
                                    </p:set>
                                    <p:animEffect transition="in" filter="slide(fromTop)">
                                      <p:cBhvr>
                                        <p:cTn id="103" dur="500"/>
                                        <p:tgtEl>
                                          <p:spTgt spid="1637415"/>
                                        </p:tgtEl>
                                      </p:cBhvr>
                                    </p:animEffect>
                                  </p:childTnLst>
                                </p:cTn>
                              </p:par>
                              <p:par>
                                <p:cTn id="104" presetID="12" presetClass="entr" presetSubtype="1" fill="hold" grpId="0" nodeType="withEffect">
                                  <p:stCondLst>
                                    <p:cond delay="0"/>
                                  </p:stCondLst>
                                  <p:childTnLst>
                                    <p:set>
                                      <p:cBhvr>
                                        <p:cTn id="105" dur="1" fill="hold">
                                          <p:stCondLst>
                                            <p:cond delay="0"/>
                                          </p:stCondLst>
                                        </p:cTn>
                                        <p:tgtEl>
                                          <p:spTgt spid="1637416"/>
                                        </p:tgtEl>
                                        <p:attrNameLst>
                                          <p:attrName>style.visibility</p:attrName>
                                        </p:attrNameLst>
                                      </p:cBhvr>
                                      <p:to>
                                        <p:strVal val="visible"/>
                                      </p:to>
                                    </p:set>
                                    <p:animEffect transition="in" filter="slide(fromTop)">
                                      <p:cBhvr>
                                        <p:cTn id="106" dur="500"/>
                                        <p:tgtEl>
                                          <p:spTgt spid="1637416"/>
                                        </p:tgtEl>
                                      </p:cBhvr>
                                    </p:animEffect>
                                  </p:childTnLst>
                                </p:cTn>
                              </p:par>
                              <p:par>
                                <p:cTn id="107" presetID="12" presetClass="entr" presetSubtype="1" fill="hold" grpId="0" nodeType="withEffect">
                                  <p:stCondLst>
                                    <p:cond delay="0"/>
                                  </p:stCondLst>
                                  <p:childTnLst>
                                    <p:set>
                                      <p:cBhvr>
                                        <p:cTn id="108" dur="1" fill="hold">
                                          <p:stCondLst>
                                            <p:cond delay="0"/>
                                          </p:stCondLst>
                                        </p:cTn>
                                        <p:tgtEl>
                                          <p:spTgt spid="1637417"/>
                                        </p:tgtEl>
                                        <p:attrNameLst>
                                          <p:attrName>style.visibility</p:attrName>
                                        </p:attrNameLst>
                                      </p:cBhvr>
                                      <p:to>
                                        <p:strVal val="visible"/>
                                      </p:to>
                                    </p:set>
                                    <p:animEffect transition="in" filter="slide(fromTop)">
                                      <p:cBhvr>
                                        <p:cTn id="109" dur="500"/>
                                        <p:tgtEl>
                                          <p:spTgt spid="1637417"/>
                                        </p:tgtEl>
                                      </p:cBhvr>
                                    </p:animEffect>
                                  </p:childTnLst>
                                </p:cTn>
                              </p:par>
                              <p:par>
                                <p:cTn id="110" presetID="12" presetClass="entr" presetSubtype="1" fill="hold" grpId="0" nodeType="withEffect">
                                  <p:stCondLst>
                                    <p:cond delay="0"/>
                                  </p:stCondLst>
                                  <p:childTnLst>
                                    <p:set>
                                      <p:cBhvr>
                                        <p:cTn id="111" dur="1" fill="hold">
                                          <p:stCondLst>
                                            <p:cond delay="0"/>
                                          </p:stCondLst>
                                        </p:cTn>
                                        <p:tgtEl>
                                          <p:spTgt spid="1637418"/>
                                        </p:tgtEl>
                                        <p:attrNameLst>
                                          <p:attrName>style.visibility</p:attrName>
                                        </p:attrNameLst>
                                      </p:cBhvr>
                                      <p:to>
                                        <p:strVal val="visible"/>
                                      </p:to>
                                    </p:set>
                                    <p:animEffect transition="in" filter="slide(fromTop)">
                                      <p:cBhvr>
                                        <p:cTn id="112" dur="500"/>
                                        <p:tgtEl>
                                          <p:spTgt spid="1637418"/>
                                        </p:tgtEl>
                                      </p:cBhvr>
                                    </p:animEffect>
                                  </p:childTnLst>
                                </p:cTn>
                              </p:par>
                              <p:par>
                                <p:cTn id="113" presetID="12" presetClass="entr" presetSubtype="1" fill="hold" grpId="0" nodeType="withEffect">
                                  <p:stCondLst>
                                    <p:cond delay="0"/>
                                  </p:stCondLst>
                                  <p:childTnLst>
                                    <p:set>
                                      <p:cBhvr>
                                        <p:cTn id="114" dur="1" fill="hold">
                                          <p:stCondLst>
                                            <p:cond delay="0"/>
                                          </p:stCondLst>
                                        </p:cTn>
                                        <p:tgtEl>
                                          <p:spTgt spid="1637419"/>
                                        </p:tgtEl>
                                        <p:attrNameLst>
                                          <p:attrName>style.visibility</p:attrName>
                                        </p:attrNameLst>
                                      </p:cBhvr>
                                      <p:to>
                                        <p:strVal val="visible"/>
                                      </p:to>
                                    </p:set>
                                    <p:animEffect transition="in" filter="slide(fromTop)">
                                      <p:cBhvr>
                                        <p:cTn id="115" dur="500"/>
                                        <p:tgtEl>
                                          <p:spTgt spid="1637419"/>
                                        </p:tgtEl>
                                      </p:cBhvr>
                                    </p:animEffect>
                                  </p:childTnLst>
                                </p:cTn>
                              </p:par>
                              <p:par>
                                <p:cTn id="116" presetID="12" presetClass="entr" presetSubtype="1" fill="hold" grpId="0" nodeType="withEffect">
                                  <p:stCondLst>
                                    <p:cond delay="0"/>
                                  </p:stCondLst>
                                  <p:childTnLst>
                                    <p:set>
                                      <p:cBhvr>
                                        <p:cTn id="117" dur="1" fill="hold">
                                          <p:stCondLst>
                                            <p:cond delay="0"/>
                                          </p:stCondLst>
                                        </p:cTn>
                                        <p:tgtEl>
                                          <p:spTgt spid="1637420"/>
                                        </p:tgtEl>
                                        <p:attrNameLst>
                                          <p:attrName>style.visibility</p:attrName>
                                        </p:attrNameLst>
                                      </p:cBhvr>
                                      <p:to>
                                        <p:strVal val="visible"/>
                                      </p:to>
                                    </p:set>
                                    <p:animEffect transition="in" filter="slide(fromTop)">
                                      <p:cBhvr>
                                        <p:cTn id="118" dur="500"/>
                                        <p:tgtEl>
                                          <p:spTgt spid="1637420"/>
                                        </p:tgtEl>
                                      </p:cBhvr>
                                    </p:animEffect>
                                  </p:childTnLst>
                                </p:cTn>
                              </p:par>
                              <p:par>
                                <p:cTn id="119" presetID="12" presetClass="entr" presetSubtype="1" fill="hold" grpId="0" nodeType="withEffect">
                                  <p:stCondLst>
                                    <p:cond delay="0"/>
                                  </p:stCondLst>
                                  <p:childTnLst>
                                    <p:set>
                                      <p:cBhvr>
                                        <p:cTn id="120" dur="1" fill="hold">
                                          <p:stCondLst>
                                            <p:cond delay="0"/>
                                          </p:stCondLst>
                                        </p:cTn>
                                        <p:tgtEl>
                                          <p:spTgt spid="1637421"/>
                                        </p:tgtEl>
                                        <p:attrNameLst>
                                          <p:attrName>style.visibility</p:attrName>
                                        </p:attrNameLst>
                                      </p:cBhvr>
                                      <p:to>
                                        <p:strVal val="visible"/>
                                      </p:to>
                                    </p:set>
                                    <p:animEffect transition="in" filter="slide(fromTop)">
                                      <p:cBhvr>
                                        <p:cTn id="121" dur="500"/>
                                        <p:tgtEl>
                                          <p:spTgt spid="1637421"/>
                                        </p:tgtEl>
                                      </p:cBhvr>
                                    </p:animEffect>
                                  </p:childTnLst>
                                </p:cTn>
                              </p:par>
                              <p:par>
                                <p:cTn id="122" presetID="12" presetClass="entr" presetSubtype="1" fill="hold" grpId="0" nodeType="withEffect">
                                  <p:stCondLst>
                                    <p:cond delay="0"/>
                                  </p:stCondLst>
                                  <p:childTnLst>
                                    <p:set>
                                      <p:cBhvr>
                                        <p:cTn id="123" dur="1" fill="hold">
                                          <p:stCondLst>
                                            <p:cond delay="0"/>
                                          </p:stCondLst>
                                        </p:cTn>
                                        <p:tgtEl>
                                          <p:spTgt spid="1637422"/>
                                        </p:tgtEl>
                                        <p:attrNameLst>
                                          <p:attrName>style.visibility</p:attrName>
                                        </p:attrNameLst>
                                      </p:cBhvr>
                                      <p:to>
                                        <p:strVal val="visible"/>
                                      </p:to>
                                    </p:set>
                                    <p:animEffect transition="in" filter="slide(fromTop)">
                                      <p:cBhvr>
                                        <p:cTn id="124" dur="500"/>
                                        <p:tgtEl>
                                          <p:spTgt spid="1637422"/>
                                        </p:tgtEl>
                                      </p:cBhvr>
                                    </p:animEffect>
                                  </p:childTnLst>
                                </p:cTn>
                              </p:par>
                              <p:par>
                                <p:cTn id="125" presetID="12" presetClass="entr" presetSubtype="1" fill="hold" grpId="0" nodeType="withEffect">
                                  <p:stCondLst>
                                    <p:cond delay="0"/>
                                  </p:stCondLst>
                                  <p:childTnLst>
                                    <p:set>
                                      <p:cBhvr>
                                        <p:cTn id="126" dur="1" fill="hold">
                                          <p:stCondLst>
                                            <p:cond delay="0"/>
                                          </p:stCondLst>
                                        </p:cTn>
                                        <p:tgtEl>
                                          <p:spTgt spid="1637423"/>
                                        </p:tgtEl>
                                        <p:attrNameLst>
                                          <p:attrName>style.visibility</p:attrName>
                                        </p:attrNameLst>
                                      </p:cBhvr>
                                      <p:to>
                                        <p:strVal val="visible"/>
                                      </p:to>
                                    </p:set>
                                    <p:animEffect transition="in" filter="slide(fromTop)">
                                      <p:cBhvr>
                                        <p:cTn id="127" dur="500"/>
                                        <p:tgtEl>
                                          <p:spTgt spid="1637423"/>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1637382"/>
                                        </p:tgtEl>
                                        <p:attrNameLst>
                                          <p:attrName>style.visibility</p:attrName>
                                        </p:attrNameLst>
                                      </p:cBhvr>
                                      <p:to>
                                        <p:strVal val="visible"/>
                                      </p:to>
                                    </p:set>
                                    <p:animEffect transition="in" filter="dissolve">
                                      <p:cBhvr>
                                        <p:cTn id="132" dur="500"/>
                                        <p:tgtEl>
                                          <p:spTgt spid="1637382"/>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1637381"/>
                                        </p:tgtEl>
                                        <p:attrNameLst>
                                          <p:attrName>style.visibility</p:attrName>
                                        </p:attrNameLst>
                                      </p:cBhvr>
                                      <p:to>
                                        <p:strVal val="visible"/>
                                      </p:to>
                                    </p:set>
                                    <p:animEffect transition="in" filter="dissolve">
                                      <p:cBhvr>
                                        <p:cTn id="137" dur="500"/>
                                        <p:tgtEl>
                                          <p:spTgt spid="1637381"/>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1637380"/>
                                        </p:tgtEl>
                                        <p:attrNameLst>
                                          <p:attrName>style.visibility</p:attrName>
                                        </p:attrNameLst>
                                      </p:cBhvr>
                                      <p:to>
                                        <p:strVal val="visible"/>
                                      </p:to>
                                    </p:set>
                                    <p:animEffect transition="in" filter="dissolve">
                                      <p:cBhvr>
                                        <p:cTn id="140" dur="500"/>
                                        <p:tgtEl>
                                          <p:spTgt spid="1637380"/>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1637379"/>
                                        </p:tgtEl>
                                        <p:attrNameLst>
                                          <p:attrName>style.visibility</p:attrName>
                                        </p:attrNameLst>
                                      </p:cBhvr>
                                      <p:to>
                                        <p:strVal val="visible"/>
                                      </p:to>
                                    </p:set>
                                    <p:animEffect transition="in" filter="dissolve">
                                      <p:cBhvr>
                                        <p:cTn id="143" dur="500"/>
                                        <p:tgtEl>
                                          <p:spTgt spid="1637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378" grpId="0"/>
      <p:bldP spid="1637379" grpId="0"/>
      <p:bldP spid="1637380" grpId="0"/>
      <p:bldP spid="1637381" grpId="0"/>
      <p:bldP spid="1637382" grpId="0"/>
      <p:bldP spid="1637383" grpId="0"/>
      <p:bldP spid="1637384" grpId="0" animBg="1"/>
      <p:bldP spid="1637385" grpId="0"/>
      <p:bldP spid="1637386" grpId="0" animBg="1"/>
      <p:bldP spid="1637387" grpId="0" animBg="1"/>
      <p:bldP spid="1637388" grpId="0" animBg="1"/>
      <p:bldP spid="1637389" grpId="0" animBg="1"/>
      <p:bldP spid="1637390" grpId="0" animBg="1"/>
      <p:bldP spid="1637391" grpId="0"/>
      <p:bldP spid="1637392" grpId="0" animBg="1"/>
      <p:bldP spid="1637393" grpId="0" animBg="1"/>
      <p:bldP spid="1637394" grpId="0" animBg="1"/>
      <p:bldP spid="1637395" grpId="0" animBg="1"/>
      <p:bldP spid="1637396" grpId="0" animBg="1"/>
      <p:bldP spid="1637397" grpId="0" animBg="1"/>
      <p:bldP spid="1637398" grpId="0"/>
      <p:bldP spid="1637399" grpId="0" animBg="1"/>
      <p:bldP spid="1637400" grpId="0" animBg="1"/>
      <p:bldP spid="1637401" grpId="0" animBg="1"/>
      <p:bldP spid="1637402" grpId="0" animBg="1"/>
      <p:bldP spid="1637403" grpId="0" animBg="1"/>
      <p:bldP spid="1637404" grpId="0" animBg="1"/>
      <p:bldP spid="1637405" grpId="0" animBg="1"/>
      <p:bldP spid="1637406" grpId="0"/>
      <p:bldP spid="1637407" grpId="0" animBg="1"/>
      <p:bldP spid="1637408" grpId="0" animBg="1"/>
      <p:bldP spid="1637409" grpId="0" animBg="1"/>
      <p:bldP spid="1637410" grpId="0" animBg="1"/>
      <p:bldP spid="1637411" grpId="0" animBg="1"/>
      <p:bldP spid="1637412" grpId="0" animBg="1"/>
      <p:bldP spid="1637413" grpId="0" animBg="1"/>
      <p:bldP spid="1637415" grpId="0" animBg="1"/>
      <p:bldP spid="1637416" grpId="0" animBg="1"/>
      <p:bldP spid="1637417" grpId="0" animBg="1"/>
      <p:bldP spid="1637418" grpId="0" animBg="1"/>
      <p:bldP spid="1637419" grpId="0" animBg="1"/>
      <p:bldP spid="1637420" grpId="0" animBg="1"/>
      <p:bldP spid="1637421" grpId="0" animBg="1"/>
      <p:bldP spid="1637422" grpId="0" animBg="1"/>
      <p:bldP spid="16374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0375" y="2242607"/>
            <a:ext cx="8216081" cy="2062103"/>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fontAlgn="auto">
              <a:spcBef>
                <a:spcPts val="0"/>
              </a:spcBef>
              <a:spcAft>
                <a:spcPts val="0"/>
              </a:spcAft>
              <a:defRPr/>
            </a:pPr>
            <a:r>
              <a:rPr lang="en-US" sz="3200" b="1" dirty="0">
                <a:ln/>
                <a:effectLst>
                  <a:outerShdw blurRad="38100" dist="38100" dir="2700000" algn="tl">
                    <a:srgbClr val="000000">
                      <a:alpha val="43137"/>
                    </a:srgbClr>
                  </a:outerShdw>
                </a:effectLst>
                <a:latin typeface="+mn-lt"/>
              </a:rPr>
              <a:t>PARA PODER DETERMINAR TODAS LAS CAUSAS POSIBLES DE LOS ACCIDENTES DEBEMOS VER LA ORGANIZACION COMO UN TODO….</a:t>
            </a:r>
          </a:p>
          <a:p>
            <a:pPr algn="just" fontAlgn="auto">
              <a:spcBef>
                <a:spcPts val="0"/>
              </a:spcBef>
              <a:spcAft>
                <a:spcPts val="0"/>
              </a:spcAft>
              <a:defRPr/>
            </a:pPr>
            <a:endParaRPr lang="en-US" sz="3200" dirty="0">
              <a:ln/>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55</a:t>
            </a:fld>
            <a:endParaRPr lang="en-US"/>
          </a:p>
        </p:txBody>
      </p:sp>
    </p:spTree>
    <p:extLst>
      <p:ext uri="{BB962C8B-B14F-4D97-AF65-F5344CB8AC3E}">
        <p14:creationId xmlns:p14="http://schemas.microsoft.com/office/powerpoint/2010/main" val="2866700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2" descr="data:image/jpg;base64,/9j/4AAQSkZJRgABAQAAAQABAAD/2wCEAAkGBhQQEBUUERQVFRMVGBMZGBgUFxkVGhkWGBgeGxUcIRUXICcfFyAmGRwYHzIsJywpLCwuFx89OjAqNyoyLCkBCQoKDgwOGA8PGiklHyQwKSkqLSkpKSksLCksKSwsLCkpKS8sKSkpLCwpLCwpKSwpKSksLCwsKSksKSwsKSkpLP/AABEIAGsAWwMBIgACEQEDEQH/xAAcAAACAgMBAQAAAAAAAAAAAAAABgUHAQIECAP/xAA0EAACAQMCBAQFAgYDAQAAAAABAgMABBESIQUGEzEHIkFRIzJhcYEUkUJSgoOSoVNi4TP/xAAZAQEAAwEBAAAAAAAAAAAAAAAAAgMEAQX/xAAiEQACAgEDBAMAAAAAAAAAAAAAAQIDERIhMQQiQVETFDP/2gAMAwEAAhEDEQA/ALvY7Ur/AKq7uuo1tNDBEryRrqiM7sY2KuW+IgQagw0gE4Gc+g+vM13K4a3tGKylNTyAAmJDsuB/yPhgvoNLE9gCieEk7Wk8lk7MVfU6K+QVkXaUANvhlw39s+9VzlhbHUiyeWuLNPCeqAs0TvFMq5wJE7kZ30sMOPo4qXpXdxa8RVjtHeqsZPtcQhjGT9Xi1L/ZT3pnFSi8rJwzRRRUgFFFFAFFFFAFFFFAJHCuLlOKXMLKVWdtSZO/VhRVdc+zRBJF+gb3FKniQ01nxCO6TDfJIgBCnMW0ikNs2tSRtv5z3xU5xrlc3HFZJIp2imWON4/KHUyQ6SdWd1GJIlOnBKuwpZ50upby6NvOYFaEfLCA5LMN1AuHR2GgqfJG4JPuN6nHfJ0sniUC8QsswuPOElgf+WVSHhb8OFyPbIqT4FxQXVtFMBjWoJX+VuzqfqrZX8Uici8q3awGKS4uIbcCMqqBEZmYEzgGROpGmrcY0/OcAYp+sLKO2hSKMBI0AVRkn/Z3JJPc9yalCOA2dtFaI+QD7++3+j2repnAooooD5zzhFLMQqqCSWIAAAySSdgAN6ghz/YFgou4CxIAxICMnJGWGw2B70c3cXjii0SSGNpFcgr3VVA1N9cFlAH8TMoGc0nWvIli9sV6TDZgxZnEgYE5yCcZB3+XG2wxiqbLVAthW5Fmxzau2D9t/vX1FecOXOMLDeJIkrvBHKpUl5FLwI2DlQ2RpQlgp2JB23r0bGwIBByD6jfP5qcZaiMo6Ra5q4dMGjurbHUhYlkOSHQgq3y5bZSewJ7HDFQKlOA8ZW6i6iggglWUkEqw3xlchhghgRsQwI71JGlHhMP6bi00KbRzQ9YL/KySANj7mU/4KPSpECc40DJFpjmMJJA6qdMlPMPSTIOT5Ox+avrxTiSW0Ek0hwkSM7H6KM/+fmgMpmKaHBCq+rSdG7MMBvlLZ1EjvuD7UkeNvEunw9ItWOvNGrb79NQXbbuRlVB+9dBP8g82nilr+oMXSHUdQofqbLjfVpX1JHb0pmpG8GlA4TEM5bXPq2xhjIxI7b7Y7ZFPNAFFFYNAU7zG8cs7XskuzhoooCQzxSJlYpArHyP14xsBpHqTvhp4pYpNauJJJJI2U5aNgMqfUdIBSN87bYztSnxfi8PDnlhAlF6JT020s/VD/LJhmIc9LCZON19cbQs19NdEieQsqnTpyCNWBqzsF27bL6H0G+GyMpMWdXXQvZJ8D5X/AF1z04TELeJIVmkiKb5ySq9PZnI1rqGyg9yVAq6olwABtt6VR/L/ABxrG+tipOiZkhlBJwULAISD6qz5B9BqHrteS9q1VpJEK7/mipAaWLwBeLwOe7wTxj8kP+f/AJn/ACFM5pU514O05gIheVUZyRFJ0ZAxA0fEJGiM76iPMMLj1qTJjRGvfv3qjfGPlC9lvzchJJLbQiKYV6jRrjzgxjzfNls+x7irX5T4XPbxMJmTzOzLHGWZYhsNIkclnG2rcDdjsBsJqV8KTjOATgV3IKv5L8QrS0tIYI4JNMajW8el1ywyz5JDOSfMRjIzVkcO4vFcprgkWRfdTnB9iO6n6HBFUX+tM2ZTjMx6hx21P5j+xOPx75ra3meJ+pCxjlxjWh0k+wJHzD6HIrF9rEsNbG19LmOYsv0tS5x7n23tHMZJlmAz0osMwyNtRJ0x5/7Ed+1IQ8QL7oNGzxM7JjqhDG6se7DSSpwDt5RjY79jXU6PG5kidldGbXG+HDZGpjqUZcnAIz5jjvkVoV0ZcGadNii2luMFzxia9vpZpQqMRgIcsYkCrpUE7FCzls4BYg+hwMcMJGtWBDhtTex19iD6jC4/FR3B7xLibrDSDIuMa/OGjVCfINwoB+Y99WPQ12XAUXQYuE+GNiQAx1tgdx/27e1RfJ4F+qU2pekdkduZLy1T06sP79eLOPsuo/ivQC9qobgUnS4hazyEOiShRpyCGm+Ehxkq4DOM4wdts4xV8r2q2HBv6NYrwZoooqZsCsVmigE7jPhnbTM0kWq3lY5Jj3Rm92hPlOT306Sfeq+4zy9c2WTcRHpgn40fnjx6FseaP+oYHv6m8aw1UzpjPkthdKHB5/DgjIOQcHIOR+42Nc89iH19wzAAH2K/KR9chT/SK18R7xRxOT9AoiWIBZNAAR5QSZDo+UkatJ+qVB2/MVwwx0oyffz42ODkDt9+21YnQ4vtZuVyku5HTe20aCTpsVnDpIEgiXyKFTqSSSN/BlmVUHdic5yKaeC8PkjuEnWN7maLyShBpiQlSHCOykyFQcNpzqZjthQTMcr+FU0pinvZCnxY5HtwNmjjBMQdfQ9Q6tJyAMg79mVOV7i0ldLIB4ZSHUzyeSByzmQBFAdgcoRjckHLDY1r0S0Y8mDEHZqaOPkXkuJ9N86nLSO8UWyomk6FYoAMyZDHJAxqGwK1YijauHgnDP01vHFq1aBgsQBkk5Y6RsuSSceld9XpYWCvyFFFFdAUUUUAVpINtu9b1g0B52jtnjjKsCsylg4yMiUN8Xvtu4J37570z+FqRz3kguFHUiCvCucqWB+I/tqQlNt8FyQdtpfxO4II5EuEAAkOiTHfqY+E31yAVPrsv1pMguHgkSWAhZYjqT2PoykDurAlT6757ivOz8dvceh+lWxfuis6ajuX+MreWsNxHnTKiuAe4yOx+xyPxUlXonnhRRRQBRRRQBRRRQBRRRQEPzPb20luy3pQQHBYyOIwCDkEPkFSDuCCDVJc5y8PKabBbiTGrMkk8oiIUdtLnU4JwP4duxps8YuFRvcwSMCX0MudTDADZ2AOAck79/2pf5W5MtbkkTI7gsAczTDO30feoSJJtcDh4V+IS3hFoUCtHHqjZcKHjUgboB5GGfTY4PbtVk0t8u8n2lpczy28CxyPpUlS2NOM4Ck4UZA7AdhTJUyIUUUUB//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entury Gothic" pitchFamily="34" charset="0"/>
            </a:endParaRPr>
          </a:p>
        </p:txBody>
      </p:sp>
      <p:sp>
        <p:nvSpPr>
          <p:cNvPr id="57346" name="AutoShape 4" descr="data:image/jpg;base64,/9j/4AAQSkZJRgABAQAAAQABAAD/2wCEAAkGBhQQEBUUERQVFRMVGBMZGBgUFxkVGhkWGBgeGxUcIRUXICcfFyAmGRwYHzIsJywpLCwuFx89OjAqNyoyLCkBCQoKDgwOGA8PGiklHyQwKSkqLSkpKSksLCksKSwsLCkpKS8sKSkpLCwpLCwpKSwpKSksLCwsKSksKSwsKSkpLP/AABEIAGsAWwMBIgACEQEDEQH/xAAcAAACAgMBAQAAAAAAAAAAAAAABgUHAQIECAP/xAA0EAACAQMCBAQFAgYDAQAAAAABAgMABBESIQUGEzEHIkFRIzJhcYEUkUJSgoOSoVNi4TP/xAAZAQEAAwEBAAAAAAAAAAAAAAAAAgMEAQX/xAAiEQACAgEDBAMAAAAAAAAAAAAAAQIDERIhMQQiQVETFDP/2gAMAwEAAhEDEQA/ALvY7Ur/AKq7uuo1tNDBEryRrqiM7sY2KuW+IgQagw0gE4Gc+g+vM13K4a3tGKylNTyAAmJDsuB/yPhgvoNLE9gCieEk7Wk8lk7MVfU6K+QVkXaUANvhlw39s+9VzlhbHUiyeWuLNPCeqAs0TvFMq5wJE7kZ30sMOPo4qXpXdxa8RVjtHeqsZPtcQhjGT9Xi1L/ZT3pnFSi8rJwzRRRUgFFFFAFFFFAFFFFAJHCuLlOKXMLKVWdtSZO/VhRVdc+zRBJF+gb3FKniQ01nxCO6TDfJIgBCnMW0ikNs2tSRtv5z3xU5xrlc3HFZJIp2imWON4/KHUyQ6SdWd1GJIlOnBKuwpZ50upby6NvOYFaEfLCA5LMN1AuHR2GgqfJG4JPuN6nHfJ0sniUC8QsswuPOElgf+WVSHhb8OFyPbIqT4FxQXVtFMBjWoJX+VuzqfqrZX8Uici8q3awGKS4uIbcCMqqBEZmYEzgGROpGmrcY0/OcAYp+sLKO2hSKMBI0AVRkn/Z3JJPc9yalCOA2dtFaI+QD7++3+j2repnAooooD5zzhFLMQqqCSWIAAAySSdgAN6ghz/YFgou4CxIAxICMnJGWGw2B70c3cXjii0SSGNpFcgr3VVA1N9cFlAH8TMoGc0nWvIli9sV6TDZgxZnEgYE5yCcZB3+XG2wxiqbLVAthW5Fmxzau2D9t/vX1FecOXOMLDeJIkrvBHKpUl5FLwI2DlQ2RpQlgp2JB23r0bGwIBByD6jfP5qcZaiMo6Ra5q4dMGjurbHUhYlkOSHQgq3y5bZSewJ7HDFQKlOA8ZW6i6iggglWUkEqw3xlchhghgRsQwI71JGlHhMP6bi00KbRzQ9YL/KySANj7mU/4KPSpECc40DJFpjmMJJA6qdMlPMPSTIOT5Ox+avrxTiSW0Ek0hwkSM7H6KM/+fmgMpmKaHBCq+rSdG7MMBvlLZ1EjvuD7UkeNvEunw9ItWOvNGrb79NQXbbuRlVB+9dBP8g82nilr+oMXSHUdQofqbLjfVpX1JHb0pmpG8GlA4TEM5bXPq2xhjIxI7b7Y7ZFPNAFFFYNAU7zG8cs7XskuzhoooCQzxSJlYpArHyP14xsBpHqTvhp4pYpNauJJJJI2U5aNgMqfUdIBSN87bYztSnxfi8PDnlhAlF6JT020s/VD/LJhmIc9LCZON19cbQs19NdEieQsqnTpyCNWBqzsF27bL6H0G+GyMpMWdXXQvZJ8D5X/AF1z04TELeJIVmkiKb5ySq9PZnI1rqGyg9yVAq6olwABtt6VR/L/ABxrG+tipOiZkhlBJwULAISD6qz5B9BqHrteS9q1VpJEK7/mipAaWLwBeLwOe7wTxj8kP+f/AJn/ACFM5pU514O05gIheVUZyRFJ0ZAxA0fEJGiM76iPMMLj1qTJjRGvfv3qjfGPlC9lvzchJJLbQiKYV6jRrjzgxjzfNls+x7irX5T4XPbxMJmTzOzLHGWZYhsNIkclnG2rcDdjsBsJqV8KTjOATgV3IKv5L8QrS0tIYI4JNMajW8el1ywyz5JDOSfMRjIzVkcO4vFcprgkWRfdTnB9iO6n6HBFUX+tM2ZTjMx6hx21P5j+xOPx75ra3meJ+pCxjlxjWh0k+wJHzD6HIrF9rEsNbG19LmOYsv0tS5x7n23tHMZJlmAz0osMwyNtRJ0x5/7Ed+1IQ8QL7oNGzxM7JjqhDG6se7DSSpwDt5RjY79jXU6PG5kidldGbXG+HDZGpjqUZcnAIz5jjvkVoV0ZcGadNii2luMFzxia9vpZpQqMRgIcsYkCrpUE7FCzls4BYg+hwMcMJGtWBDhtTex19iD6jC4/FR3B7xLibrDSDIuMa/OGjVCfINwoB+Y99WPQ12XAUXQYuE+GNiQAx1tgdx/27e1RfJ4F+qU2pekdkduZLy1T06sP79eLOPsuo/ivQC9qobgUnS4hazyEOiShRpyCGm+Ehxkq4DOM4wdts4xV8r2q2HBv6NYrwZoooqZsCsVmigE7jPhnbTM0kWq3lY5Jj3Rm92hPlOT306Sfeq+4zy9c2WTcRHpgn40fnjx6FseaP+oYHv6m8aw1UzpjPkthdKHB5/DgjIOQcHIOR+42Nc89iH19wzAAH2K/KR9chT/SK18R7xRxOT9AoiWIBZNAAR5QSZDo+UkatJ+qVB2/MVwwx0oyffz42ODkDt9+21YnQ4vtZuVyku5HTe20aCTpsVnDpIEgiXyKFTqSSSN/BlmVUHdic5yKaeC8PkjuEnWN7maLyShBpiQlSHCOykyFQcNpzqZjthQTMcr+FU0pinvZCnxY5HtwNmjjBMQdfQ9Q6tJyAMg79mVOV7i0ldLIB4ZSHUzyeSByzmQBFAdgcoRjckHLDY1r0S0Y8mDEHZqaOPkXkuJ9N86nLSO8UWyomk6FYoAMyZDHJAxqGwK1YijauHgnDP01vHFq1aBgsQBkk5Y6RsuSSceld9XpYWCvyFFFFdAUUUUAVpINtu9b1g0B52jtnjjKsCsylg4yMiUN8Xvtu4J37570z+FqRz3kguFHUiCvCucqWB+I/tqQlNt8FyQdtpfxO4II5EuEAAkOiTHfqY+E31yAVPrsv1pMguHgkSWAhZYjqT2PoykDurAlT6757ivOz8dvceh+lWxfuis6ajuX+MreWsNxHnTKiuAe4yOx+xyPxUlXonnhRRRQBRRRQBRRRQBRRRQEPzPb20luy3pQQHBYyOIwCDkEPkFSDuCCDVJc5y8PKabBbiTGrMkk8oiIUdtLnU4JwP4duxps8YuFRvcwSMCX0MudTDADZ2AOAck79/2pf5W5MtbkkTI7gsAczTDO30feoSJJtcDh4V+IS3hFoUCtHHqjZcKHjUgboB5GGfTY4PbtVk0t8u8n2lpczy28CxyPpUlS2NOM4Ck4UZA7AdhTJUyIUUUUB//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entury Gothic" pitchFamily="34" charset="0"/>
            </a:endParaRPr>
          </a:p>
        </p:txBody>
      </p:sp>
      <p:sp>
        <p:nvSpPr>
          <p:cNvPr id="57347" name="7 Rectángulo"/>
          <p:cNvSpPr>
            <a:spLocks noChangeArrowheads="1"/>
          </p:cNvSpPr>
          <p:nvPr/>
        </p:nvSpPr>
        <p:spPr bwMode="auto">
          <a:xfrm>
            <a:off x="4533900" y="1246287"/>
            <a:ext cx="3925888" cy="5078313"/>
          </a:xfrm>
          <a:prstGeom prst="rect">
            <a:avLst/>
          </a:prstGeom>
          <a:noFill/>
          <a:ln w="9525">
            <a:noFill/>
            <a:miter lim="800000"/>
            <a:headEnd/>
            <a:tailEnd/>
          </a:ln>
        </p:spPr>
        <p:txBody>
          <a:bodyPr>
            <a:spAutoFit/>
          </a:bodyPr>
          <a:lstStyle/>
          <a:p>
            <a:pPr marL="342900" indent="-342900" algn="just">
              <a:buFont typeface="Century Gothic" pitchFamily="34" charset="0"/>
              <a:buAutoNum type="arabicPeriod"/>
            </a:pPr>
            <a:r>
              <a:rPr lang="es-DO" dirty="0"/>
              <a:t>Tantos los Accidentes de trabajo como las enfermedades ocupacionales </a:t>
            </a:r>
            <a:r>
              <a:rPr lang="es-DO" b="1" dirty="0"/>
              <a:t>parten de los mismos factores de la organización</a:t>
            </a:r>
            <a:r>
              <a:rPr lang="es-DO" dirty="0"/>
              <a:t>.</a:t>
            </a:r>
          </a:p>
          <a:p>
            <a:pPr marL="342900" indent="-342900" algn="just">
              <a:buFont typeface="Century Gothic" pitchFamily="34" charset="0"/>
              <a:buAutoNum type="arabicPeriod"/>
            </a:pPr>
            <a:endParaRPr lang="es-DO" dirty="0"/>
          </a:p>
          <a:p>
            <a:pPr marL="342900" indent="-342900" algn="just">
              <a:buFont typeface="Century Gothic" pitchFamily="34" charset="0"/>
              <a:buAutoNum type="arabicPeriod"/>
            </a:pPr>
            <a:r>
              <a:rPr lang="es-DO" dirty="0"/>
              <a:t>Tanto los accidentes como las enfermedades ocupacionales son identificados </a:t>
            </a:r>
            <a:r>
              <a:rPr lang="es-DO" b="1" dirty="0"/>
              <a:t>por factores desencadenantes.</a:t>
            </a:r>
          </a:p>
          <a:p>
            <a:pPr marL="342900" indent="-342900" algn="just">
              <a:buFont typeface="Century Gothic" pitchFamily="34" charset="0"/>
              <a:buAutoNum type="arabicPeriod"/>
            </a:pPr>
            <a:endParaRPr lang="es-DO" dirty="0"/>
          </a:p>
          <a:p>
            <a:pPr marL="342900" indent="-342900" algn="just">
              <a:buFont typeface="Century Gothic" pitchFamily="34" charset="0"/>
              <a:buAutoNum type="arabicPeriod"/>
            </a:pPr>
            <a:r>
              <a:rPr lang="es-DO" dirty="0"/>
              <a:t>Las consecuencias de los accidentes de trabajo como de las enfermedades ocupacionales se traducen en  </a:t>
            </a:r>
            <a:r>
              <a:rPr lang="es-DO" b="1" dirty="0"/>
              <a:t>daños económicos </a:t>
            </a:r>
            <a:r>
              <a:rPr lang="es-DO" dirty="0"/>
              <a:t>y </a:t>
            </a:r>
            <a:r>
              <a:rPr lang="es-DO" b="1" dirty="0">
                <a:latin typeface="+mj-lt"/>
              </a:rPr>
              <a:t>físicos tanto al trabajador como al empleador</a:t>
            </a:r>
            <a:r>
              <a:rPr lang="es-DO" b="1" dirty="0">
                <a:solidFill>
                  <a:srgbClr val="000066"/>
                </a:solidFill>
                <a:latin typeface="+mj-lt"/>
              </a:rPr>
              <a:t>.</a:t>
            </a:r>
          </a:p>
          <a:p>
            <a:pPr marL="342900" indent="-342900" algn="just">
              <a:buFont typeface="Century Gothic" pitchFamily="34" charset="0"/>
              <a:buAutoNum type="arabicPeriod"/>
            </a:pPr>
            <a:endParaRPr lang="es-DO" dirty="0">
              <a:solidFill>
                <a:srgbClr val="000066"/>
              </a:solidFill>
              <a:latin typeface="Tahoma" pitchFamily="34" charset="0"/>
            </a:endParaRPr>
          </a:p>
          <a:p>
            <a:pPr marL="342900" indent="-342900" algn="just">
              <a:buFont typeface="Century Gothic" pitchFamily="34" charset="0"/>
              <a:buAutoNum type="arabicPeriod"/>
            </a:pPr>
            <a:endParaRPr lang="es-DO" dirty="0">
              <a:solidFill>
                <a:srgbClr val="000066"/>
              </a:solidFill>
              <a:latin typeface="Tahoma" pitchFamily="34" charset="0"/>
            </a:endParaRPr>
          </a:p>
        </p:txBody>
      </p:sp>
      <p:sp>
        <p:nvSpPr>
          <p:cNvPr id="57348" name="8 Rectángulo"/>
          <p:cNvSpPr>
            <a:spLocks noChangeArrowheads="1"/>
          </p:cNvSpPr>
          <p:nvPr/>
        </p:nvSpPr>
        <p:spPr bwMode="auto">
          <a:xfrm>
            <a:off x="466725" y="4041775"/>
            <a:ext cx="3186113" cy="1323439"/>
          </a:xfrm>
          <a:prstGeom prst="rect">
            <a:avLst/>
          </a:prstGeom>
          <a:noFill/>
          <a:ln w="9525">
            <a:noFill/>
            <a:miter lim="800000"/>
            <a:headEnd/>
            <a:tailEnd/>
          </a:ln>
        </p:spPr>
        <p:txBody>
          <a:bodyPr>
            <a:spAutoFit/>
          </a:bodyPr>
          <a:lstStyle/>
          <a:p>
            <a:pPr algn="just">
              <a:buClr>
                <a:srgbClr val="689C9A"/>
              </a:buClr>
            </a:pPr>
            <a:r>
              <a:rPr lang="es-DO" sz="2000" b="1" dirty="0">
                <a:solidFill>
                  <a:srgbClr val="FF0000"/>
                </a:solidFill>
                <a:latin typeface="+mj-lt"/>
              </a:rPr>
              <a:t>Causas y Consecuencias de los Accidentes y Enfermedades Ocupacionales</a:t>
            </a:r>
          </a:p>
        </p:txBody>
      </p:sp>
      <p:pic>
        <p:nvPicPr>
          <p:cNvPr id="57349" name="Picture 2" descr="http://t1.gstatic.com/images?q=tbn:ANd9GcSKKHrvKhg2wJAQQ9E9HIh4sZyvDkdp3IZN9oy5PrWnKLDHZ3PY"/>
          <p:cNvPicPr>
            <a:picLocks noChangeAspect="1" noChangeArrowheads="1"/>
          </p:cNvPicPr>
          <p:nvPr/>
        </p:nvPicPr>
        <p:blipFill>
          <a:blip r:embed="rId2" cstate="print"/>
          <a:srcRect/>
          <a:stretch>
            <a:fillRect/>
          </a:stretch>
        </p:blipFill>
        <p:spPr bwMode="auto">
          <a:xfrm>
            <a:off x="1187450" y="1365250"/>
            <a:ext cx="1800225" cy="2543175"/>
          </a:xfrm>
          <a:prstGeom prst="rect">
            <a:avLst/>
          </a:prstGeom>
          <a:noFill/>
          <a:ln w="9525">
            <a:noFill/>
            <a:miter lim="800000"/>
            <a:headEnd/>
            <a:tailEnd/>
          </a:ln>
        </p:spPr>
      </p:pic>
      <p:sp>
        <p:nvSpPr>
          <p:cNvPr id="57350" name="1 Título"/>
          <p:cNvSpPr txBox="1">
            <a:spLocks/>
          </p:cNvSpPr>
          <p:nvPr/>
        </p:nvSpPr>
        <p:spPr bwMode="auto">
          <a:xfrm>
            <a:off x="452438" y="706438"/>
            <a:ext cx="8440737" cy="850900"/>
          </a:xfrm>
          <a:prstGeom prst="rect">
            <a:avLst/>
          </a:prstGeom>
          <a:noFill/>
          <a:ln w="9525">
            <a:noFill/>
            <a:miter lim="800000"/>
            <a:headEnd/>
            <a:tailEnd/>
          </a:ln>
        </p:spPr>
        <p:txBody>
          <a:bodyPr/>
          <a:lstStyle/>
          <a:p>
            <a:r>
              <a:rPr lang="es-DO" sz="3200" b="1" dirty="0">
                <a:solidFill>
                  <a:schemeClr val="tx2"/>
                </a:solidFill>
                <a:latin typeface="Tahoma" pitchFamily="34" charset="0"/>
              </a:rPr>
              <a:t>En </a:t>
            </a:r>
            <a:r>
              <a:rPr lang="es-DO" sz="3200" b="1" dirty="0" smtClean="0">
                <a:solidFill>
                  <a:schemeClr val="tx2"/>
                </a:solidFill>
                <a:latin typeface="Tahoma" pitchFamily="34" charset="0"/>
              </a:rPr>
              <a:t>Detalle…</a:t>
            </a:r>
            <a:endParaRPr lang="es-DO" sz="3200" b="1" dirty="0">
              <a:solidFill>
                <a:schemeClr val="tx2"/>
              </a:solidFill>
              <a:latin typeface="Tahoma"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56</a:t>
            </a:fld>
            <a:endParaRPr lang="en-US"/>
          </a:p>
        </p:txBody>
      </p:sp>
    </p:spTree>
    <p:extLst>
      <p:ext uri="{BB962C8B-B14F-4D97-AF65-F5344CB8AC3E}">
        <p14:creationId xmlns:p14="http://schemas.microsoft.com/office/powerpoint/2010/main" val="3630006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7"/>
          <p:cNvGrpSpPr>
            <a:grpSpLocks/>
          </p:cNvGrpSpPr>
          <p:nvPr/>
        </p:nvGrpSpPr>
        <p:grpSpPr bwMode="auto">
          <a:xfrm>
            <a:off x="2484438" y="908050"/>
            <a:ext cx="3457575" cy="3328988"/>
            <a:chOff x="476" y="2024"/>
            <a:chExt cx="2178" cy="2097"/>
          </a:xfrm>
        </p:grpSpPr>
        <p:pic>
          <p:nvPicPr>
            <p:cNvPr id="58371" name="Picture 4" descr="con_accidente"/>
            <p:cNvPicPr>
              <a:picLocks noChangeAspect="1" noChangeArrowheads="1"/>
            </p:cNvPicPr>
            <p:nvPr/>
          </p:nvPicPr>
          <p:blipFill>
            <a:blip r:embed="rId2" cstate="print"/>
            <a:srcRect/>
            <a:stretch>
              <a:fillRect/>
            </a:stretch>
          </p:blipFill>
          <p:spPr bwMode="auto">
            <a:xfrm>
              <a:off x="476" y="2024"/>
              <a:ext cx="2178" cy="2097"/>
            </a:xfrm>
            <a:prstGeom prst="rect">
              <a:avLst/>
            </a:prstGeom>
            <a:noFill/>
            <a:ln w="9525">
              <a:noFill/>
              <a:miter lim="800000"/>
              <a:headEnd/>
              <a:tailEnd/>
            </a:ln>
          </p:spPr>
        </p:pic>
        <p:sp>
          <p:nvSpPr>
            <p:cNvPr id="58372" name="Rectangle 6"/>
            <p:cNvSpPr>
              <a:spLocks noChangeArrowheads="1"/>
            </p:cNvSpPr>
            <p:nvPr/>
          </p:nvSpPr>
          <p:spPr bwMode="auto">
            <a:xfrm>
              <a:off x="521" y="2024"/>
              <a:ext cx="2087" cy="136"/>
            </a:xfrm>
            <a:prstGeom prst="rect">
              <a:avLst/>
            </a:prstGeom>
            <a:solidFill>
              <a:schemeClr val="accent1"/>
            </a:solidFill>
            <a:ln w="9525">
              <a:solidFill>
                <a:schemeClr val="tx1"/>
              </a:solidFill>
              <a:miter lim="800000"/>
              <a:headEnd/>
              <a:tailEnd/>
            </a:ln>
          </p:spPr>
          <p:txBody>
            <a:bodyPr wrap="none" anchor="ctr"/>
            <a:lstStyle/>
            <a:p>
              <a:endParaRPr lang="es-ES"/>
            </a:p>
          </p:txBody>
        </p:sp>
      </p:grpSp>
      <p:sp>
        <p:nvSpPr>
          <p:cNvPr id="58370" name="Rectangle 5"/>
          <p:cNvSpPr>
            <a:spLocks noChangeArrowheads="1"/>
          </p:cNvSpPr>
          <p:nvPr/>
        </p:nvSpPr>
        <p:spPr bwMode="auto">
          <a:xfrm>
            <a:off x="1476375" y="4475163"/>
            <a:ext cx="4572662" cy="646331"/>
          </a:xfrm>
          <a:prstGeom prst="rect">
            <a:avLst/>
          </a:prstGeom>
          <a:noFill/>
          <a:ln w="9525">
            <a:noFill/>
            <a:miter lim="800000"/>
            <a:headEnd/>
            <a:tailEnd/>
          </a:ln>
        </p:spPr>
        <p:txBody>
          <a:bodyPr wrap="none">
            <a:spAutoFit/>
          </a:bodyPr>
          <a:lstStyle/>
          <a:p>
            <a:pPr>
              <a:buFont typeface="Wingdings" pitchFamily="2" charset="2"/>
              <a:buChar char="q"/>
            </a:pPr>
            <a:r>
              <a:rPr lang="es-ES" sz="3600" b="1" dirty="0">
                <a:solidFill>
                  <a:schemeClr val="tx2"/>
                </a:solidFill>
                <a:latin typeface="+mj-lt"/>
              </a:rPr>
              <a:t>costos de Accidentes</a:t>
            </a:r>
          </a:p>
        </p:txBody>
      </p:sp>
      <p:sp>
        <p:nvSpPr>
          <p:cNvPr id="3" name="Slide Number Placeholder 2"/>
          <p:cNvSpPr>
            <a:spLocks noGrp="1"/>
          </p:cNvSpPr>
          <p:nvPr>
            <p:ph type="sldNum" sz="quarter" idx="12"/>
          </p:nvPr>
        </p:nvSpPr>
        <p:spPr/>
        <p:txBody>
          <a:bodyPr/>
          <a:lstStyle/>
          <a:p>
            <a:fld id="{4CE67D53-0DE9-4E61-AF60-EE071B6804E0}" type="slidenum">
              <a:rPr lang="en-US" smtClean="0"/>
              <a:t>57</a:t>
            </a:fld>
            <a:endParaRPr lang="en-US"/>
          </a:p>
        </p:txBody>
      </p:sp>
    </p:spTree>
    <p:extLst>
      <p:ext uri="{BB962C8B-B14F-4D97-AF65-F5344CB8AC3E}">
        <p14:creationId xmlns:p14="http://schemas.microsoft.com/office/powerpoint/2010/main" val="201494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ea.armadaproject.org/Images/smith/smith_Iceberg.gif.jpg"/>
          <p:cNvPicPr>
            <a:picLocks noChangeAspect="1" noChangeArrowheads="1"/>
          </p:cNvPicPr>
          <p:nvPr/>
        </p:nvPicPr>
        <p:blipFill>
          <a:blip r:embed="rId2" cstate="print">
            <a:extLst/>
          </a:blip>
          <a:srcRect/>
          <a:stretch>
            <a:fillRect/>
          </a:stretch>
        </p:blipFill>
        <p:spPr bwMode="auto">
          <a:xfrm>
            <a:off x="636886" y="1059136"/>
            <a:ext cx="3888432" cy="4304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1" name="10 Conector recto de flecha"/>
          <p:cNvCxnSpPr/>
          <p:nvPr/>
        </p:nvCxnSpPr>
        <p:spPr>
          <a:xfrm>
            <a:off x="3805238" y="1198563"/>
            <a:ext cx="1871662" cy="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8" name="17 Conector recto de flecha"/>
          <p:cNvCxnSpPr/>
          <p:nvPr/>
        </p:nvCxnSpPr>
        <p:spPr>
          <a:xfrm>
            <a:off x="3841750" y="2787650"/>
            <a:ext cx="1476375" cy="719138"/>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
        <p:nvSpPr>
          <p:cNvPr id="59396" name="23 CuadroTexto"/>
          <p:cNvSpPr txBox="1">
            <a:spLocks noChangeArrowheads="1"/>
          </p:cNvSpPr>
          <p:nvPr/>
        </p:nvSpPr>
        <p:spPr bwMode="auto">
          <a:xfrm>
            <a:off x="5965825" y="1203325"/>
            <a:ext cx="1584325" cy="641350"/>
          </a:xfrm>
          <a:prstGeom prst="rect">
            <a:avLst/>
          </a:prstGeom>
          <a:noFill/>
          <a:ln w="9525">
            <a:noFill/>
            <a:miter lim="800000"/>
            <a:headEnd/>
            <a:tailEnd/>
          </a:ln>
        </p:spPr>
        <p:txBody>
          <a:bodyPr>
            <a:spAutoFit/>
          </a:bodyPr>
          <a:lstStyle/>
          <a:p>
            <a:r>
              <a:rPr lang="es-DO">
                <a:latin typeface="Century Gothic" pitchFamily="34" charset="0"/>
              </a:rPr>
              <a:t>Costos Directos</a:t>
            </a:r>
          </a:p>
        </p:txBody>
      </p:sp>
      <p:sp>
        <p:nvSpPr>
          <p:cNvPr id="59397" name="24 CuadroTexto"/>
          <p:cNvSpPr txBox="1">
            <a:spLocks noChangeArrowheads="1"/>
          </p:cNvSpPr>
          <p:nvPr/>
        </p:nvSpPr>
        <p:spPr bwMode="auto">
          <a:xfrm>
            <a:off x="5534025" y="3211513"/>
            <a:ext cx="1584325" cy="641350"/>
          </a:xfrm>
          <a:prstGeom prst="rect">
            <a:avLst/>
          </a:prstGeom>
          <a:noFill/>
          <a:ln w="9525">
            <a:noFill/>
            <a:miter lim="800000"/>
            <a:headEnd/>
            <a:tailEnd/>
          </a:ln>
        </p:spPr>
        <p:txBody>
          <a:bodyPr>
            <a:spAutoFit/>
          </a:bodyPr>
          <a:lstStyle/>
          <a:p>
            <a:r>
              <a:rPr lang="es-DO">
                <a:latin typeface="Century Gothic" pitchFamily="34" charset="0"/>
              </a:rPr>
              <a:t>Costos Indirectos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58</a:t>
            </a:fld>
            <a:endParaRPr lang="en-US"/>
          </a:p>
        </p:txBody>
      </p:sp>
    </p:spTree>
    <p:extLst>
      <p:ext uri="{BB962C8B-B14F-4D97-AF65-F5344CB8AC3E}">
        <p14:creationId xmlns:p14="http://schemas.microsoft.com/office/powerpoint/2010/main" val="1497984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24 CuadroTexto"/>
          <p:cNvSpPr txBox="1">
            <a:spLocks noChangeArrowheads="1"/>
          </p:cNvSpPr>
          <p:nvPr/>
        </p:nvSpPr>
        <p:spPr bwMode="auto">
          <a:xfrm>
            <a:off x="0" y="620713"/>
            <a:ext cx="9067800" cy="641350"/>
          </a:xfrm>
          <a:prstGeom prst="rect">
            <a:avLst/>
          </a:prstGeom>
          <a:noFill/>
          <a:ln w="9525">
            <a:noFill/>
            <a:miter lim="800000"/>
            <a:headEnd/>
            <a:tailEnd/>
          </a:ln>
        </p:spPr>
        <p:txBody>
          <a:bodyPr wrap="square">
            <a:spAutoFit/>
          </a:bodyPr>
          <a:lstStyle/>
          <a:p>
            <a:pPr algn="ctr"/>
            <a:r>
              <a:rPr lang="es-DO" sz="3600" b="1" dirty="0">
                <a:solidFill>
                  <a:schemeClr val="tx2"/>
                </a:solidFill>
                <a:latin typeface="+mj-lt"/>
              </a:rPr>
              <a:t>Costos Directos</a:t>
            </a:r>
          </a:p>
        </p:txBody>
      </p:sp>
      <p:sp>
        <p:nvSpPr>
          <p:cNvPr id="60418" name="6 Marcador de contenido"/>
          <p:cNvSpPr>
            <a:spLocks/>
          </p:cNvSpPr>
          <p:nvPr/>
        </p:nvSpPr>
        <p:spPr bwMode="auto">
          <a:xfrm>
            <a:off x="250824" y="914400"/>
            <a:ext cx="8435976" cy="4614863"/>
          </a:xfrm>
          <a:prstGeom prst="rect">
            <a:avLst/>
          </a:prstGeom>
          <a:noFill/>
          <a:ln w="9525">
            <a:noFill/>
            <a:miter lim="800000"/>
            <a:headEnd/>
            <a:tailEnd/>
          </a:ln>
        </p:spPr>
        <p:txBody>
          <a:bodyPr/>
          <a:lstStyle/>
          <a:p>
            <a:pPr marL="68263" algn="just" eaLnBrk="0" hangingPunct="0">
              <a:spcBef>
                <a:spcPct val="20000"/>
              </a:spcBef>
              <a:buFont typeface="Arial" charset="0"/>
              <a:buNone/>
            </a:pPr>
            <a:endParaRPr lang="es-DO" dirty="0">
              <a:latin typeface="Tahoma" pitchFamily="34" charset="0"/>
            </a:endParaRPr>
          </a:p>
          <a:p>
            <a:pPr marL="68263" algn="just" eaLnBrk="0" hangingPunct="0">
              <a:spcBef>
                <a:spcPct val="20000"/>
              </a:spcBef>
              <a:buFont typeface="Arial" charset="0"/>
              <a:buNone/>
            </a:pPr>
            <a:r>
              <a:rPr lang="es-DO" sz="2400" dirty="0"/>
              <a:t>Son el conjunto de pérdidas económicas </a:t>
            </a:r>
            <a:r>
              <a:rPr lang="es-DO" sz="2400" dirty="0">
                <a:solidFill>
                  <a:srgbClr val="FF0000"/>
                </a:solidFill>
              </a:rPr>
              <a:t>tangibles</a:t>
            </a:r>
            <a:r>
              <a:rPr lang="es-DO" sz="2400" dirty="0"/>
              <a:t> que sufren las empresas como consecuencia de los accidentes. </a:t>
            </a:r>
          </a:p>
          <a:p>
            <a:pPr marL="68263" algn="just" eaLnBrk="0" hangingPunct="0">
              <a:spcBef>
                <a:spcPct val="20000"/>
              </a:spcBef>
              <a:buClr>
                <a:srgbClr val="689C9A"/>
              </a:buClr>
              <a:buFont typeface="Arial" charset="0"/>
              <a:buChar char="•"/>
            </a:pPr>
            <a:endParaRPr lang="es-DO" sz="2400" dirty="0"/>
          </a:p>
          <a:p>
            <a:pPr marL="411163" indent="-342900" algn="just" eaLnBrk="0" hangingPunct="0">
              <a:spcBef>
                <a:spcPct val="20000"/>
              </a:spcBef>
              <a:buClr>
                <a:srgbClr val="0000CC"/>
              </a:buClr>
              <a:buFont typeface="Wingdings" pitchFamily="2" charset="2"/>
              <a:buChar char="q"/>
            </a:pPr>
            <a:r>
              <a:rPr lang="es-DO" sz="2000" dirty="0"/>
              <a:t>El tiempo perdido de la Jornada Laboral </a:t>
            </a:r>
          </a:p>
          <a:p>
            <a:pPr marL="411163" indent="-342900" algn="just" eaLnBrk="0" hangingPunct="0">
              <a:spcBef>
                <a:spcPct val="20000"/>
              </a:spcBef>
              <a:buClr>
                <a:srgbClr val="0000CC"/>
              </a:buClr>
              <a:buFont typeface="Wingdings" pitchFamily="2" charset="2"/>
              <a:buChar char="q"/>
            </a:pPr>
            <a:endParaRPr lang="es-DO" sz="2000" dirty="0"/>
          </a:p>
          <a:p>
            <a:pPr marL="411163" indent="-342900" algn="just" eaLnBrk="0" hangingPunct="0">
              <a:spcBef>
                <a:spcPct val="20000"/>
              </a:spcBef>
              <a:buClr>
                <a:srgbClr val="0000CC"/>
              </a:buClr>
              <a:buFont typeface="Wingdings" pitchFamily="2" charset="2"/>
              <a:buChar char="q"/>
            </a:pPr>
            <a:r>
              <a:rPr lang="es-DO" sz="2000" dirty="0"/>
              <a:t>Los daños causados a las instalaciones, maquinaria, equipo y herramientas. </a:t>
            </a:r>
          </a:p>
          <a:p>
            <a:pPr marL="411163" indent="-342900" algn="just" eaLnBrk="0" hangingPunct="0">
              <a:spcBef>
                <a:spcPct val="20000"/>
              </a:spcBef>
              <a:buClr>
                <a:srgbClr val="0000CC"/>
              </a:buClr>
              <a:buFont typeface="Wingdings" pitchFamily="2" charset="2"/>
              <a:buChar char="q"/>
            </a:pPr>
            <a:endParaRPr lang="es-DO" sz="2000" dirty="0"/>
          </a:p>
          <a:p>
            <a:pPr marL="411163" indent="-342900" algn="just" eaLnBrk="0" hangingPunct="0">
              <a:spcBef>
                <a:spcPct val="20000"/>
              </a:spcBef>
              <a:buClr>
                <a:srgbClr val="0000CC"/>
              </a:buClr>
              <a:buFont typeface="Wingdings" pitchFamily="2" charset="2"/>
              <a:buChar char="q"/>
            </a:pPr>
            <a:r>
              <a:rPr lang="es-DO" sz="2000" dirty="0"/>
              <a:t>El lucro cesante por para de la maquinaria. </a:t>
            </a:r>
          </a:p>
          <a:p>
            <a:pPr marL="411163" indent="-342900" algn="just" eaLnBrk="0" hangingPunct="0">
              <a:spcBef>
                <a:spcPct val="20000"/>
              </a:spcBef>
              <a:buClr>
                <a:srgbClr val="0000CC"/>
              </a:buClr>
              <a:buFont typeface="Wingdings" pitchFamily="2" charset="2"/>
              <a:buChar char="q"/>
            </a:pPr>
            <a:endParaRPr lang="es-DO" sz="2000" dirty="0"/>
          </a:p>
          <a:p>
            <a:pPr marL="411163" indent="-342900" algn="just" eaLnBrk="0" hangingPunct="0">
              <a:spcBef>
                <a:spcPct val="20000"/>
              </a:spcBef>
              <a:buClr>
                <a:srgbClr val="0000CC"/>
              </a:buClr>
              <a:buFont typeface="Wingdings" pitchFamily="2" charset="2"/>
              <a:buChar char="q"/>
            </a:pPr>
            <a:r>
              <a:rPr lang="es-DO" sz="2000" dirty="0"/>
              <a:t>Las pérdidas en materia prima, subproductos o productos. </a:t>
            </a:r>
          </a:p>
          <a:p>
            <a:pPr marL="411163" indent="-342900" algn="just" eaLnBrk="0" hangingPunct="0">
              <a:spcBef>
                <a:spcPct val="20000"/>
              </a:spcBef>
              <a:buClr>
                <a:srgbClr val="0000CC"/>
              </a:buClr>
              <a:buFont typeface="Wingdings" pitchFamily="2" charset="2"/>
              <a:buChar char="q"/>
            </a:pPr>
            <a:endParaRPr lang="es-DO" sz="2000" dirty="0"/>
          </a:p>
          <a:p>
            <a:pPr marL="411163" indent="-342900" algn="just" eaLnBrk="0" hangingPunct="0">
              <a:spcBef>
                <a:spcPct val="20000"/>
              </a:spcBef>
              <a:buClr>
                <a:srgbClr val="0000CC"/>
              </a:buClr>
              <a:buFont typeface="Wingdings" pitchFamily="2" charset="2"/>
              <a:buChar char="q"/>
            </a:pPr>
            <a:r>
              <a:rPr lang="es-DO" sz="2000" dirty="0"/>
              <a:t>El deterioro del ritmo de producción. </a:t>
            </a:r>
          </a:p>
          <a:p>
            <a:pPr marL="354013" indent="-285750" algn="just" eaLnBrk="0" hangingPunct="0">
              <a:spcBef>
                <a:spcPct val="20000"/>
              </a:spcBef>
              <a:buFont typeface="Wingdings" pitchFamily="2" charset="2"/>
              <a:buChar char="q"/>
            </a:pPr>
            <a:endParaRPr lang="es-DO" dirty="0">
              <a:latin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59</a:t>
            </a:fld>
            <a:endParaRPr lang="en-US"/>
          </a:p>
        </p:txBody>
      </p:sp>
    </p:spTree>
    <p:extLst>
      <p:ext uri="{BB962C8B-B14F-4D97-AF65-F5344CB8AC3E}">
        <p14:creationId xmlns:p14="http://schemas.microsoft.com/office/powerpoint/2010/main" val="121429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228600"/>
            <a:ext cx="8763000" cy="715963"/>
          </a:xfrm>
        </p:spPr>
        <p:txBody>
          <a:bodyPr>
            <a:normAutofit/>
          </a:bodyPr>
          <a:lstStyle/>
          <a:p>
            <a:pPr eaLnBrk="0" hangingPunct="0">
              <a:spcBef>
                <a:spcPts val="0"/>
              </a:spcBef>
              <a:defRPr/>
            </a:pPr>
            <a:r>
              <a:rPr lang="es-DO" sz="3600" b="1" kern="0" dirty="0" smtClean="0">
                <a:solidFill>
                  <a:schemeClr val="tx2"/>
                </a:solidFill>
                <a:ea typeface="Tahoma" pitchFamily="34" charset="0"/>
                <a:cs typeface="Tahoma" pitchFamily="34" charset="0"/>
              </a:rPr>
              <a:t>Jerarquía de Control</a:t>
            </a:r>
            <a:endParaRPr lang="es-DO" sz="3600" b="1" kern="0" dirty="0">
              <a:solidFill>
                <a:schemeClr val="tx2"/>
              </a:solidFill>
              <a:ea typeface="Tahoma" pitchFamily="34" charset="0"/>
              <a:cs typeface="Tahom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1459887"/>
              </p:ext>
            </p:extLst>
          </p:nvPr>
        </p:nvGraphicFramePr>
        <p:xfrm>
          <a:off x="228600" y="9906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5257799"/>
            <a:ext cx="2133600" cy="584775"/>
          </a:xfrm>
          <a:prstGeom prst="rect">
            <a:avLst/>
          </a:prstGeom>
          <a:solidFill>
            <a:srgbClr val="00B050"/>
          </a:solidFill>
          <a:ln>
            <a:solidFill>
              <a:srgbClr val="0000FF"/>
            </a:solidFill>
          </a:ln>
        </p:spPr>
        <p:style>
          <a:lnRef idx="0">
            <a:schemeClr val="accent1"/>
          </a:lnRef>
          <a:fillRef idx="3">
            <a:schemeClr val="accent1"/>
          </a:fillRef>
          <a:effectRef idx="3">
            <a:schemeClr val="accent1"/>
          </a:effectRef>
          <a:fontRef idx="minor">
            <a:schemeClr val="lt1"/>
          </a:fontRef>
        </p:style>
        <p:txBody>
          <a:bodyPr>
            <a:spAutoFit/>
          </a:bodyPr>
          <a:lstStyle/>
          <a:p>
            <a:pPr algn="ctr">
              <a:lnSpc>
                <a:spcPct val="100000"/>
              </a:lnSpc>
              <a:spcBef>
                <a:spcPct val="0"/>
              </a:spcBef>
              <a:buClrTx/>
              <a:defRPr/>
            </a:pPr>
            <a:r>
              <a:rPr lang="es-ES" sz="1600" b="1" dirty="0">
                <a:solidFill>
                  <a:srgbClr val="000000"/>
                </a:solidFill>
              </a:rPr>
              <a:t>Aumentar la eficacia y la sostenibilidad</a:t>
            </a:r>
            <a:endParaRPr lang="en-US" sz="1600" b="1" dirty="0">
              <a:solidFill>
                <a:srgbClr val="000000"/>
              </a:solidFill>
            </a:endParaRPr>
          </a:p>
        </p:txBody>
      </p:sp>
      <p:sp>
        <p:nvSpPr>
          <p:cNvPr id="8" name="TextBox 7"/>
          <p:cNvSpPr txBox="1"/>
          <p:nvPr/>
        </p:nvSpPr>
        <p:spPr>
          <a:xfrm>
            <a:off x="6858000" y="5257800"/>
            <a:ext cx="2133600" cy="830997"/>
          </a:xfrm>
          <a:prstGeom prst="rect">
            <a:avLst/>
          </a:prstGeom>
          <a:solidFill>
            <a:srgbClr val="FF0000"/>
          </a:solidFill>
          <a:ln>
            <a:solidFill>
              <a:srgbClr val="0000FF"/>
            </a:solidFill>
          </a:ln>
        </p:spPr>
        <p:style>
          <a:lnRef idx="0">
            <a:schemeClr val="accent1"/>
          </a:lnRef>
          <a:fillRef idx="3">
            <a:schemeClr val="accent1"/>
          </a:fillRef>
          <a:effectRef idx="3">
            <a:schemeClr val="accent1"/>
          </a:effectRef>
          <a:fontRef idx="minor">
            <a:schemeClr val="lt1"/>
          </a:fontRef>
        </p:style>
        <p:txBody>
          <a:bodyPr>
            <a:spAutoFit/>
          </a:bodyPr>
          <a:lstStyle/>
          <a:p>
            <a:pPr algn="ctr">
              <a:lnSpc>
                <a:spcPct val="100000"/>
              </a:lnSpc>
              <a:spcBef>
                <a:spcPct val="0"/>
              </a:spcBef>
              <a:buClrTx/>
              <a:defRPr/>
            </a:pPr>
            <a:r>
              <a:rPr lang="es-ES" sz="1600" b="1" dirty="0">
                <a:solidFill>
                  <a:srgbClr val="000000"/>
                </a:solidFill>
                <a:latin typeface="+mj-lt"/>
              </a:rPr>
              <a:t>Aumentar la participación y la supervisión</a:t>
            </a:r>
            <a:endParaRPr lang="en-US" sz="1600" b="1" dirty="0">
              <a:solidFill>
                <a:srgbClr val="000000"/>
              </a:solidFill>
              <a:latin typeface="+mj-lt"/>
            </a:endParaRPr>
          </a:p>
        </p:txBody>
      </p:sp>
      <p:sp>
        <p:nvSpPr>
          <p:cNvPr id="25610" name="Up Arrow 6"/>
          <p:cNvSpPr>
            <a:spLocks noChangeArrowheads="1"/>
          </p:cNvSpPr>
          <p:nvPr/>
        </p:nvSpPr>
        <p:spPr bwMode="auto">
          <a:xfrm>
            <a:off x="1219200" y="3276600"/>
            <a:ext cx="76200" cy="1828800"/>
          </a:xfrm>
          <a:prstGeom prst="up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DO" sz="1600">
              <a:solidFill>
                <a:srgbClr val="FFFFFF"/>
              </a:solidFill>
              <a:cs typeface="Arial" pitchFamily="34" charset="0"/>
            </a:endParaRPr>
          </a:p>
        </p:txBody>
      </p:sp>
      <p:cxnSp>
        <p:nvCxnSpPr>
          <p:cNvPr id="12" name="Straight Arrow Connector 11"/>
          <p:cNvCxnSpPr/>
          <p:nvPr/>
        </p:nvCxnSpPr>
        <p:spPr bwMode="auto">
          <a:xfrm flipV="1">
            <a:off x="1066800" y="2209800"/>
            <a:ext cx="0" cy="2819400"/>
          </a:xfrm>
          <a:prstGeom prst="straightConnector1">
            <a:avLst/>
          </a:prstGeom>
          <a:ln w="50800" cap="flat">
            <a:solidFill>
              <a:srgbClr val="00B050"/>
            </a:solidFill>
            <a:tailEnd type="arrow"/>
          </a:ln>
          <a:extLst/>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bwMode="auto">
          <a:xfrm flipV="1">
            <a:off x="8305800" y="2373630"/>
            <a:ext cx="0" cy="2819400"/>
          </a:xfrm>
          <a:prstGeom prst="straightConnector1">
            <a:avLst/>
          </a:prstGeom>
          <a:ln w="50800" cap="flat">
            <a:solidFill>
              <a:srgbClr val="FF0000"/>
            </a:solidFill>
            <a:headEnd type="arrow"/>
            <a:tailEnd type="none"/>
          </a:ln>
          <a:extLst/>
        </p:spPr>
        <p:style>
          <a:lnRef idx="1">
            <a:schemeClr val="accent4"/>
          </a:lnRef>
          <a:fillRef idx="0">
            <a:schemeClr val="accent4"/>
          </a:fillRef>
          <a:effectRef idx="0">
            <a:schemeClr val="accent4"/>
          </a:effectRef>
          <a:fontRef idx="minor">
            <a:schemeClr val="tx1"/>
          </a:fontRef>
        </p:style>
      </p:cxn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2" name="Slide Number Placeholder 1"/>
          <p:cNvSpPr>
            <a:spLocks noGrp="1"/>
          </p:cNvSpPr>
          <p:nvPr>
            <p:ph type="sldNum" sz="quarter" idx="12"/>
          </p:nvPr>
        </p:nvSpPr>
        <p:spPr/>
        <p:txBody>
          <a:bodyPr/>
          <a:lstStyle/>
          <a:p>
            <a:fld id="{4CE67D53-0DE9-4E61-AF60-EE071B6804E0}" type="slidenum">
              <a:rPr lang="en-US" smtClean="0"/>
              <a:t>6</a:t>
            </a:fld>
            <a:endParaRPr lang="en-US"/>
          </a:p>
        </p:txBody>
      </p:sp>
    </p:spTree>
    <p:extLst>
      <p:ext uri="{BB962C8B-B14F-4D97-AF65-F5344CB8AC3E}">
        <p14:creationId xmlns:p14="http://schemas.microsoft.com/office/powerpoint/2010/main" val="255072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24 CuadroTexto"/>
          <p:cNvSpPr txBox="1">
            <a:spLocks noChangeArrowheads="1"/>
          </p:cNvSpPr>
          <p:nvPr/>
        </p:nvSpPr>
        <p:spPr bwMode="auto">
          <a:xfrm>
            <a:off x="2051050" y="620713"/>
            <a:ext cx="5113338" cy="641350"/>
          </a:xfrm>
          <a:prstGeom prst="rect">
            <a:avLst/>
          </a:prstGeom>
          <a:noFill/>
          <a:ln w="9525">
            <a:noFill/>
            <a:miter lim="800000"/>
            <a:headEnd/>
            <a:tailEnd/>
          </a:ln>
        </p:spPr>
        <p:txBody>
          <a:bodyPr>
            <a:spAutoFit/>
          </a:bodyPr>
          <a:lstStyle/>
          <a:p>
            <a:r>
              <a:rPr lang="es-DO" sz="3600" b="1">
                <a:solidFill>
                  <a:schemeClr val="tx2"/>
                </a:solidFill>
                <a:latin typeface="Tahoma" pitchFamily="34" charset="0"/>
              </a:rPr>
              <a:t>Costos Indirectos</a:t>
            </a:r>
          </a:p>
        </p:txBody>
      </p:sp>
      <p:sp>
        <p:nvSpPr>
          <p:cNvPr id="61442" name="2 Marcador de contenido"/>
          <p:cNvSpPr>
            <a:spLocks/>
          </p:cNvSpPr>
          <p:nvPr/>
        </p:nvSpPr>
        <p:spPr bwMode="auto">
          <a:xfrm>
            <a:off x="609600" y="2590800"/>
            <a:ext cx="6777037" cy="3508375"/>
          </a:xfrm>
          <a:prstGeom prst="rect">
            <a:avLst/>
          </a:prstGeom>
          <a:noFill/>
          <a:ln w="9525">
            <a:noFill/>
            <a:miter lim="800000"/>
            <a:headEnd/>
            <a:tailEnd/>
          </a:ln>
        </p:spPr>
        <p:txBody>
          <a:bodyPr/>
          <a:lstStyle/>
          <a:p>
            <a:pPr marL="355600" indent="-285750" algn="just" eaLnBrk="0" hangingPunct="0">
              <a:spcBef>
                <a:spcPct val="20000"/>
              </a:spcBef>
              <a:buClr>
                <a:srgbClr val="0000CC"/>
              </a:buClr>
              <a:buFont typeface="Wingdings" pitchFamily="2" charset="2"/>
              <a:buChar char="q"/>
            </a:pPr>
            <a:r>
              <a:rPr lang="es-DO" dirty="0">
                <a:latin typeface="Tahoma" pitchFamily="34" charset="0"/>
              </a:rPr>
              <a:t>La disminución de la Calidad </a:t>
            </a:r>
          </a:p>
          <a:p>
            <a:pPr marL="355600" indent="-285750" algn="just" eaLnBrk="0" hangingPunct="0">
              <a:spcBef>
                <a:spcPct val="20000"/>
              </a:spcBef>
              <a:buClr>
                <a:srgbClr val="0000CC"/>
              </a:buClr>
              <a:buFont typeface="Wingdings" pitchFamily="2" charset="2"/>
              <a:buChar char="q"/>
            </a:pPr>
            <a:endParaRPr lang="es-DO" dirty="0">
              <a:latin typeface="Tahoma" pitchFamily="34" charset="0"/>
            </a:endParaRPr>
          </a:p>
          <a:p>
            <a:pPr marL="355600" indent="-285750" algn="just" eaLnBrk="0" hangingPunct="0">
              <a:spcBef>
                <a:spcPct val="20000"/>
              </a:spcBef>
              <a:buClr>
                <a:srgbClr val="0000CC"/>
              </a:buClr>
              <a:buFont typeface="Wingdings" pitchFamily="2" charset="2"/>
              <a:buChar char="q"/>
            </a:pPr>
            <a:r>
              <a:rPr lang="es-DO" dirty="0">
                <a:latin typeface="Tahoma" pitchFamily="34" charset="0"/>
              </a:rPr>
              <a:t>El incumplimiento de compromisos de producción y la penalización de fianzas establecidas en los contratos </a:t>
            </a:r>
          </a:p>
          <a:p>
            <a:pPr marL="355600" indent="-285750" algn="just" eaLnBrk="0" hangingPunct="0">
              <a:spcBef>
                <a:spcPct val="20000"/>
              </a:spcBef>
              <a:buClr>
                <a:srgbClr val="0000CC"/>
              </a:buClr>
              <a:buFont typeface="Wingdings" pitchFamily="2" charset="2"/>
              <a:buChar char="q"/>
            </a:pPr>
            <a:endParaRPr lang="es-DO" dirty="0">
              <a:latin typeface="Tahoma" pitchFamily="34" charset="0"/>
            </a:endParaRPr>
          </a:p>
          <a:p>
            <a:pPr marL="355600" indent="-285750" algn="just" eaLnBrk="0" hangingPunct="0">
              <a:spcBef>
                <a:spcPct val="20000"/>
              </a:spcBef>
              <a:buClr>
                <a:srgbClr val="0000CC"/>
              </a:buClr>
              <a:buFont typeface="Wingdings" pitchFamily="2" charset="2"/>
              <a:buChar char="q"/>
            </a:pPr>
            <a:r>
              <a:rPr lang="es-DO" dirty="0">
                <a:latin typeface="Tahoma" pitchFamily="34" charset="0"/>
              </a:rPr>
              <a:t>La pérdida de clientes y mercados </a:t>
            </a:r>
          </a:p>
          <a:p>
            <a:pPr marL="355600" indent="-285750" algn="just" eaLnBrk="0" hangingPunct="0">
              <a:spcBef>
                <a:spcPct val="20000"/>
              </a:spcBef>
              <a:buClr>
                <a:srgbClr val="0000CC"/>
              </a:buClr>
              <a:buFont typeface="Wingdings" pitchFamily="2" charset="2"/>
              <a:buChar char="q"/>
            </a:pPr>
            <a:endParaRPr lang="es-DO" dirty="0">
              <a:latin typeface="Tahoma" pitchFamily="34" charset="0"/>
            </a:endParaRPr>
          </a:p>
          <a:p>
            <a:pPr marL="355600" indent="-285750" algn="just" eaLnBrk="0" hangingPunct="0">
              <a:spcBef>
                <a:spcPct val="20000"/>
              </a:spcBef>
              <a:buClr>
                <a:srgbClr val="0000CC"/>
              </a:buClr>
              <a:buFont typeface="Wingdings" pitchFamily="2" charset="2"/>
              <a:buChar char="q"/>
            </a:pPr>
            <a:r>
              <a:rPr lang="es-DO" dirty="0">
                <a:latin typeface="Tahoma" pitchFamily="34" charset="0"/>
              </a:rPr>
              <a:t>Los gastos por atención de demandas laborales </a:t>
            </a:r>
          </a:p>
          <a:p>
            <a:pPr marL="355600" indent="-285750" algn="just" eaLnBrk="0" hangingPunct="0">
              <a:spcBef>
                <a:spcPct val="20000"/>
              </a:spcBef>
              <a:buClr>
                <a:srgbClr val="0000CC"/>
              </a:buClr>
              <a:buFont typeface="Wingdings" pitchFamily="2" charset="2"/>
              <a:buChar char="q"/>
            </a:pPr>
            <a:endParaRPr lang="es-DO" dirty="0">
              <a:latin typeface="Tahoma" pitchFamily="34" charset="0"/>
            </a:endParaRPr>
          </a:p>
          <a:p>
            <a:pPr marL="355600" indent="-285750" algn="just" eaLnBrk="0" hangingPunct="0">
              <a:spcBef>
                <a:spcPct val="20000"/>
              </a:spcBef>
              <a:buClr>
                <a:srgbClr val="0000CC"/>
              </a:buClr>
              <a:buFont typeface="Wingdings" pitchFamily="2" charset="2"/>
              <a:buChar char="q"/>
            </a:pPr>
            <a:r>
              <a:rPr lang="es-DO" dirty="0">
                <a:latin typeface="Tahoma" pitchFamily="34" charset="0"/>
              </a:rPr>
              <a:t>El deterioro de la </a:t>
            </a:r>
            <a:r>
              <a:rPr lang="es-DO" dirty="0" smtClean="0">
                <a:latin typeface="Tahoma" pitchFamily="34" charset="0"/>
              </a:rPr>
              <a:t>imagen </a:t>
            </a:r>
            <a:r>
              <a:rPr lang="es-DO" dirty="0">
                <a:latin typeface="Tahoma" pitchFamily="34" charset="0"/>
              </a:rPr>
              <a:t>corporativa</a:t>
            </a:r>
            <a:r>
              <a:rPr lang="es-DO" sz="3200" dirty="0">
                <a:latin typeface="Calibri" pitchFamily="34" charset="0"/>
              </a:rPr>
              <a:t> </a:t>
            </a:r>
          </a:p>
          <a:p>
            <a:pPr marL="342900" indent="-273050" eaLnBrk="0" hangingPunct="0">
              <a:spcBef>
                <a:spcPct val="20000"/>
              </a:spcBef>
              <a:buFont typeface="Arial" charset="0"/>
              <a:buNone/>
            </a:pPr>
            <a:endParaRPr lang="es-DO" sz="3200" dirty="0">
              <a:latin typeface="Calibri"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60</a:t>
            </a:fld>
            <a:endParaRPr lang="en-US"/>
          </a:p>
        </p:txBody>
      </p:sp>
      <p:sp>
        <p:nvSpPr>
          <p:cNvPr id="2" name="Rectangle 1"/>
          <p:cNvSpPr/>
          <p:nvPr/>
        </p:nvSpPr>
        <p:spPr>
          <a:xfrm>
            <a:off x="304800" y="1488364"/>
            <a:ext cx="8610600" cy="830997"/>
          </a:xfrm>
          <a:prstGeom prst="rect">
            <a:avLst/>
          </a:prstGeom>
        </p:spPr>
        <p:txBody>
          <a:bodyPr wrap="square">
            <a:spAutoFit/>
          </a:bodyPr>
          <a:lstStyle/>
          <a:p>
            <a:pPr marL="68263" algn="just" eaLnBrk="0" hangingPunct="0">
              <a:spcBef>
                <a:spcPct val="20000"/>
              </a:spcBef>
              <a:buFont typeface="Arial" charset="0"/>
              <a:buNone/>
            </a:pPr>
            <a:r>
              <a:rPr lang="es-DO" sz="2400" dirty="0"/>
              <a:t>Son el conjunto de pérdidas económicas </a:t>
            </a:r>
            <a:r>
              <a:rPr lang="es-DO" sz="2400" dirty="0" smtClean="0"/>
              <a:t>muchas </a:t>
            </a:r>
            <a:r>
              <a:rPr lang="es-DO" sz="2400" dirty="0" smtClean="0">
                <a:solidFill>
                  <a:srgbClr val="FF0000"/>
                </a:solidFill>
              </a:rPr>
              <a:t>veces intangibles </a:t>
            </a:r>
            <a:r>
              <a:rPr lang="es-DO" sz="2400" dirty="0"/>
              <a:t>que sufren las empresas como consecuencia de los accidentes. </a:t>
            </a:r>
            <a:endParaRPr lang="es-DO" sz="2400" dirty="0"/>
          </a:p>
        </p:txBody>
      </p:sp>
    </p:spTree>
    <p:extLst>
      <p:ext uri="{BB962C8B-B14F-4D97-AF65-F5344CB8AC3E}">
        <p14:creationId xmlns:p14="http://schemas.microsoft.com/office/powerpoint/2010/main" val="1310567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ChangeArrowheads="1"/>
          </p:cNvSpPr>
          <p:nvPr/>
        </p:nvSpPr>
        <p:spPr bwMode="auto">
          <a:xfrm>
            <a:off x="5364163" y="692150"/>
            <a:ext cx="2571750" cy="366713"/>
          </a:xfrm>
          <a:prstGeom prst="rect">
            <a:avLst/>
          </a:prstGeom>
          <a:noFill/>
          <a:ln w="9525">
            <a:noFill/>
            <a:miter lim="800000"/>
            <a:headEnd/>
            <a:tailEnd/>
          </a:ln>
        </p:spPr>
        <p:txBody>
          <a:bodyPr wrap="none">
            <a:spAutoFit/>
          </a:bodyPr>
          <a:lstStyle/>
          <a:p>
            <a:pPr>
              <a:buFont typeface="Wingdings" pitchFamily="2" charset="2"/>
              <a:buNone/>
            </a:pPr>
            <a:r>
              <a:rPr lang="es-ES" b="1">
                <a:solidFill>
                  <a:schemeClr val="tx2"/>
                </a:solidFill>
              </a:rPr>
              <a:t>Costos de Accidentes</a:t>
            </a:r>
          </a:p>
        </p:txBody>
      </p:sp>
      <p:pic>
        <p:nvPicPr>
          <p:cNvPr id="62466" name="Picture 4" descr="image006"/>
          <p:cNvPicPr>
            <a:picLocks noChangeAspect="1" noChangeArrowheads="1"/>
          </p:cNvPicPr>
          <p:nvPr/>
        </p:nvPicPr>
        <p:blipFill>
          <a:blip r:embed="rId2" cstate="print"/>
          <a:srcRect/>
          <a:stretch>
            <a:fillRect/>
          </a:stretch>
        </p:blipFill>
        <p:spPr bwMode="auto">
          <a:xfrm>
            <a:off x="0" y="0"/>
            <a:ext cx="5119688" cy="6858000"/>
          </a:xfrm>
          <a:prstGeom prst="rect">
            <a:avLst/>
          </a:prstGeom>
          <a:noFill/>
          <a:ln w="9525">
            <a:noFill/>
            <a:miter lim="800000"/>
            <a:headEnd/>
            <a:tailEnd/>
          </a:ln>
        </p:spPr>
      </p:pic>
      <p:sp>
        <p:nvSpPr>
          <p:cNvPr id="62467" name="Rectangle 5"/>
          <p:cNvSpPr>
            <a:spLocks noChangeArrowheads="1"/>
          </p:cNvSpPr>
          <p:nvPr/>
        </p:nvSpPr>
        <p:spPr bwMode="auto">
          <a:xfrm>
            <a:off x="5219700" y="1700213"/>
            <a:ext cx="3671888" cy="3387725"/>
          </a:xfrm>
          <a:prstGeom prst="rect">
            <a:avLst/>
          </a:prstGeom>
          <a:noFill/>
          <a:ln w="25400" algn="ctr">
            <a:noFill/>
            <a:miter lim="800000"/>
            <a:headEnd/>
            <a:tailEnd/>
          </a:ln>
        </p:spPr>
        <p:txBody>
          <a:bodyPr anchor="ctr">
            <a:spAutoFit/>
          </a:bodyPr>
          <a:lstStyle/>
          <a:p>
            <a:pPr algn="just">
              <a:buFont typeface="Wingdings" pitchFamily="2" charset="2"/>
              <a:buChar char=""/>
              <a:tabLst>
                <a:tab pos="228600" algn="l"/>
              </a:tabLst>
            </a:pPr>
            <a:r>
              <a:rPr lang="es-DO">
                <a:solidFill>
                  <a:srgbClr val="000066"/>
                </a:solidFill>
                <a:latin typeface="Tahoma" pitchFamily="34" charset="0"/>
                <a:cs typeface="Times New Roman" pitchFamily="18" charset="0"/>
              </a:rPr>
              <a:t> Costo del salario pagado al empleado cuando no esté trabajando en su posición normal.</a:t>
            </a:r>
            <a:endParaRPr lang="en-US">
              <a:solidFill>
                <a:srgbClr val="000066"/>
              </a:solidFill>
              <a:latin typeface="Tahoma" pitchFamily="34" charset="0"/>
            </a:endParaRPr>
          </a:p>
          <a:p>
            <a:pPr algn="just">
              <a:buFont typeface="Wingdings" pitchFamily="2" charset="2"/>
              <a:buChar char=""/>
              <a:tabLst>
                <a:tab pos="228600" algn="l"/>
              </a:tabLst>
            </a:pPr>
            <a:r>
              <a:rPr lang="es-DO">
                <a:solidFill>
                  <a:srgbClr val="000066"/>
                </a:solidFill>
                <a:latin typeface="Tahoma" pitchFamily="34" charset="0"/>
                <a:cs typeface="Times New Roman" pitchFamily="18" charset="0"/>
              </a:rPr>
              <a:t> Costo del daño al equipo o materiales.</a:t>
            </a:r>
            <a:endParaRPr lang="en-US">
              <a:solidFill>
                <a:srgbClr val="000066"/>
              </a:solidFill>
              <a:latin typeface="Tahoma" pitchFamily="34" charset="0"/>
              <a:cs typeface="Times New Roman" pitchFamily="18" charset="0"/>
            </a:endParaRPr>
          </a:p>
          <a:p>
            <a:pPr algn="just">
              <a:buFont typeface="Wingdings" pitchFamily="2" charset="2"/>
              <a:buChar char=""/>
              <a:tabLst>
                <a:tab pos="228600" algn="l"/>
              </a:tabLst>
            </a:pPr>
            <a:r>
              <a:rPr lang="es-DO">
                <a:solidFill>
                  <a:srgbClr val="000066"/>
                </a:solidFill>
                <a:latin typeface="Tahoma" pitchFamily="34" charset="0"/>
                <a:cs typeface="Times New Roman" pitchFamily="18" charset="0"/>
              </a:rPr>
              <a:t> Costo del salario para la pérdida de tiempo de otros empleados no lesionados.</a:t>
            </a:r>
            <a:endParaRPr lang="en-US">
              <a:solidFill>
                <a:srgbClr val="000066"/>
              </a:solidFill>
              <a:latin typeface="Tahoma" pitchFamily="34" charset="0"/>
              <a:cs typeface="Times New Roman" pitchFamily="18" charset="0"/>
            </a:endParaRPr>
          </a:p>
          <a:p>
            <a:pPr algn="just">
              <a:buFont typeface="Wingdings" pitchFamily="2" charset="2"/>
              <a:buChar char=""/>
              <a:tabLst>
                <a:tab pos="228600" algn="l"/>
              </a:tabLst>
            </a:pPr>
            <a:r>
              <a:rPr lang="es-DO">
                <a:solidFill>
                  <a:srgbClr val="000066"/>
                </a:solidFill>
                <a:latin typeface="Tahoma" pitchFamily="34" charset="0"/>
                <a:cs typeface="Times New Roman" pitchFamily="18" charset="0"/>
              </a:rPr>
              <a:t> Costo de emplear y entrenar a empleados nuevos o de transferir a empleados a otras posiciones.</a:t>
            </a:r>
            <a:endParaRPr lang="en-US">
              <a:solidFill>
                <a:srgbClr val="000066"/>
              </a:solidFill>
              <a:latin typeface="Tahoma" pitchFamily="34" charset="0"/>
              <a:cs typeface="Times New Roman" pitchFamily="18" charset="0"/>
            </a:endParaRPr>
          </a:p>
          <a:p>
            <a:pPr algn="just">
              <a:buFont typeface="Wingdings" pitchFamily="2" charset="2"/>
              <a:buChar char=""/>
              <a:tabLst>
                <a:tab pos="228600" algn="l"/>
              </a:tabLst>
            </a:pPr>
            <a:r>
              <a:rPr lang="es-DO">
                <a:solidFill>
                  <a:srgbClr val="000066"/>
                </a:solidFill>
                <a:latin typeface="Tahoma" pitchFamily="34" charset="0"/>
                <a:cs typeface="Times New Roman" pitchFamily="18" charset="0"/>
              </a:rPr>
              <a:t> Efecto mental.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644" y="4721"/>
            <a:ext cx="1835944" cy="681079"/>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61</a:t>
            </a:fld>
            <a:endParaRPr lang="en-US"/>
          </a:p>
        </p:txBody>
      </p:sp>
    </p:spTree>
    <p:extLst>
      <p:ext uri="{BB962C8B-B14F-4D97-AF65-F5344CB8AC3E}">
        <p14:creationId xmlns:p14="http://schemas.microsoft.com/office/powerpoint/2010/main" val="18131570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119641" y="769317"/>
          <a:ext cx="7194746" cy="503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0" name="Rectangle 7"/>
          <p:cNvSpPr>
            <a:spLocks noChangeArrowheads="1"/>
          </p:cNvSpPr>
          <p:nvPr/>
        </p:nvSpPr>
        <p:spPr bwMode="auto">
          <a:xfrm>
            <a:off x="755650" y="981075"/>
            <a:ext cx="2571750" cy="366713"/>
          </a:xfrm>
          <a:prstGeom prst="rect">
            <a:avLst/>
          </a:prstGeom>
          <a:noFill/>
          <a:ln w="9525">
            <a:noFill/>
            <a:miter lim="800000"/>
            <a:headEnd/>
            <a:tailEnd/>
          </a:ln>
        </p:spPr>
        <p:txBody>
          <a:bodyPr wrap="none">
            <a:spAutoFit/>
          </a:bodyPr>
          <a:lstStyle/>
          <a:p>
            <a:pPr>
              <a:buFont typeface="Wingdings" pitchFamily="2" charset="2"/>
              <a:buNone/>
            </a:pPr>
            <a:r>
              <a:rPr lang="es-ES" b="1">
                <a:solidFill>
                  <a:schemeClr val="tx2"/>
                </a:solidFill>
              </a:rPr>
              <a:t>Costos de Accidentes</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62</a:t>
            </a:fld>
            <a:endParaRPr lang="en-US"/>
          </a:p>
        </p:txBody>
      </p:sp>
    </p:spTree>
    <p:extLst>
      <p:ext uri="{BB962C8B-B14F-4D97-AF65-F5344CB8AC3E}">
        <p14:creationId xmlns:p14="http://schemas.microsoft.com/office/powerpoint/2010/main" val="12220378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4"/>
          <p:cNvSpPr>
            <a:spLocks/>
          </p:cNvSpPr>
          <p:nvPr/>
        </p:nvSpPr>
        <p:spPr bwMode="auto">
          <a:xfrm>
            <a:off x="250825" y="1484313"/>
            <a:ext cx="8280400" cy="4849812"/>
          </a:xfrm>
          <a:prstGeom prst="rect">
            <a:avLst/>
          </a:prstGeom>
          <a:noFill/>
          <a:ln w="9525">
            <a:noFill/>
            <a:miter lim="800000"/>
            <a:headEnd/>
            <a:tailEnd/>
          </a:ln>
        </p:spPr>
        <p:txBody>
          <a:bodyPr/>
          <a:lstStyle/>
          <a:p>
            <a:pPr marL="68263" algn="just" eaLnBrk="0" hangingPunct="0">
              <a:spcBef>
                <a:spcPct val="20000"/>
              </a:spcBef>
              <a:buFont typeface="Arial" charset="0"/>
              <a:buNone/>
            </a:pPr>
            <a:r>
              <a:rPr lang="es-ES" sz="2000" dirty="0">
                <a:latin typeface="+mj-lt"/>
                <a:cs typeface="Times New Roman" pitchFamily="18" charset="0"/>
              </a:rPr>
              <a:t>Para </a:t>
            </a:r>
            <a:r>
              <a:rPr lang="es-ES" sz="2000" dirty="0" smtClean="0">
                <a:latin typeface="+mj-lt"/>
                <a:cs typeface="Times New Roman" pitchFamily="18" charset="0"/>
              </a:rPr>
              <a:t>catalogar </a:t>
            </a:r>
            <a:r>
              <a:rPr lang="es-ES" sz="2000" dirty="0">
                <a:latin typeface="+mj-lt"/>
                <a:cs typeface="Times New Roman" pitchFamily="18" charset="0"/>
              </a:rPr>
              <a:t>como profesional a una enfermedad es imprescindible que existan elementos básicos que la diferencien de una enfermedad común:</a:t>
            </a:r>
          </a:p>
          <a:p>
            <a:pPr marL="68263" algn="just" eaLnBrk="0" hangingPunct="0">
              <a:spcBef>
                <a:spcPct val="20000"/>
              </a:spcBef>
              <a:buFont typeface="Arial" charset="0"/>
              <a:buNone/>
            </a:pPr>
            <a:r>
              <a:rPr lang="es-ES" sz="2000" b="1" dirty="0">
                <a:latin typeface="+mj-lt"/>
                <a:cs typeface="Times New Roman" pitchFamily="18" charset="0"/>
              </a:rPr>
              <a:t>Agente: </a:t>
            </a:r>
          </a:p>
          <a:p>
            <a:pPr marL="639763" lvl="1" indent="-273050" algn="just" eaLnBrk="0" hangingPunct="0">
              <a:spcBef>
                <a:spcPct val="20000"/>
              </a:spcBef>
              <a:buFont typeface="Arial" charset="0"/>
              <a:buChar char="–"/>
            </a:pPr>
            <a:r>
              <a:rPr lang="es-ES" sz="2000" dirty="0">
                <a:latin typeface="+mj-lt"/>
                <a:cs typeface="Times New Roman" pitchFamily="18" charset="0"/>
              </a:rPr>
              <a:t>Agente causal en el ambiente</a:t>
            </a:r>
          </a:p>
          <a:p>
            <a:pPr marL="639763" lvl="1" indent="-273050" algn="just" eaLnBrk="0" hangingPunct="0">
              <a:spcBef>
                <a:spcPct val="20000"/>
              </a:spcBef>
              <a:buFont typeface="Arial" charset="0"/>
              <a:buChar char="–"/>
            </a:pPr>
            <a:r>
              <a:rPr lang="es-ES" sz="2000" dirty="0">
                <a:latin typeface="+mj-lt"/>
                <a:cs typeface="Times New Roman" pitchFamily="18" charset="0"/>
              </a:rPr>
              <a:t>Condiciones de trabajo, potencialmente </a:t>
            </a:r>
            <a:r>
              <a:rPr lang="es-ES" sz="2000" dirty="0" smtClean="0">
                <a:latin typeface="+mj-lt"/>
                <a:cs typeface="Times New Roman" pitchFamily="18" charset="0"/>
              </a:rPr>
              <a:t>nocivos </a:t>
            </a:r>
            <a:r>
              <a:rPr lang="es-ES" sz="2000" dirty="0">
                <a:latin typeface="+mj-lt"/>
                <a:cs typeface="Times New Roman" pitchFamily="18" charset="0"/>
              </a:rPr>
              <a:t>para la salud. Pueden ser físicos, </a:t>
            </a:r>
            <a:r>
              <a:rPr lang="es-ES" sz="2000" dirty="0" smtClean="0">
                <a:latin typeface="+mj-lt"/>
                <a:cs typeface="Times New Roman" pitchFamily="18" charset="0"/>
              </a:rPr>
              <a:t>químicos y </a:t>
            </a:r>
            <a:r>
              <a:rPr lang="es-ES" sz="2000" dirty="0">
                <a:latin typeface="+mj-lt"/>
                <a:cs typeface="Times New Roman" pitchFamily="18" charset="0"/>
              </a:rPr>
              <a:t>biológicos</a:t>
            </a:r>
          </a:p>
          <a:p>
            <a:pPr marL="639763" lvl="1" indent="-273050" algn="just" eaLnBrk="0" hangingPunct="0">
              <a:spcBef>
                <a:spcPct val="20000"/>
              </a:spcBef>
              <a:buFont typeface="Arial" charset="0"/>
              <a:buChar char="–"/>
            </a:pPr>
            <a:r>
              <a:rPr lang="es-ES" sz="2000" dirty="0">
                <a:latin typeface="+mj-lt"/>
                <a:cs typeface="Times New Roman" pitchFamily="18" charset="0"/>
              </a:rPr>
              <a:t>Generadores de sobrecarga física para el trabajador expuesto.</a:t>
            </a:r>
          </a:p>
          <a:p>
            <a:pPr marL="68263" algn="just" eaLnBrk="0" hangingPunct="0">
              <a:spcBef>
                <a:spcPct val="20000"/>
              </a:spcBef>
              <a:buFont typeface="Arial" charset="0"/>
              <a:buNone/>
            </a:pPr>
            <a:r>
              <a:rPr lang="es-ES" sz="2000" b="1" dirty="0">
                <a:latin typeface="+mj-lt"/>
                <a:cs typeface="Times New Roman" pitchFamily="18" charset="0"/>
              </a:rPr>
              <a:t>Exposición:</a:t>
            </a:r>
          </a:p>
          <a:p>
            <a:pPr marL="639763" lvl="1" indent="-273050" algn="just" eaLnBrk="0" hangingPunct="0">
              <a:spcBef>
                <a:spcPct val="20000"/>
              </a:spcBef>
              <a:buFont typeface="Arial" charset="0"/>
              <a:buChar char="–"/>
            </a:pPr>
            <a:r>
              <a:rPr lang="es-ES" sz="2000" dirty="0">
                <a:latin typeface="+mj-lt"/>
                <a:cs typeface="Times New Roman" pitchFamily="18" charset="0"/>
              </a:rPr>
              <a:t>Condición "sine qua non, demostrar que como consecuencia del contacto entre el trabajador y el agente o particular condición de trabajo </a:t>
            </a:r>
            <a:r>
              <a:rPr lang="es-ES" sz="2000" dirty="0" smtClean="0">
                <a:latin typeface="+mj-lt"/>
                <a:cs typeface="Times New Roman" pitchFamily="18" charset="0"/>
              </a:rPr>
              <a:t>se </a:t>
            </a:r>
            <a:r>
              <a:rPr lang="es-ES" sz="2000" dirty="0">
                <a:latin typeface="+mj-lt"/>
                <a:cs typeface="Times New Roman" pitchFamily="18" charset="0"/>
              </a:rPr>
              <a:t>posibilita la gestación de un daño a la salud. Los criterios de demostración pueden ser: Cualitativos y Cuantitativos</a:t>
            </a:r>
          </a:p>
          <a:p>
            <a:pPr marL="68263" eaLnBrk="0" hangingPunct="0">
              <a:spcBef>
                <a:spcPct val="20000"/>
              </a:spcBef>
              <a:buFont typeface="Arial" charset="0"/>
              <a:buChar char="•"/>
            </a:pPr>
            <a:endParaRPr lang="en-US" sz="2000" dirty="0">
              <a:latin typeface="+mj-lt"/>
              <a:cs typeface="Times New Roman" pitchFamily="18" charset="0"/>
            </a:endParaRPr>
          </a:p>
        </p:txBody>
      </p:sp>
      <p:sp>
        <p:nvSpPr>
          <p:cNvPr id="74754" name="Rectangle 3"/>
          <p:cNvSpPr>
            <a:spLocks noChangeArrowheads="1"/>
          </p:cNvSpPr>
          <p:nvPr/>
        </p:nvSpPr>
        <p:spPr bwMode="auto">
          <a:xfrm>
            <a:off x="1547813" y="765175"/>
            <a:ext cx="6210300" cy="457200"/>
          </a:xfrm>
          <a:prstGeom prst="rect">
            <a:avLst/>
          </a:prstGeom>
          <a:noFill/>
          <a:ln w="9525">
            <a:noFill/>
            <a:miter lim="800000"/>
            <a:headEnd/>
            <a:tailEnd/>
          </a:ln>
        </p:spPr>
        <p:txBody>
          <a:bodyPr wrap="none">
            <a:spAutoFit/>
          </a:bodyPr>
          <a:lstStyle/>
          <a:p>
            <a:r>
              <a:rPr lang="es-DO" sz="2400" b="1" dirty="0">
                <a:solidFill>
                  <a:schemeClr val="tx2"/>
                </a:solidFill>
                <a:latin typeface="Tahoma" pitchFamily="34" charset="0"/>
              </a:rPr>
              <a:t>Identificación Enfermedad Ocupacional</a:t>
            </a:r>
            <a:endParaRPr lang="en-US" sz="2400" b="1" dirty="0">
              <a:solidFill>
                <a:schemeClr val="tx2"/>
              </a:solidFill>
              <a:latin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5886"/>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63</a:t>
            </a:fld>
            <a:endParaRPr lang="en-US"/>
          </a:p>
        </p:txBody>
      </p:sp>
    </p:spTree>
    <p:extLst>
      <p:ext uri="{BB962C8B-B14F-4D97-AF65-F5344CB8AC3E}">
        <p14:creationId xmlns:p14="http://schemas.microsoft.com/office/powerpoint/2010/main" val="4056493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4"/>
          <p:cNvSpPr>
            <a:spLocks/>
          </p:cNvSpPr>
          <p:nvPr/>
        </p:nvSpPr>
        <p:spPr bwMode="auto">
          <a:xfrm>
            <a:off x="250825" y="1484313"/>
            <a:ext cx="8280400" cy="4849812"/>
          </a:xfrm>
          <a:prstGeom prst="rect">
            <a:avLst/>
          </a:prstGeom>
          <a:noFill/>
          <a:ln w="9525">
            <a:noFill/>
            <a:miter lim="800000"/>
            <a:headEnd/>
            <a:tailEnd/>
          </a:ln>
        </p:spPr>
        <p:txBody>
          <a:bodyPr/>
          <a:lstStyle/>
          <a:p>
            <a:pPr marL="68263" eaLnBrk="0" hangingPunct="0">
              <a:spcBef>
                <a:spcPct val="20000"/>
              </a:spcBef>
              <a:buFont typeface="Arial" charset="0"/>
              <a:buNone/>
            </a:pPr>
            <a:r>
              <a:rPr lang="es-ES" b="1" dirty="0">
                <a:latin typeface="Tahoma" pitchFamily="34" charset="0"/>
                <a:cs typeface="Times New Roman" pitchFamily="18" charset="0"/>
              </a:rPr>
              <a:t>Nexo de causalidad: </a:t>
            </a:r>
          </a:p>
          <a:p>
            <a:pPr marL="68263" algn="just" eaLnBrk="0" hangingPunct="0">
              <a:spcBef>
                <a:spcPct val="20000"/>
              </a:spcBef>
              <a:buFont typeface="Arial" charset="0"/>
              <a:buNone/>
            </a:pPr>
            <a:endParaRPr lang="es-ES" b="1" dirty="0">
              <a:latin typeface="Tahoma" pitchFamily="34" charset="0"/>
              <a:cs typeface="Times New Roman" pitchFamily="18" charset="0"/>
            </a:endParaRPr>
          </a:p>
          <a:p>
            <a:pPr marL="68263" algn="just" eaLnBrk="0" hangingPunct="0">
              <a:spcBef>
                <a:spcPct val="20000"/>
              </a:spcBef>
              <a:buFont typeface="Arial" charset="0"/>
              <a:buNone/>
            </a:pPr>
            <a:r>
              <a:rPr lang="es-ES" dirty="0">
                <a:latin typeface="Tahoma" pitchFamily="34" charset="0"/>
                <a:cs typeface="Times New Roman" pitchFamily="18" charset="0"/>
              </a:rPr>
              <a:t>D</a:t>
            </a:r>
            <a:r>
              <a:rPr lang="es-ES" dirty="0" smtClean="0">
                <a:latin typeface="Tahoma" pitchFamily="34" charset="0"/>
                <a:cs typeface="Times New Roman" pitchFamily="18" charset="0"/>
              </a:rPr>
              <a:t>ebe </a:t>
            </a:r>
            <a:r>
              <a:rPr lang="es-ES" dirty="0">
                <a:latin typeface="Tahoma" pitchFamily="34" charset="0"/>
                <a:cs typeface="Times New Roman" pitchFamily="18" charset="0"/>
              </a:rPr>
              <a:t>demostrarse con pruebas científicas (clínicas, experimentales o estadísticas) que existe un vínculo inexcusable entre la enfermedad y la presencia en el trabajo de los agentes o condiciones delineados precedentemente.</a:t>
            </a:r>
          </a:p>
          <a:p>
            <a:pPr marL="68263" algn="just" eaLnBrk="0" hangingPunct="0">
              <a:spcBef>
                <a:spcPct val="20000"/>
              </a:spcBef>
              <a:buFont typeface="Arial" charset="0"/>
              <a:buNone/>
            </a:pPr>
            <a:endParaRPr lang="es-ES" dirty="0">
              <a:latin typeface="Tahoma" pitchFamily="34" charset="0"/>
              <a:cs typeface="Times New Roman" pitchFamily="18" charset="0"/>
            </a:endParaRPr>
          </a:p>
          <a:p>
            <a:pPr marL="68263" algn="just" eaLnBrk="0" hangingPunct="0">
              <a:spcBef>
                <a:spcPct val="20000"/>
              </a:spcBef>
              <a:buFont typeface="Arial" charset="0"/>
              <a:buNone/>
            </a:pPr>
            <a:endParaRPr lang="es-ES" dirty="0">
              <a:latin typeface="Tahoma" pitchFamily="34" charset="0"/>
              <a:cs typeface="Times New Roman" pitchFamily="18" charset="0"/>
            </a:endParaRPr>
          </a:p>
          <a:p>
            <a:pPr marL="68263" algn="just" eaLnBrk="0" hangingPunct="0">
              <a:spcBef>
                <a:spcPct val="20000"/>
              </a:spcBef>
              <a:buFont typeface="Arial" charset="0"/>
              <a:buNone/>
            </a:pPr>
            <a:r>
              <a:rPr lang="es-ES" dirty="0">
                <a:latin typeface="Tahoma" pitchFamily="34" charset="0"/>
                <a:cs typeface="Times New Roman" pitchFamily="18" charset="0"/>
              </a:rPr>
              <a:t>No es necesario que la patología haya originado ya una incapacidad. El concepto actual es que el derecho a tutelar es la salud del trabajador y la ley apunta a la prevención más que al resarcimiento económico del daño generado.</a:t>
            </a:r>
          </a:p>
          <a:p>
            <a:pPr marL="68263" eaLnBrk="0" hangingPunct="0">
              <a:spcBef>
                <a:spcPct val="20000"/>
              </a:spcBef>
              <a:buFont typeface="Arial" charset="0"/>
              <a:buNone/>
            </a:pPr>
            <a:endParaRPr lang="es-ES" dirty="0">
              <a:solidFill>
                <a:srgbClr val="000066"/>
              </a:solidFill>
              <a:latin typeface="Tahoma" pitchFamily="34" charset="0"/>
              <a:cs typeface="Times New Roman" pitchFamily="18" charset="0"/>
            </a:endParaRPr>
          </a:p>
        </p:txBody>
      </p:sp>
      <p:sp>
        <p:nvSpPr>
          <p:cNvPr id="75778" name="Rectangle 3"/>
          <p:cNvSpPr>
            <a:spLocks noChangeArrowheads="1"/>
          </p:cNvSpPr>
          <p:nvPr/>
        </p:nvSpPr>
        <p:spPr bwMode="auto">
          <a:xfrm>
            <a:off x="1547813" y="765175"/>
            <a:ext cx="6210300" cy="457200"/>
          </a:xfrm>
          <a:prstGeom prst="rect">
            <a:avLst/>
          </a:prstGeom>
          <a:noFill/>
          <a:ln w="9525">
            <a:noFill/>
            <a:miter lim="800000"/>
            <a:headEnd/>
            <a:tailEnd/>
          </a:ln>
        </p:spPr>
        <p:txBody>
          <a:bodyPr wrap="none">
            <a:spAutoFit/>
          </a:bodyPr>
          <a:lstStyle/>
          <a:p>
            <a:r>
              <a:rPr lang="es-DO" sz="2400" b="1" dirty="0">
                <a:latin typeface="Tahoma" pitchFamily="34" charset="0"/>
              </a:rPr>
              <a:t>Identificación Enfermedad Ocupacional</a:t>
            </a:r>
            <a:endParaRPr lang="en-US" sz="2400" b="1" dirty="0">
              <a:latin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64</a:t>
            </a:fld>
            <a:endParaRPr lang="en-US"/>
          </a:p>
        </p:txBody>
      </p:sp>
    </p:spTree>
    <p:extLst>
      <p:ext uri="{BB962C8B-B14F-4D97-AF65-F5344CB8AC3E}">
        <p14:creationId xmlns:p14="http://schemas.microsoft.com/office/powerpoint/2010/main" val="23530620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5486400"/>
            <a:ext cx="6324600" cy="923330"/>
          </a:xfrm>
          <a:prstGeom prst="rect">
            <a:avLst/>
          </a:prstGeom>
        </p:spPr>
        <p:txBody>
          <a:bodyPr wrap="square">
            <a:spAutoFit/>
          </a:bodyPr>
          <a:lstStyle/>
          <a:p>
            <a:r>
              <a:rPr lang="es-DO" dirty="0">
                <a:hlinkClick r:id="rId2"/>
              </a:rPr>
              <a:t>http://</a:t>
            </a:r>
            <a:r>
              <a:rPr lang="es-DO" dirty="0" smtClean="0">
                <a:hlinkClick r:id="rId2"/>
              </a:rPr>
              <a:t>www.insht.es/InshtWeb/Contenidos/Documentacion/FichasTecnicas/NTP/Ficheros/401a500/ntp_423.pdf</a:t>
            </a:r>
            <a:endParaRPr lang="es-DO" dirty="0" smtClean="0"/>
          </a:p>
          <a:p>
            <a:endParaRPr lang="es-DO" dirty="0"/>
          </a:p>
        </p:txBody>
      </p:sp>
      <p:sp>
        <p:nvSpPr>
          <p:cNvPr id="3" name="Rectangle 2"/>
          <p:cNvSpPr/>
          <p:nvPr/>
        </p:nvSpPr>
        <p:spPr>
          <a:xfrm>
            <a:off x="0" y="35257"/>
            <a:ext cx="9144000" cy="1754326"/>
          </a:xfrm>
          <a:prstGeom prst="rect">
            <a:avLst/>
          </a:prstGeom>
        </p:spPr>
        <p:txBody>
          <a:bodyPr wrap="square">
            <a:spAutoFit/>
          </a:bodyPr>
          <a:lstStyle/>
          <a:p>
            <a:endParaRPr lang="es-DO" dirty="0"/>
          </a:p>
          <a:p>
            <a:r>
              <a:rPr lang="es-DO" dirty="0"/>
              <a:t> </a:t>
            </a:r>
          </a:p>
          <a:p>
            <a:endParaRPr lang="es-DO" dirty="0"/>
          </a:p>
          <a:p>
            <a:endParaRPr lang="es-DO" dirty="0"/>
          </a:p>
          <a:p>
            <a:pPr algn="ctr">
              <a:spcBef>
                <a:spcPct val="0"/>
              </a:spcBef>
            </a:pPr>
            <a:r>
              <a:rPr lang="es-ES" sz="3600" b="1" kern="0" dirty="0">
                <a:solidFill>
                  <a:schemeClr val="tx2"/>
                </a:solidFill>
                <a:latin typeface="+mj-lt"/>
                <a:ea typeface="Tahoma" pitchFamily="34" charset="0"/>
                <a:cs typeface="Tahoma" pitchFamily="34" charset="0"/>
              </a:rPr>
              <a:t>La P.N.L. y la prevención de riesgos laborales </a:t>
            </a:r>
          </a:p>
        </p:txBody>
      </p:sp>
      <p:sp>
        <p:nvSpPr>
          <p:cNvPr id="4" name="Rectangle 3"/>
          <p:cNvSpPr/>
          <p:nvPr/>
        </p:nvSpPr>
        <p:spPr>
          <a:xfrm>
            <a:off x="228600" y="2133600"/>
            <a:ext cx="8610600" cy="2862322"/>
          </a:xfrm>
          <a:prstGeom prst="rect">
            <a:avLst/>
          </a:prstGeom>
        </p:spPr>
        <p:txBody>
          <a:bodyPr wrap="square">
            <a:spAutoFit/>
          </a:bodyPr>
          <a:lstStyle/>
          <a:p>
            <a:pPr algn="just"/>
            <a:r>
              <a:rPr lang="es-ES" b="1" dirty="0">
                <a:latin typeface="+mj-lt"/>
              </a:rPr>
              <a:t>Estamos muy familiarizados con expresiones </a:t>
            </a:r>
            <a:r>
              <a:rPr lang="es-ES" b="1" dirty="0" smtClean="0">
                <a:latin typeface="+mj-lt"/>
              </a:rPr>
              <a:t>como:</a:t>
            </a:r>
          </a:p>
          <a:p>
            <a:pPr algn="just"/>
            <a:r>
              <a:rPr lang="es-ES" b="1" dirty="0" smtClean="0">
                <a:solidFill>
                  <a:srgbClr val="FF0000"/>
                </a:solidFill>
                <a:latin typeface="+mj-lt"/>
              </a:rPr>
              <a:t> </a:t>
            </a:r>
            <a:r>
              <a:rPr lang="es-ES" dirty="0">
                <a:solidFill>
                  <a:srgbClr val="FF0000"/>
                </a:solidFill>
                <a:latin typeface="+mj-lt"/>
              </a:rPr>
              <a:t>«no me entienden</a:t>
            </a:r>
            <a:r>
              <a:rPr lang="es-ES" dirty="0" smtClean="0">
                <a:solidFill>
                  <a:srgbClr val="FF0000"/>
                </a:solidFill>
                <a:latin typeface="+mj-lt"/>
              </a:rPr>
              <a:t>» </a:t>
            </a:r>
            <a:r>
              <a:rPr lang="es-ES" dirty="0" smtClean="0">
                <a:latin typeface="+mj-lt"/>
              </a:rPr>
              <a:t>«</a:t>
            </a:r>
            <a:r>
              <a:rPr lang="es-ES" dirty="0">
                <a:latin typeface="+mj-lt"/>
              </a:rPr>
              <a:t>lo repito innumerables veces y nunca me hacen caso», </a:t>
            </a:r>
            <a:r>
              <a:rPr lang="es-ES" dirty="0">
                <a:solidFill>
                  <a:srgbClr val="FF0000"/>
                </a:solidFill>
                <a:latin typeface="+mj-lt"/>
              </a:rPr>
              <a:t>«no leen los carteles que colgamos en las paredes», </a:t>
            </a:r>
            <a:r>
              <a:rPr lang="es-ES" dirty="0">
                <a:latin typeface="+mj-lt"/>
              </a:rPr>
              <a:t>«hacernos cursos que </a:t>
            </a:r>
            <a:r>
              <a:rPr lang="es-ES" dirty="0" smtClean="0">
                <a:latin typeface="+mj-lt"/>
              </a:rPr>
              <a:t>no tienen </a:t>
            </a:r>
            <a:r>
              <a:rPr lang="es-ES" dirty="0">
                <a:latin typeface="+mj-lt"/>
              </a:rPr>
              <a:t>repercusión en la práctica», «al trabajador le preocupa poco lo que le enseñamos», etc. Es evidente que la eficacia en </a:t>
            </a:r>
            <a:r>
              <a:rPr lang="es-ES" dirty="0" smtClean="0">
                <a:latin typeface="+mj-lt"/>
              </a:rPr>
              <a:t>la transmisión </a:t>
            </a:r>
            <a:r>
              <a:rPr lang="es-ES" dirty="0">
                <a:latin typeface="+mj-lt"/>
              </a:rPr>
              <a:t>de los datos (sean conocimientos, actitudes, habilidades, etc.) depende fundamentalmente del emisor, del canal </a:t>
            </a:r>
            <a:r>
              <a:rPr lang="es-ES" dirty="0" smtClean="0">
                <a:latin typeface="+mj-lt"/>
              </a:rPr>
              <a:t>de transmisión </a:t>
            </a:r>
            <a:r>
              <a:rPr lang="es-ES" dirty="0">
                <a:latin typeface="+mj-lt"/>
              </a:rPr>
              <a:t>y de la forma que adopta el mensaje. </a:t>
            </a:r>
            <a:endParaRPr lang="es-ES" dirty="0" smtClean="0">
              <a:latin typeface="+mj-lt"/>
            </a:endParaRPr>
          </a:p>
          <a:p>
            <a:pPr algn="just"/>
            <a:endParaRPr lang="es-ES" dirty="0">
              <a:latin typeface="+mj-lt"/>
            </a:endParaRPr>
          </a:p>
          <a:p>
            <a:pPr algn="just"/>
            <a:r>
              <a:rPr lang="es-ES" dirty="0" smtClean="0">
                <a:latin typeface="+mj-lt"/>
              </a:rPr>
              <a:t>Depende </a:t>
            </a:r>
            <a:r>
              <a:rPr lang="es-ES" dirty="0">
                <a:latin typeface="+mj-lt"/>
              </a:rPr>
              <a:t>también, por supuesto, de la capacidad de recepción (de «escucha») de </a:t>
            </a:r>
            <a:r>
              <a:rPr lang="es-ES" dirty="0" smtClean="0">
                <a:latin typeface="+mj-lt"/>
              </a:rPr>
              <a:t>la persona </a:t>
            </a:r>
            <a:r>
              <a:rPr lang="es-ES" dirty="0">
                <a:latin typeface="+mj-lt"/>
              </a:rPr>
              <a:t>a la que va dirigido el mensaje pero «en segundo lugar».</a:t>
            </a:r>
            <a:endParaRPr lang="es-DO"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8" name="Slide Number Placeholder 7"/>
          <p:cNvSpPr>
            <a:spLocks noGrp="1"/>
          </p:cNvSpPr>
          <p:nvPr>
            <p:ph type="sldNum" sz="quarter" idx="12"/>
          </p:nvPr>
        </p:nvSpPr>
        <p:spPr/>
        <p:txBody>
          <a:bodyPr/>
          <a:lstStyle/>
          <a:p>
            <a:fld id="{4CE67D53-0DE9-4E61-AF60-EE071B6804E0}" type="slidenum">
              <a:rPr lang="en-US" smtClean="0"/>
              <a:t>65</a:t>
            </a:fld>
            <a:endParaRPr lang="en-US"/>
          </a:p>
        </p:txBody>
      </p:sp>
    </p:spTree>
    <p:extLst>
      <p:ext uri="{BB962C8B-B14F-4D97-AF65-F5344CB8AC3E}">
        <p14:creationId xmlns:p14="http://schemas.microsoft.com/office/powerpoint/2010/main" val="33642671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381000" y="381000"/>
            <a:ext cx="8229600" cy="1143000"/>
          </a:xfrm>
          <a:prstGeom prst="rect">
            <a:avLst/>
          </a:prstGeom>
          <a:noFill/>
          <a:ln w="9525" algn="ctr">
            <a:noFill/>
            <a:miter lim="800000"/>
            <a:headEnd/>
            <a:tailEnd/>
          </a:ln>
          <a:effectLst/>
        </p:spPr>
        <p:txBody>
          <a:bodyPr/>
          <a:lstStyle/>
          <a:p>
            <a:pPr algn="ctr" eaLnBrk="0" fontAlgn="auto" hangingPunct="0">
              <a:spcBef>
                <a:spcPts val="0"/>
              </a:spcBef>
              <a:spcAft>
                <a:spcPts val="0"/>
              </a:spcAft>
              <a:defRPr/>
            </a:pPr>
            <a:endParaRPr lang="en-US" sz="3600" b="1" kern="0" dirty="0" smtClean="0">
              <a:solidFill>
                <a:schemeClr val="tx2"/>
              </a:solidFill>
              <a:latin typeface="+mj-lt"/>
              <a:ea typeface="Tahoma" pitchFamily="34" charset="0"/>
              <a:cs typeface="Tahoma" pitchFamily="34" charset="0"/>
            </a:endParaRPr>
          </a:p>
          <a:p>
            <a:pPr algn="ctr" eaLnBrk="0" fontAlgn="auto" hangingPunct="0">
              <a:spcBef>
                <a:spcPts val="0"/>
              </a:spcBef>
              <a:spcAft>
                <a:spcPts val="0"/>
              </a:spcAft>
              <a:defRPr/>
            </a:pPr>
            <a:r>
              <a:rPr lang="es-DO" sz="3600" b="1" kern="0" dirty="0" smtClean="0">
                <a:solidFill>
                  <a:schemeClr val="tx2"/>
                </a:solidFill>
                <a:latin typeface="+mj-lt"/>
                <a:ea typeface="Tahoma" pitchFamily="34" charset="0"/>
                <a:cs typeface="Tahoma" pitchFamily="34" charset="0"/>
              </a:rPr>
              <a:t>Preferí Mirar a Otro Lado</a:t>
            </a:r>
            <a:endParaRPr lang="es-DO" sz="3600" b="1" kern="0" dirty="0">
              <a:solidFill>
                <a:schemeClr val="tx2"/>
              </a:solidFill>
              <a:latin typeface="+mj-lt"/>
              <a:ea typeface="Tahoma" pitchFamily="34" charset="0"/>
              <a:cs typeface="Tahoma" pitchFamily="34" charset="0"/>
            </a:endParaRPr>
          </a:p>
        </p:txBody>
      </p:sp>
      <p:sp>
        <p:nvSpPr>
          <p:cNvPr id="2" name="Rectangle 1">
            <a:hlinkClick r:id="rId2" action="ppaction://hlinkfile"/>
          </p:cNvPr>
          <p:cNvSpPr/>
          <p:nvPr/>
        </p:nvSpPr>
        <p:spPr>
          <a:xfrm>
            <a:off x="1372525" y="1828800"/>
            <a:ext cx="6257925" cy="403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6" name="Picture 6" descr="https://encrypted-tbn2.gstatic.com/images?q=tbn:ANd9GcQoklvl0W90l_0si73tV9wxG4TUWbim485l1NthajEeD8KmmXHI">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2605087"/>
            <a:ext cx="1838325" cy="2486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5" name="Slide Number Placeholder 4"/>
          <p:cNvSpPr>
            <a:spLocks noGrp="1"/>
          </p:cNvSpPr>
          <p:nvPr>
            <p:ph type="sldNum" sz="quarter" idx="12"/>
          </p:nvPr>
        </p:nvSpPr>
        <p:spPr/>
        <p:txBody>
          <a:bodyPr/>
          <a:lstStyle/>
          <a:p>
            <a:fld id="{4CE67D53-0DE9-4E61-AF60-EE071B6804E0}" type="slidenum">
              <a:rPr lang="en-US" smtClean="0"/>
              <a:t>66</a:t>
            </a:fld>
            <a:endParaRPr lang="en-US"/>
          </a:p>
        </p:txBody>
      </p:sp>
    </p:spTree>
    <p:extLst>
      <p:ext uri="{BB962C8B-B14F-4D97-AF65-F5344CB8AC3E}">
        <p14:creationId xmlns:p14="http://schemas.microsoft.com/office/powerpoint/2010/main" val="32415348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F:\WKRIm\Maestría INTEC PRL\2 do Trimestre\Seguridad I\Imagenes Expo\corazon manos.jpg"/>
          <p:cNvPicPr>
            <a:picLocks noChangeAspect="1" noChangeArrowheads="1"/>
          </p:cNvPicPr>
          <p:nvPr/>
        </p:nvPicPr>
        <p:blipFill>
          <a:blip r:embed="rId2" cstate="print"/>
          <a:srcRect/>
          <a:stretch>
            <a:fillRect/>
          </a:stretch>
        </p:blipFill>
        <p:spPr bwMode="auto">
          <a:xfrm>
            <a:off x="3081337" y="2533650"/>
            <a:ext cx="5791200" cy="4053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6" name="Picture 2" descr="C:\Documents and Settings\Walkiria\Desktop\IMPORTANTE\Safety\fotos\ExpoQA_06%5B6%5D.jpg"/>
          <p:cNvPicPr>
            <a:picLocks noChangeAspect="1" noChangeArrowheads="1"/>
          </p:cNvPicPr>
          <p:nvPr/>
        </p:nvPicPr>
        <p:blipFill>
          <a:blip r:embed="rId3" cstate="print"/>
          <a:srcRect t="16000" b="41334"/>
          <a:stretch>
            <a:fillRect/>
          </a:stretch>
        </p:blipFill>
        <p:spPr bwMode="auto">
          <a:xfrm>
            <a:off x="1085850" y="457200"/>
            <a:ext cx="714375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CuadroTexto"/>
          <p:cNvSpPr txBox="1"/>
          <p:nvPr/>
        </p:nvSpPr>
        <p:spPr>
          <a:xfrm>
            <a:off x="609600" y="2779713"/>
            <a:ext cx="3962400" cy="95408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s-ES" sz="2800" b="1" dirty="0">
                <a:latin typeface="Arial" pitchFamily="34" charset="0"/>
                <a:cs typeface="Arial" pitchFamily="34" charset="0"/>
              </a:rPr>
              <a:t>¿Qué puedo aportar </a:t>
            </a:r>
          </a:p>
          <a:p>
            <a:pPr algn="ctr" fontAlgn="auto">
              <a:spcBef>
                <a:spcPts val="0"/>
              </a:spcBef>
              <a:spcAft>
                <a:spcPts val="0"/>
              </a:spcAft>
              <a:defRPr/>
            </a:pPr>
            <a:r>
              <a:rPr lang="es-ES" sz="2800" b="1" dirty="0">
                <a:latin typeface="Arial" pitchFamily="34" charset="0"/>
                <a:cs typeface="Arial" pitchFamily="34" charset="0"/>
              </a:rPr>
              <a:t>para Salvar Vidas?</a:t>
            </a:r>
          </a:p>
        </p:txBody>
      </p:sp>
      <p:cxnSp>
        <p:nvCxnSpPr>
          <p:cNvPr id="5" name="4 Conector recto de flecha"/>
          <p:cNvCxnSpPr/>
          <p:nvPr/>
        </p:nvCxnSpPr>
        <p:spPr>
          <a:xfrm rot="10800000" flipV="1">
            <a:off x="2286000" y="1954213"/>
            <a:ext cx="20574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524000" y="285750"/>
            <a:ext cx="6272213" cy="40005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es-ES" sz="2000" b="1" dirty="0">
                <a:solidFill>
                  <a:schemeClr val="bg1"/>
                </a:solidFill>
              </a:rPr>
              <a:t>Hazte la siguiente pregunta en tu mente…</a:t>
            </a:r>
          </a:p>
        </p:txBody>
      </p:sp>
      <p:sp>
        <p:nvSpPr>
          <p:cNvPr id="4" name="Slide Number Placeholder 3"/>
          <p:cNvSpPr>
            <a:spLocks noGrp="1"/>
          </p:cNvSpPr>
          <p:nvPr>
            <p:ph type="sldNum" sz="quarter" idx="12"/>
          </p:nvPr>
        </p:nvSpPr>
        <p:spPr/>
        <p:txBody>
          <a:bodyPr/>
          <a:lstStyle/>
          <a:p>
            <a:fld id="{4CE67D53-0DE9-4E61-AF60-EE071B6804E0}" type="slidenum">
              <a:rPr lang="en-US" smtClean="0"/>
              <a:t>67</a:t>
            </a:fld>
            <a:endParaRPr lang="en-US"/>
          </a:p>
        </p:txBody>
      </p:sp>
    </p:spTree>
    <p:extLst>
      <p:ext uri="{BB962C8B-B14F-4D97-AF65-F5344CB8AC3E}">
        <p14:creationId xmlns:p14="http://schemas.microsoft.com/office/powerpoint/2010/main" val="3803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80578"/>
                                        </p:tgtEl>
                                        <p:attrNameLst>
                                          <p:attrName>style.visibility</p:attrName>
                                        </p:attrNameLst>
                                      </p:cBhvr>
                                      <p:to>
                                        <p:strVal val="visible"/>
                                      </p:to>
                                    </p:set>
                                    <p:animEffect transition="in" filter="dissolve">
                                      <p:cBhvr>
                                        <p:cTn id="26" dur="500"/>
                                        <p:tgtEl>
                                          <p:spTgt spid="28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descr="F:\WKRIm\Maestría INTEC PRL\2 do Trimestre\Seguridad I\Imagenes Expo\riskff.jpg"/>
          <p:cNvPicPr>
            <a:picLocks noChangeAspect="1" noChangeArrowheads="1"/>
          </p:cNvPicPr>
          <p:nvPr/>
        </p:nvPicPr>
        <p:blipFill>
          <a:blip r:embed="rId2" cstate="print"/>
          <a:srcRect l="30980" r="30980" b="9827"/>
          <a:stretch>
            <a:fillRect/>
          </a:stretch>
        </p:blipFill>
        <p:spPr bwMode="auto">
          <a:xfrm>
            <a:off x="609600" y="762000"/>
            <a:ext cx="1676400" cy="3962400"/>
          </a:xfrm>
          <a:prstGeom prst="rect">
            <a:avLst/>
          </a:prstGeom>
          <a:noFill/>
          <a:ln w="9525">
            <a:noFill/>
            <a:miter lim="800000"/>
            <a:headEnd/>
            <a:tailEnd/>
          </a:ln>
        </p:spPr>
      </p:pic>
      <p:sp>
        <p:nvSpPr>
          <p:cNvPr id="53250" name="1 Título"/>
          <p:cNvSpPr>
            <a:spLocks noGrp="1"/>
          </p:cNvSpPr>
          <p:nvPr>
            <p:ph type="title" idx="4294967295"/>
          </p:nvPr>
        </p:nvSpPr>
        <p:spPr>
          <a:xfrm>
            <a:off x="457200" y="228600"/>
            <a:ext cx="8229600" cy="884238"/>
          </a:xfrm>
        </p:spPr>
        <p:txBody>
          <a:bodyPr/>
          <a:lstStyle/>
          <a:p>
            <a:pPr eaLnBrk="1" hangingPunct="1"/>
            <a:r>
              <a:rPr lang="es-ES" sz="3400" smtClean="0"/>
              <a:t>Estás en una posición de liderazgo…</a:t>
            </a:r>
          </a:p>
        </p:txBody>
      </p:sp>
      <p:sp>
        <p:nvSpPr>
          <p:cNvPr id="3" name="2 Marcador de contenido"/>
          <p:cNvSpPr>
            <a:spLocks noGrp="1"/>
          </p:cNvSpPr>
          <p:nvPr>
            <p:ph idx="4294967295"/>
          </p:nvPr>
        </p:nvSpPr>
        <p:spPr>
          <a:xfrm>
            <a:off x="685800" y="4648200"/>
            <a:ext cx="8229600" cy="1600200"/>
          </a:xfrm>
        </p:spPr>
        <p:style>
          <a:lnRef idx="0">
            <a:schemeClr val="accent5"/>
          </a:lnRef>
          <a:fillRef idx="3">
            <a:schemeClr val="accent5"/>
          </a:fillRef>
          <a:effectRef idx="3">
            <a:schemeClr val="accent5"/>
          </a:effectRef>
          <a:fontRef idx="minor">
            <a:schemeClr val="lt1"/>
          </a:fontRef>
        </p:style>
        <p:txBody>
          <a:bodyPr rtlCol="0" anchor="ctr">
            <a:normAutofit/>
          </a:bodyPr>
          <a:lstStyle/>
          <a:p>
            <a:pPr algn="ctr" eaLnBrk="1" fontAlgn="auto" hangingPunct="1">
              <a:spcAft>
                <a:spcPts val="0"/>
              </a:spcAft>
              <a:buFont typeface="Arial" pitchFamily="34" charset="0"/>
              <a:buNone/>
              <a:defRPr/>
            </a:pPr>
            <a:r>
              <a:rPr lang="es-ES" sz="2800" kern="1200" dirty="0"/>
              <a:t>	Se un agente de cambio cultural y haz que tu empresa piense en seguridad y salud… </a:t>
            </a:r>
            <a:r>
              <a:rPr lang="es-ES" kern="1200" dirty="0"/>
              <a:t>¡</a:t>
            </a:r>
            <a:r>
              <a:rPr lang="es-ES" b="1" kern="1200" dirty="0"/>
              <a:t>Edúcalos</a:t>
            </a:r>
            <a:r>
              <a:rPr lang="es-ES" kern="1200" dirty="0"/>
              <a:t>!!</a:t>
            </a:r>
          </a:p>
        </p:txBody>
      </p:sp>
      <p:pic>
        <p:nvPicPr>
          <p:cNvPr id="281602" name="Picture 2" descr="F:\WKRIm\Maestría INTEC PRL\2 do Trimestre\Seguridad I\Imagenes Expo\Publicidad de Servicios TRES60__016.jpg"/>
          <p:cNvPicPr>
            <a:picLocks noChangeAspect="1" noChangeArrowheads="1"/>
          </p:cNvPicPr>
          <p:nvPr/>
        </p:nvPicPr>
        <p:blipFill>
          <a:blip r:embed="rId3" cstate="print"/>
          <a:srcRect l="17526" t="24742" r="12371" b="20275"/>
          <a:stretch>
            <a:fillRect/>
          </a:stretch>
        </p:blipFill>
        <p:spPr bwMode="auto">
          <a:xfrm>
            <a:off x="2667000" y="1295400"/>
            <a:ext cx="51816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4CE67D53-0DE9-4E61-AF60-EE071B6804E0}" type="slidenum">
              <a:rPr lang="en-US" smtClean="0"/>
              <a:t>68</a:t>
            </a:fld>
            <a:endParaRPr lang="en-US"/>
          </a:p>
        </p:txBody>
      </p:sp>
    </p:spTree>
    <p:extLst>
      <p:ext uri="{BB962C8B-B14F-4D97-AF65-F5344CB8AC3E}">
        <p14:creationId xmlns:p14="http://schemas.microsoft.com/office/powerpoint/2010/main" val="1841729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F:\WKRIm\Maestría INTEC PRL\2 do Trimestre\Seguridad I\Imagenes Expo\doador.jpg"/>
          <p:cNvPicPr>
            <a:picLocks noChangeAspect="1" noChangeArrowheads="1"/>
          </p:cNvPicPr>
          <p:nvPr/>
        </p:nvPicPr>
        <p:blipFill>
          <a:blip r:embed="rId2" cstate="print"/>
          <a:srcRect l="5714"/>
          <a:stretch>
            <a:fillRect/>
          </a:stretch>
        </p:blipFill>
        <p:spPr bwMode="auto">
          <a:xfrm>
            <a:off x="3657600" y="1184275"/>
            <a:ext cx="5029200" cy="4454525"/>
          </a:xfrm>
          <a:prstGeom prst="rect">
            <a:avLst/>
          </a:prstGeom>
          <a:noFill/>
          <a:ln w="9525">
            <a:noFill/>
            <a:miter lim="800000"/>
            <a:headEnd/>
            <a:tailEnd/>
          </a:ln>
        </p:spPr>
      </p:pic>
      <p:sp>
        <p:nvSpPr>
          <p:cNvPr id="2" name="1 Título"/>
          <p:cNvSpPr>
            <a:spLocks noGrp="1"/>
          </p:cNvSpPr>
          <p:nvPr>
            <p:ph type="title" idx="4294967295"/>
          </p:nvPr>
        </p:nvSpPr>
        <p:spPr>
          <a:xfrm>
            <a:off x="609600" y="350838"/>
            <a:ext cx="7391400" cy="944562"/>
          </a:xfrm>
        </p:spPr>
        <p:style>
          <a:lnRef idx="1">
            <a:schemeClr val="accent3"/>
          </a:lnRef>
          <a:fillRef idx="2">
            <a:schemeClr val="accent3"/>
          </a:fillRef>
          <a:effectRef idx="1">
            <a:schemeClr val="accent3"/>
          </a:effectRef>
          <a:fontRef idx="minor">
            <a:schemeClr val="dk1"/>
          </a:fontRef>
        </p:style>
        <p:txBody>
          <a:bodyPr>
            <a:normAutofit/>
          </a:bodyPr>
          <a:lstStyle/>
          <a:p>
            <a:pPr algn="l" eaLnBrk="1" hangingPunct="1">
              <a:defRPr/>
            </a:pPr>
            <a:r>
              <a:rPr lang="es-ES" sz="3600">
                <a:solidFill>
                  <a:srgbClr val="000000"/>
                </a:solidFill>
              </a:rPr>
              <a:t>¡Sumar vidas a tú gestión… </a:t>
            </a:r>
          </a:p>
        </p:txBody>
      </p:sp>
      <p:sp>
        <p:nvSpPr>
          <p:cNvPr id="5" name="1 Título"/>
          <p:cNvSpPr txBox="1">
            <a:spLocks/>
          </p:cNvSpPr>
          <p:nvPr/>
        </p:nvSpPr>
        <p:spPr>
          <a:xfrm>
            <a:off x="990600" y="4724400"/>
            <a:ext cx="44958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algn="r" fontAlgn="auto">
              <a:spcAft>
                <a:spcPts val="0"/>
              </a:spcAft>
              <a:defRPr/>
            </a:pPr>
            <a:r>
              <a:rPr lang="es-ES" sz="3200" dirty="0">
                <a:solidFill>
                  <a:schemeClr val="tx1"/>
                </a:solidFill>
                <a:latin typeface="+mj-lt"/>
                <a:ea typeface="+mj-ea"/>
                <a:cs typeface="+mj-cs"/>
              </a:rPr>
              <a:t>… Es el mayor logro!</a:t>
            </a:r>
          </a:p>
        </p:txBody>
      </p:sp>
      <p:sp>
        <p:nvSpPr>
          <p:cNvPr id="80900" name="5 CuadroTexto"/>
          <p:cNvSpPr txBox="1">
            <a:spLocks noChangeArrowheads="1"/>
          </p:cNvSpPr>
          <p:nvPr/>
        </p:nvSpPr>
        <p:spPr bwMode="auto">
          <a:xfrm>
            <a:off x="7086600" y="4038600"/>
            <a:ext cx="630238" cy="708025"/>
          </a:xfrm>
          <a:prstGeom prst="rect">
            <a:avLst/>
          </a:prstGeom>
          <a:noFill/>
          <a:ln w="9525">
            <a:noFill/>
            <a:miter lim="800000"/>
            <a:headEnd/>
            <a:tailEnd/>
          </a:ln>
        </p:spPr>
        <p:txBody>
          <a:bodyPr wrap="none">
            <a:spAutoFit/>
          </a:bodyPr>
          <a:lstStyle/>
          <a:p>
            <a:r>
              <a:rPr lang="es-ES" sz="4000" b="1">
                <a:solidFill>
                  <a:srgbClr val="C00000"/>
                </a:solidFill>
                <a:latin typeface="Verdana" pitchFamily="34" charset="0"/>
              </a:rPr>
              <a:t>+</a:t>
            </a:r>
          </a:p>
        </p:txBody>
      </p:sp>
      <p:sp>
        <p:nvSpPr>
          <p:cNvPr id="4" name="Slide Number Placeholder 3"/>
          <p:cNvSpPr>
            <a:spLocks noGrp="1"/>
          </p:cNvSpPr>
          <p:nvPr>
            <p:ph type="sldNum" sz="quarter" idx="12"/>
          </p:nvPr>
        </p:nvSpPr>
        <p:spPr/>
        <p:txBody>
          <a:bodyPr/>
          <a:lstStyle/>
          <a:p>
            <a:fld id="{4CE67D53-0DE9-4E61-AF60-EE071B6804E0}" type="slidenum">
              <a:rPr lang="en-US" smtClean="0"/>
              <a:t>69</a:t>
            </a:fld>
            <a:endParaRPr lang="en-US"/>
          </a:p>
        </p:txBody>
      </p:sp>
    </p:spTree>
    <p:extLst>
      <p:ext uri="{BB962C8B-B14F-4D97-AF65-F5344CB8AC3E}">
        <p14:creationId xmlns:p14="http://schemas.microsoft.com/office/powerpoint/2010/main" val="41122811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F:\WKRIm\Maestría INTEC PRL\2 do Trimestre\Seguridad I\Imagenes Expo\buscar-trabajo.jpg"/>
          <p:cNvPicPr>
            <a:picLocks noChangeAspect="1" noChangeArrowheads="1"/>
          </p:cNvPicPr>
          <p:nvPr/>
        </p:nvPicPr>
        <p:blipFill>
          <a:blip r:embed="rId2" cstate="print"/>
          <a:srcRect/>
          <a:stretch>
            <a:fillRect/>
          </a:stretch>
        </p:blipFill>
        <p:spPr bwMode="auto">
          <a:xfrm>
            <a:off x="1524000" y="4191000"/>
            <a:ext cx="3200400" cy="2400300"/>
          </a:xfrm>
          <a:prstGeom prst="rect">
            <a:avLst/>
          </a:prstGeom>
          <a:noFill/>
          <a:ln w="9525">
            <a:noFill/>
            <a:miter lim="800000"/>
            <a:headEnd/>
            <a:tailEnd/>
          </a:ln>
        </p:spPr>
      </p:pic>
      <p:sp>
        <p:nvSpPr>
          <p:cNvPr id="6" name="1 Título"/>
          <p:cNvSpPr txBox="1">
            <a:spLocks/>
          </p:cNvSpPr>
          <p:nvPr/>
        </p:nvSpPr>
        <p:spPr>
          <a:xfrm>
            <a:off x="876300" y="2438400"/>
            <a:ext cx="6019800" cy="1371600"/>
          </a:xfrm>
          <a:prstGeom prst="rect">
            <a:avLst/>
          </a:prstGeom>
        </p:spPr>
        <p:txBody>
          <a:bodyPr anchor="ctr"/>
          <a:lstStyle/>
          <a:p>
            <a:pPr algn="ctr" fontAlgn="auto">
              <a:spcAft>
                <a:spcPts val="0"/>
              </a:spcAft>
              <a:defRPr/>
            </a:pPr>
            <a:r>
              <a:rPr lang="es-ES"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a typeface="+mj-ea"/>
                <a:cs typeface="+mj-cs"/>
              </a:rPr>
              <a:t>Riesgo</a:t>
            </a:r>
          </a:p>
        </p:txBody>
      </p:sp>
      <p:sp>
        <p:nvSpPr>
          <p:cNvPr id="9" name="1 Título"/>
          <p:cNvSpPr txBox="1">
            <a:spLocks/>
          </p:cNvSpPr>
          <p:nvPr/>
        </p:nvSpPr>
        <p:spPr>
          <a:xfrm>
            <a:off x="990600" y="685800"/>
            <a:ext cx="5791200" cy="1524000"/>
          </a:xfrm>
          <a:prstGeom prst="rect">
            <a:avLst/>
          </a:prstGeom>
        </p:spPr>
        <p:txBody>
          <a:bodyPr anchor="ctr"/>
          <a:lstStyle/>
          <a:p>
            <a:pPr algn="ctr" fontAlgn="auto">
              <a:spcAft>
                <a:spcPts val="0"/>
              </a:spcAft>
              <a:defRPr/>
            </a:pPr>
            <a:r>
              <a:rPr lang="es-E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Peligro   </a:t>
            </a:r>
          </a:p>
          <a:p>
            <a:pPr algn="ctr" fontAlgn="auto">
              <a:spcAft>
                <a:spcPts val="0"/>
              </a:spcAft>
              <a:defRPr/>
            </a:pPr>
            <a:r>
              <a:rPr lang="es-E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&amp;</a:t>
            </a:r>
            <a:endParaRPr lang="es-ES"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470660"/>
            <a:ext cx="30480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CE67D53-0DE9-4E61-AF60-EE071B6804E0}" type="slidenum">
              <a:rPr lang="en-US" smtClean="0"/>
              <a:t>7</a:t>
            </a:fld>
            <a:endParaRPr lang="en-US"/>
          </a:p>
        </p:txBody>
      </p:sp>
    </p:spTree>
    <p:extLst>
      <p:ext uri="{BB962C8B-B14F-4D97-AF65-F5344CB8AC3E}">
        <p14:creationId xmlns:p14="http://schemas.microsoft.com/office/powerpoint/2010/main" val="42625483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5"/>
          <p:cNvSpPr>
            <a:spLocks noChangeArrowheads="1"/>
          </p:cNvSpPr>
          <p:nvPr/>
        </p:nvSpPr>
        <p:spPr bwMode="auto">
          <a:xfrm>
            <a:off x="384810" y="593725"/>
            <a:ext cx="8023671" cy="1938992"/>
          </a:xfrm>
          <a:prstGeom prst="rect">
            <a:avLst/>
          </a:prstGeom>
          <a:noFill/>
          <a:ln w="9525">
            <a:noFill/>
            <a:miter lim="800000"/>
            <a:headEnd/>
            <a:tailEnd/>
          </a:ln>
        </p:spPr>
        <p:txBody>
          <a:bodyPr wrap="none">
            <a:spAutoFit/>
          </a:bodyPr>
          <a:lstStyle/>
          <a:p>
            <a:r>
              <a:rPr lang="es-ES" sz="4000" b="1" dirty="0">
                <a:solidFill>
                  <a:srgbClr val="FF0000"/>
                </a:solidFill>
              </a:rPr>
              <a:t>Meta:</a:t>
            </a:r>
          </a:p>
          <a:p>
            <a:r>
              <a:rPr lang="es-ES" sz="3600" dirty="0" smtClean="0"/>
              <a:t> </a:t>
            </a:r>
            <a:r>
              <a:rPr lang="es-ES" sz="4000" b="1" dirty="0">
                <a:solidFill>
                  <a:srgbClr val="FF0000"/>
                </a:solidFill>
              </a:rPr>
              <a:t>Lograr modelar en </a:t>
            </a:r>
            <a:r>
              <a:rPr lang="es-ES" sz="4000" b="1" dirty="0" smtClean="0">
                <a:solidFill>
                  <a:srgbClr val="FF0000"/>
                </a:solidFill>
              </a:rPr>
              <a:t>comportamiento.</a:t>
            </a:r>
            <a:endParaRPr lang="es-ES" sz="4000" b="1" dirty="0">
              <a:solidFill>
                <a:srgbClr val="FF0000"/>
              </a:solidFill>
            </a:endParaRPr>
          </a:p>
          <a:p>
            <a:endParaRPr lang="en-US" sz="4000" b="1" dirty="0">
              <a:solidFill>
                <a:srgbClr val="FF0000"/>
              </a:solidFill>
            </a:endParaRPr>
          </a:p>
        </p:txBody>
      </p:sp>
      <p:pic>
        <p:nvPicPr>
          <p:cNvPr id="77827" name="Picture 13" descr="RYEB_riesgos_laborales"/>
          <p:cNvPicPr>
            <a:picLocks noChangeAspect="1" noChangeArrowheads="1"/>
          </p:cNvPicPr>
          <p:nvPr/>
        </p:nvPicPr>
        <p:blipFill>
          <a:blip r:embed="rId2" cstate="print"/>
          <a:srcRect/>
          <a:stretch>
            <a:fillRect/>
          </a:stretch>
        </p:blipFill>
        <p:spPr bwMode="auto">
          <a:xfrm>
            <a:off x="2286000" y="1917164"/>
            <a:ext cx="4543425" cy="4002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70</a:t>
            </a:fld>
            <a:endParaRPr lang="en-US"/>
          </a:p>
        </p:txBody>
      </p:sp>
    </p:spTree>
    <p:extLst>
      <p:ext uri="{BB962C8B-B14F-4D97-AF65-F5344CB8AC3E}">
        <p14:creationId xmlns:p14="http://schemas.microsoft.com/office/powerpoint/2010/main" val="19750330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533400" y="2133600"/>
            <a:ext cx="8382000" cy="4191000"/>
          </a:xfrm>
        </p:spPr>
        <p:txBody>
          <a:bodyPr>
            <a:normAutofit/>
          </a:bodyPr>
          <a:lstStyle/>
          <a:p>
            <a:pPr algn="just">
              <a:defRPr/>
            </a:pPr>
            <a:r>
              <a:rPr lang="es-DO" sz="2800" dirty="0" smtClean="0">
                <a:solidFill>
                  <a:schemeClr val="tx2"/>
                </a:solidFill>
              </a:rPr>
              <a:t>Comprenda el riesgo de nuestro proceso.</a:t>
            </a:r>
          </a:p>
          <a:p>
            <a:pPr algn="just">
              <a:defRPr/>
            </a:pPr>
            <a:r>
              <a:rPr lang="es-DO" sz="2800" dirty="0" smtClean="0">
                <a:solidFill>
                  <a:schemeClr val="tx2"/>
                </a:solidFill>
              </a:rPr>
              <a:t>Identifique las </a:t>
            </a:r>
            <a:r>
              <a:rPr lang="es-DO" sz="2800" b="1" dirty="0" smtClean="0">
                <a:solidFill>
                  <a:schemeClr val="tx2"/>
                </a:solidFill>
              </a:rPr>
              <a:t>vulnerabilidades</a:t>
            </a:r>
            <a:r>
              <a:rPr lang="es-DO" sz="2800" dirty="0" smtClean="0">
                <a:solidFill>
                  <a:schemeClr val="tx2"/>
                </a:solidFill>
              </a:rPr>
              <a:t> de  su  empresas.</a:t>
            </a:r>
          </a:p>
          <a:p>
            <a:pPr algn="just">
              <a:defRPr/>
            </a:pPr>
            <a:r>
              <a:rPr lang="es-DO" sz="2800" b="1" dirty="0" smtClean="0">
                <a:solidFill>
                  <a:schemeClr val="tx2"/>
                </a:solidFill>
              </a:rPr>
              <a:t>Identifique, evalué y aplique control a</a:t>
            </a:r>
            <a:r>
              <a:rPr lang="es-DO" sz="2800" dirty="0" smtClean="0">
                <a:solidFill>
                  <a:schemeClr val="tx2"/>
                </a:solidFill>
              </a:rPr>
              <a:t>  los riesgos asociado a las tareas rutinarias y no rutinarias de las diferentes actividades que desempeña.</a:t>
            </a:r>
          </a:p>
          <a:p>
            <a:pPr algn="just">
              <a:defRPr/>
            </a:pPr>
            <a:r>
              <a:rPr lang="es-DO" sz="2800" dirty="0" smtClean="0">
                <a:solidFill>
                  <a:schemeClr val="tx2"/>
                </a:solidFill>
              </a:rPr>
              <a:t>Mantenga prevención y protección</a:t>
            </a:r>
            <a:r>
              <a:rPr lang="es-DO" sz="2800" b="1" dirty="0" smtClean="0">
                <a:solidFill>
                  <a:schemeClr val="tx2"/>
                </a:solidFill>
              </a:rPr>
              <a:t> permanente</a:t>
            </a:r>
            <a:r>
              <a:rPr lang="es-DO" sz="2800" dirty="0" smtClean="0">
                <a:solidFill>
                  <a:schemeClr val="tx2"/>
                </a:solidFill>
              </a:rPr>
              <a:t>.</a:t>
            </a:r>
          </a:p>
          <a:p>
            <a:pPr algn="just">
              <a:defRPr/>
            </a:pPr>
            <a:r>
              <a:rPr lang="es-DO" sz="2800" dirty="0" smtClean="0">
                <a:solidFill>
                  <a:schemeClr val="tx2"/>
                </a:solidFill>
              </a:rPr>
              <a:t>Aplique las </a:t>
            </a:r>
            <a:r>
              <a:rPr lang="es-DO" sz="2800" b="1" dirty="0" smtClean="0">
                <a:solidFill>
                  <a:schemeClr val="tx2"/>
                </a:solidFill>
              </a:rPr>
              <a:t>normas</a:t>
            </a:r>
            <a:r>
              <a:rPr lang="es-DO" sz="2800" dirty="0" smtClean="0">
                <a:solidFill>
                  <a:schemeClr val="tx2"/>
                </a:solidFill>
              </a:rPr>
              <a:t> siempre</a:t>
            </a:r>
            <a:endParaRPr lang="es-DO" sz="2800" b="1" dirty="0" smtClean="0"/>
          </a:p>
          <a:p>
            <a:pPr>
              <a:defRPr/>
            </a:pPr>
            <a:endParaRPr lang="en-US" dirty="0" smtClean="0"/>
          </a:p>
          <a:p>
            <a:pPr>
              <a:defRPr/>
            </a:pPr>
            <a:endParaRPr lang="en-US" dirty="0" smtClean="0"/>
          </a:p>
          <a:p>
            <a:pPr>
              <a:defRPr/>
            </a:pPr>
            <a:endParaRPr lang="es-DO"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71</a:t>
            </a:fld>
            <a:endParaRPr lang="en-US"/>
          </a:p>
        </p:txBody>
      </p:sp>
      <p:sp>
        <p:nvSpPr>
          <p:cNvPr id="4" name="Rectangle 3"/>
          <p:cNvSpPr/>
          <p:nvPr/>
        </p:nvSpPr>
        <p:spPr>
          <a:xfrm>
            <a:off x="2894275" y="989610"/>
            <a:ext cx="2693366" cy="646331"/>
          </a:xfrm>
          <a:prstGeom prst="rect">
            <a:avLst/>
          </a:prstGeom>
        </p:spPr>
        <p:txBody>
          <a:bodyPr wrap="none">
            <a:spAutoFit/>
          </a:bodyPr>
          <a:lstStyle/>
          <a:p>
            <a:r>
              <a:rPr lang="es-DO" sz="3600" b="1" kern="0" dirty="0" smtClean="0">
                <a:solidFill>
                  <a:schemeClr val="tx2"/>
                </a:solidFill>
                <a:ea typeface="Tahoma" pitchFamily="34" charset="0"/>
                <a:cs typeface="Tahoma" pitchFamily="34" charset="0"/>
              </a:rPr>
              <a:t>Conclusiones</a:t>
            </a: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79910"/>
            <a:ext cx="1600200" cy="1193698"/>
          </a:xfrm>
          <a:prstGeom prst="rect">
            <a:avLst/>
          </a:prstGeom>
        </p:spPr>
      </p:pic>
    </p:spTree>
    <p:extLst>
      <p:ext uri="{BB962C8B-B14F-4D97-AF65-F5344CB8AC3E}">
        <p14:creationId xmlns:p14="http://schemas.microsoft.com/office/powerpoint/2010/main" val="10993428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encrypted-tbn1.gstatic.com/images?q=tbn:ANd9GcS2a9D12uhbevnMrBLtVGlgoL2wGXvluEH9f1BsNFKGZX1ItpY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3340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72</a:t>
            </a:fld>
            <a:endParaRPr lang="en-US"/>
          </a:p>
        </p:txBody>
      </p:sp>
    </p:spTree>
    <p:extLst>
      <p:ext uri="{BB962C8B-B14F-4D97-AF65-F5344CB8AC3E}">
        <p14:creationId xmlns:p14="http://schemas.microsoft.com/office/powerpoint/2010/main" val="421271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CuadroTexto"/>
          <p:cNvSpPr txBox="1">
            <a:spLocks noChangeArrowheads="1"/>
          </p:cNvSpPr>
          <p:nvPr/>
        </p:nvSpPr>
        <p:spPr bwMode="auto">
          <a:xfrm>
            <a:off x="609600" y="838200"/>
            <a:ext cx="381000" cy="366713"/>
          </a:xfrm>
          <a:prstGeom prst="rect">
            <a:avLst/>
          </a:prstGeom>
          <a:noFill/>
          <a:ln w="9525">
            <a:noFill/>
            <a:miter lim="800000"/>
            <a:headEnd/>
            <a:tailEnd/>
          </a:ln>
        </p:spPr>
        <p:txBody>
          <a:bodyPr>
            <a:spAutoFit/>
          </a:bodyPr>
          <a:lstStyle/>
          <a:p>
            <a:r>
              <a:rPr lang="es-DO"/>
              <a:t>1</a:t>
            </a:r>
          </a:p>
        </p:txBody>
      </p:sp>
      <p:sp>
        <p:nvSpPr>
          <p:cNvPr id="28676" name="Rectangle 4">
            <a:hlinkClick r:id="rId2" action="ppaction://hlinkfile"/>
          </p:cNvPr>
          <p:cNvSpPr>
            <a:spLocks noChangeArrowheads="1"/>
          </p:cNvSpPr>
          <p:nvPr/>
        </p:nvSpPr>
        <p:spPr bwMode="auto">
          <a:xfrm>
            <a:off x="1295400" y="1295400"/>
            <a:ext cx="6858000" cy="42672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4" name="Picture 6" descr="https://encrypted-tbn2.gstatic.com/images?q=tbn:ANd9GcQoklvl0W90l_0si73tV9wxG4TUWbim485l1NthajEeD8KmmX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2338388"/>
            <a:ext cx="1838325" cy="2486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3" name="Slide Number Placeholder 2"/>
          <p:cNvSpPr>
            <a:spLocks noGrp="1"/>
          </p:cNvSpPr>
          <p:nvPr>
            <p:ph type="sldNum" sz="quarter" idx="12"/>
          </p:nvPr>
        </p:nvSpPr>
        <p:spPr/>
        <p:txBody>
          <a:bodyPr/>
          <a:lstStyle/>
          <a:p>
            <a:fld id="{4CE67D53-0DE9-4E61-AF60-EE071B6804E0}" type="slidenum">
              <a:rPr lang="en-US" smtClean="0"/>
              <a:t>8</a:t>
            </a:fld>
            <a:endParaRPr lang="en-US"/>
          </a:p>
        </p:txBody>
      </p:sp>
    </p:spTree>
    <p:extLst>
      <p:ext uri="{BB962C8B-B14F-4D97-AF65-F5344CB8AC3E}">
        <p14:creationId xmlns:p14="http://schemas.microsoft.com/office/powerpoint/2010/main" val="2391568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spcBef>
                <a:spcPts val="0"/>
              </a:spcBef>
              <a:defRPr/>
            </a:pPr>
            <a:r>
              <a:rPr lang="es-DO" sz="3600" b="1" kern="0" dirty="0">
                <a:solidFill>
                  <a:schemeClr val="tx2"/>
                </a:solidFill>
                <a:ea typeface="Tahoma" pitchFamily="34" charset="0"/>
                <a:cs typeface="Tahoma" pitchFamily="34" charset="0"/>
              </a:rPr>
              <a:t>Por que hablar de riesgos……..</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72"/>
          <a:stretch/>
        </p:blipFill>
        <p:spPr bwMode="auto">
          <a:xfrm>
            <a:off x="6324600" y="4114799"/>
            <a:ext cx="2663194"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9793"/>
            <a:ext cx="4460944" cy="369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591" y="1325562"/>
            <a:ext cx="3477426"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202140"/>
            <a:ext cx="1828800" cy="750360"/>
          </a:xfrm>
          <a:prstGeom prst="rect">
            <a:avLst/>
          </a:prstGeom>
        </p:spPr>
      </p:pic>
      <p:sp>
        <p:nvSpPr>
          <p:cNvPr id="4" name="Slide Number Placeholder 3"/>
          <p:cNvSpPr>
            <a:spLocks noGrp="1"/>
          </p:cNvSpPr>
          <p:nvPr>
            <p:ph type="sldNum" sz="quarter" idx="12"/>
          </p:nvPr>
        </p:nvSpPr>
        <p:spPr/>
        <p:txBody>
          <a:bodyPr/>
          <a:lstStyle/>
          <a:p>
            <a:fld id="{4CE67D53-0DE9-4E61-AF60-EE071B6804E0}" type="slidenum">
              <a:rPr lang="en-US" smtClean="0"/>
              <a:t>9</a:t>
            </a:fld>
            <a:endParaRPr lang="en-US"/>
          </a:p>
        </p:txBody>
      </p:sp>
    </p:spTree>
    <p:extLst>
      <p:ext uri="{BB962C8B-B14F-4D97-AF65-F5344CB8AC3E}">
        <p14:creationId xmlns:p14="http://schemas.microsoft.com/office/powerpoint/2010/main" val="424038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2561</Words>
  <Application>Microsoft Office PowerPoint</Application>
  <PresentationFormat>On-screen Show (4:3)</PresentationFormat>
  <Paragraphs>455</Paragraphs>
  <Slides>72</Slides>
  <Notes>19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Evolución Seguridad</vt:lpstr>
      <vt:lpstr>PowerPoint Presentation</vt:lpstr>
      <vt:lpstr>PowerPoint Presentation</vt:lpstr>
      <vt:lpstr>Jerarquía de Control</vt:lpstr>
      <vt:lpstr>PowerPoint Presentation</vt:lpstr>
      <vt:lpstr>PowerPoint Presentation</vt:lpstr>
      <vt:lpstr>Por que hablar de riesgos……..</vt:lpstr>
      <vt:lpstr>Por que hablar de riesgos……..</vt:lpstr>
      <vt:lpstr>Por que ocurren los accidentes……</vt:lpstr>
      <vt:lpstr>Cuestión de Tiempo……</vt:lpstr>
      <vt:lpstr>PowerPoint Presentation</vt:lpstr>
      <vt:lpstr>PowerPoint Presentation</vt:lpstr>
      <vt:lpstr>Peligro o Factor de Riesgo</vt:lpstr>
      <vt:lpstr>Que es el riesgo?</vt:lpstr>
      <vt:lpstr>Que es el riesgo?</vt:lpstr>
      <vt:lpstr>Observaciones del Riesgo </vt:lpstr>
      <vt:lpstr>Gerenciamiento del Riesgo </vt:lpstr>
      <vt:lpstr>Controlando los Peligros </vt:lpstr>
      <vt:lpstr>PowerPoint Presentation</vt:lpstr>
      <vt:lpstr>Aprendiendo a ver…..</vt:lpstr>
      <vt:lpstr>Aprendiendo a ver…..</vt:lpstr>
      <vt:lpstr>Aprendiendo a ver…..</vt:lpstr>
      <vt:lpstr>Aprendiendo a ver…..</vt:lpstr>
      <vt:lpstr>Aprendiendo a ver…..</vt:lpstr>
      <vt:lpstr>Aprendiendo a ver…..</vt:lpstr>
      <vt:lpstr>Marco Legal</vt:lpstr>
      <vt:lpstr>Reglamento de Seguridad Y Salud en el trabajo  </vt:lpstr>
      <vt:lpstr>MARCO LEGAL</vt:lpstr>
      <vt:lpstr>MARCO LEGAL</vt:lpstr>
      <vt:lpstr>PowerPoint Presentation</vt:lpstr>
      <vt:lpstr>PowerPoint Presentation</vt:lpstr>
      <vt:lpstr>PowerPoint Presentation</vt:lpstr>
      <vt:lpstr>Clasificación de los Riesgos</vt:lpstr>
      <vt:lpstr>PowerPoint Presentation</vt:lpstr>
      <vt:lpstr>Clasificación de los Riesgos</vt:lpstr>
      <vt:lpstr>Clasificación de los Riesgos</vt:lpstr>
      <vt:lpstr>Clasificación de los Riesgos</vt:lpstr>
      <vt:lpstr>Clasificación de los Riesgos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Estás en una posición de liderazgo…</vt:lpstr>
      <vt:lpstr>¡Sumar vidas a tú gestión… </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VRoss</dc:creator>
  <cp:lastModifiedBy>VRoss</cp:lastModifiedBy>
  <cp:revision>52</cp:revision>
  <dcterms:created xsi:type="dcterms:W3CDTF">2014-08-13T22:27:14Z</dcterms:created>
  <dcterms:modified xsi:type="dcterms:W3CDTF">2014-08-20T03:06:10Z</dcterms:modified>
</cp:coreProperties>
</file>