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399" r:id="rId2"/>
    <p:sldId id="259" r:id="rId3"/>
    <p:sldId id="392" r:id="rId4"/>
    <p:sldId id="302" r:id="rId5"/>
    <p:sldId id="401" r:id="rId6"/>
    <p:sldId id="425" r:id="rId7"/>
    <p:sldId id="426" r:id="rId8"/>
    <p:sldId id="402" r:id="rId9"/>
    <p:sldId id="400" r:id="rId10"/>
    <p:sldId id="403" r:id="rId11"/>
    <p:sldId id="404" r:id="rId12"/>
    <p:sldId id="405" r:id="rId13"/>
    <p:sldId id="388" r:id="rId14"/>
    <p:sldId id="421" r:id="rId15"/>
    <p:sldId id="407" r:id="rId16"/>
    <p:sldId id="408" r:id="rId17"/>
    <p:sldId id="409" r:id="rId18"/>
    <p:sldId id="410" r:id="rId19"/>
    <p:sldId id="434" r:id="rId20"/>
    <p:sldId id="411" r:id="rId21"/>
    <p:sldId id="432" r:id="rId22"/>
    <p:sldId id="413" r:id="rId23"/>
    <p:sldId id="414" r:id="rId24"/>
    <p:sldId id="415" r:id="rId25"/>
    <p:sldId id="416" r:id="rId26"/>
    <p:sldId id="417" r:id="rId27"/>
    <p:sldId id="418" r:id="rId28"/>
    <p:sldId id="427" r:id="rId29"/>
    <p:sldId id="419" r:id="rId30"/>
    <p:sldId id="420" r:id="rId31"/>
    <p:sldId id="433" r:id="rId32"/>
    <p:sldId id="428" r:id="rId33"/>
    <p:sldId id="429" r:id="rId34"/>
    <p:sldId id="430" r:id="rId35"/>
    <p:sldId id="431" r:id="rId36"/>
    <p:sldId id="424" r:id="rId37"/>
    <p:sldId id="348" r:id="rId38"/>
    <p:sldId id="347" r:id="rId39"/>
    <p:sldId id="398" r:id="rId40"/>
  </p:sldIdLst>
  <p:sldSz cx="9144000" cy="6858000" type="screen4x3"/>
  <p:notesSz cx="7010400" cy="92964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7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05E72-31A6-4207-A3B3-CC494E1E6F53}" type="datetimeFigureOut">
              <a:rPr lang="es-DO" smtClean="0"/>
              <a:t>24/08/2016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64671-E27B-445D-B6D3-8C71D02009BF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60920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8E6AC-D7AE-4F19-BCFC-D25D023FD613}" type="datetimeFigureOut">
              <a:rPr lang="es-DO" smtClean="0"/>
              <a:t>24/08/2016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CC450-8F74-468D-950E-BD984EB8AFB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9833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A6E7A2-BDB6-4637-A9C6-D3B0A5059D79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5025" cy="3484562"/>
          </a:xfrm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224" tIns="45611" rIns="91224" bIns="45611"/>
          <a:lstStyle/>
          <a:p>
            <a:pPr eaLnBrk="1" hangingPunct="1"/>
            <a:endParaRPr lang="es-D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A46FB-C1B4-4461-8CF4-4EE2049381C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7411" name="Rectangle 13"/>
          <p:cNvSpPr txBox="1">
            <a:spLocks noGrp="1" noChangeArrowheads="1"/>
          </p:cNvSpPr>
          <p:nvPr/>
        </p:nvSpPr>
        <p:spPr bwMode="auto">
          <a:xfrm>
            <a:off x="3972773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30" tIns="46465" rIns="92930" bIns="46465" anchor="b"/>
          <a:lstStyle/>
          <a:p>
            <a:pPr algn="r" defTabSz="928688" eaLnBrk="0" hangingPunct="0"/>
            <a:fld id="{26FCD194-CEC6-4E2E-9CFB-41830099D023}" type="slidenum">
              <a:rPr lang="en-US" sz="1200">
                <a:latin typeface="Times New Roman" pitchFamily="18" charset="0"/>
              </a:rPr>
              <a:pPr algn="r" defTabSz="928688" eaLnBrk="0" hangingPunct="0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CC450-8F74-468D-950E-BD984EB8AFB0}" type="slidenum">
              <a:rPr lang="es-DO" smtClean="0"/>
              <a:t>30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8190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D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3848A6-6CE2-4EB8-A790-0EEDE13558BE}" type="datetime1">
              <a:rPr lang="es-DO" smtClean="0"/>
              <a:t>24/08/2016</a:t>
            </a:fld>
            <a:endParaRPr lang="es-D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74937-FFE5-48CC-AFA2-9539BD63DD69}" type="datetime1">
              <a:rPr lang="es-DO" smtClean="0"/>
              <a:t>24/08/2016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CF937D-B048-4FE8-9631-BBD8F9BF6B7A}" type="datetime1">
              <a:rPr lang="es-DO" smtClean="0"/>
              <a:t>24/08/2016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D58AB8-9CE2-4BE0-86F3-88A429ACBC8F}" type="datetime1">
              <a:rPr lang="es-DO" smtClean="0"/>
              <a:t>24/08/2016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121E10-BCFD-457E-B529-2004FED27D75}" type="datetime1">
              <a:rPr lang="es-DO" smtClean="0"/>
              <a:t>24/08/2016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8F6ABF-44D4-4995-B542-BF13EE1F16F2}" type="datetime1">
              <a:rPr lang="es-DO" smtClean="0"/>
              <a:t>24/08/2016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E96168D-49CB-4432-B3E2-30F1F9E534DF}" type="datetime1">
              <a:rPr lang="es-DO" smtClean="0"/>
              <a:t>24/08/2016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BF57FA-2821-4381-879A-AC6C3D80CAAB}" type="datetime1">
              <a:rPr lang="es-DO" smtClean="0"/>
              <a:t>24/08/2016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05CAD-826B-4CC5-A9F4-B87BB7E67B7C}" type="datetime1">
              <a:rPr lang="es-DO" smtClean="0"/>
              <a:t>24/08/2016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E6513F2-775B-4F16-8BB9-89FE632A2F8E}" type="datetime1">
              <a:rPr lang="es-DO" smtClean="0"/>
              <a:t>24/08/2016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CC0BC1-9252-4EFE-A1E0-E6D99744E674}" type="datetime1">
              <a:rPr lang="es-DO" smtClean="0"/>
              <a:t>24/08/2016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B2500EA-25B0-4E8E-AFE8-D675FE839D4D}" type="datetime1">
              <a:rPr lang="es-DO" smtClean="0"/>
              <a:t>24/08/2016</a:t>
            </a:fld>
            <a:endParaRPr lang="es-D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D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8EED7C-DC5F-4E67-BE48-F2877FAB2C7C}" type="slidenum">
              <a:rPr lang="es-DO" smtClean="0"/>
              <a:t>‹#›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gif"/><Relationship Id="rId2" Type="http://schemas.openxmlformats.org/officeDocument/2006/relationships/hyperlink" Target="http://www.google.com.do/url?sa=i&amp;rct=j&amp;q=&amp;esrc=s&amp;source=images&amp;cd=&amp;cad=rja&amp;uact=8&amp;ved=0ahUKEwiZ0YzApNXOAhVIxCYKHcleDHQQjRwIBw&amp;url=http://www.eluniversalqueretaro.mx/politica/12-07-2014/van-por-nueva-ley-de-proteccion-civil&amp;bvm=bv.129759880,d.dmo&amp;psig=AFQjCNEpiHFiUfOIvmpdq3DeL9CeMRAlbQ&amp;ust=147196426114829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edwinreyesh@gmail.com" TargetMode="External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34950" y="152400"/>
            <a:ext cx="8604250" cy="1304826"/>
          </a:xfrm>
          <a:noFill/>
        </p:spPr>
        <p:txBody>
          <a:bodyPr lIns="92075" tIns="46038" rIns="92075" bIns="46038">
            <a:no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es-DO" altLang="zh-CN" sz="36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Auditoría </a:t>
            </a:r>
            <a:r>
              <a:rPr lang="es-DO" altLang="zh-CN" sz="36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a la</a:t>
            </a:r>
            <a:r>
              <a:rPr lang="es-DO" altLang="zh-CN" sz="36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 Seguridad -</a:t>
            </a:r>
            <a:endParaRPr lang="es-DO" altLang="zh-CN" sz="3600" b="1" dirty="0" smtClean="0">
              <a:solidFill>
                <a:srgbClr val="002060"/>
              </a:solidFill>
              <a:latin typeface="Calibri" pitchFamily="34" charset="0"/>
              <a:ea typeface="SimSun" pitchFamily="2" charset="-122"/>
            </a:endParaRPr>
          </a:p>
          <a:p>
            <a:pPr algn="ctr" eaLnBrk="1" hangingPunct="1">
              <a:spcBef>
                <a:spcPts val="0"/>
              </a:spcBef>
            </a:pPr>
            <a:r>
              <a:rPr lang="es-DO" altLang="zh-CN" sz="36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Herramientas </a:t>
            </a:r>
            <a:r>
              <a:rPr lang="es-DO" altLang="zh-CN" sz="36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para Agregar </a:t>
            </a:r>
            <a:r>
              <a:rPr lang="es-DO" altLang="zh-CN" sz="36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Valor</a:t>
            </a:r>
            <a:endParaRPr lang="es-DO" sz="36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62000" y="5562600"/>
            <a:ext cx="7772400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s-ES_tradnl" sz="24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Rafael Reyes</a:t>
            </a:r>
          </a:p>
          <a:p>
            <a:pPr algn="ctr" eaLnBrk="0" hangingPunct="0"/>
            <a:r>
              <a:rPr lang="es-ES_tradnl" sz="2000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La Romana, R. D.</a:t>
            </a:r>
          </a:p>
          <a:p>
            <a:pPr algn="ctr" eaLnBrk="0" hangingPunct="0"/>
            <a:endParaRPr lang="es-ES_tradnl" sz="2400" b="1" dirty="0" smtClean="0">
              <a:solidFill>
                <a:srgbClr val="002060"/>
              </a:solidFill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</a:t>
            </a:fld>
            <a:endParaRPr lang="es-DO"/>
          </a:p>
        </p:txBody>
      </p:sp>
      <p:sp>
        <p:nvSpPr>
          <p:cNvPr id="5" name="Rectangle 4"/>
          <p:cNvSpPr/>
          <p:nvPr/>
        </p:nvSpPr>
        <p:spPr>
          <a:xfrm>
            <a:off x="2988401" y="6400800"/>
            <a:ext cx="3167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s-ES_tradnl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   Viernes </a:t>
            </a:r>
            <a:r>
              <a:rPr lang="es-ES_tradnl" b="1" dirty="0" smtClean="0">
                <a:solidFill>
                  <a:srgbClr val="002060"/>
                </a:solidFill>
                <a:latin typeface="Calibri" pitchFamily="34" charset="0"/>
                <a:ea typeface="SimSun" pitchFamily="2" charset="-122"/>
              </a:rPr>
              <a:t>26 de Agosto de 2016</a:t>
            </a:r>
            <a:endParaRPr lang="es-ES_tradnl" b="1" dirty="0">
              <a:solidFill>
                <a:srgbClr val="002060"/>
              </a:solidFill>
              <a:latin typeface="Calibri" pitchFamily="34" charset="0"/>
              <a:ea typeface="SimSun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92155"/>
            <a:ext cx="7315200" cy="348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6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1242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EVIDENCIAS </a:t>
            </a:r>
            <a:r>
              <a:rPr lang="es-CO" altLang="es-D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DE LA AUDITORÍA</a:t>
            </a:r>
          </a:p>
          <a:p>
            <a:pPr marL="0" indent="0">
              <a:buNone/>
            </a:pP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Registros de hechos u otras informaciones relevantes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para los criterios de a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uditoría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y que son verificables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altLang="es-DO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HALLAZGOS DE LA  AUDITORÍA</a:t>
            </a:r>
          </a:p>
          <a:p>
            <a:pPr marL="0" indent="0">
              <a:buNone/>
            </a:pP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Resultados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de la evaluación de las evidencias de la a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uditoría, 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conforme los criterios de revisión.</a:t>
            </a:r>
            <a:endParaRPr lang="es-DO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10</a:t>
            </a:fld>
            <a:endParaRPr lang="es-D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" r="4682"/>
          <a:stretch/>
        </p:blipFill>
        <p:spPr bwMode="auto">
          <a:xfrm>
            <a:off x="4419600" y="4495799"/>
            <a:ext cx="4038600" cy="1442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5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11</a:t>
            </a:fld>
            <a:endParaRPr lang="es-DO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6096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CONCLUSIONES </a:t>
            </a: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 LA AUDITORÍA</a:t>
            </a:r>
          </a:p>
          <a:p>
            <a:pPr marL="0" indent="0"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Resultados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proporcionados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por el equipo auditor después de la consideración  de los objetivos y de los hallazgos de la a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uditoría.</a:t>
            </a:r>
            <a:endParaRPr lang="es-CO" altLang="es-DO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s-CO" altLang="es-DO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EQUIPO </a:t>
            </a: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</a:t>
            </a:r>
          </a:p>
          <a:p>
            <a:pPr marL="0" indent="0"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Uno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 más auditores que realizan una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auditoría,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ayudados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por expertos técnicos, si es necesario.</a:t>
            </a:r>
          </a:p>
          <a:p>
            <a:pPr marL="0" indent="0">
              <a:buNone/>
              <a:defRPr/>
            </a:pPr>
            <a:endParaRPr lang="es-CO" altLang="es-DO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EXPERTO </a:t>
            </a: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TÉCNICO</a:t>
            </a:r>
            <a:endParaRPr lang="es-CO" altLang="es-DO" sz="2400" b="1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Persona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que aporta conocimientos específicos o experiencia al equipo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auditor.</a:t>
            </a:r>
            <a:endParaRPr lang="es-CO" altLang="es-DO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latin typeface="BankGothic Md BT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latin typeface="BankGothic Md BT" pitchFamily="34" charset="0"/>
              </a:rPr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89241"/>
            <a:ext cx="2667000" cy="176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5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>
            <a:noAutofit/>
          </a:bodyPr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PROGRAMA DE AUDITORÍA</a:t>
            </a:r>
          </a:p>
          <a:p>
            <a:pPr marL="0" indent="0">
              <a:buNone/>
            </a:pP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Conjunto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de una o más 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auditorías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planificadas 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para un período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de tiempo y dirigidas hacia un propósito específico.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PLAN DE AUDITORÍA</a:t>
            </a:r>
          </a:p>
          <a:p>
            <a:pPr marL="0" indent="0">
              <a:buNone/>
            </a:pP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Descripción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de las actividades “in situ” y los preparativos de la 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auditoría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altLang="es-D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ALCANCE DE AUDITORÍA</a:t>
            </a:r>
          </a:p>
          <a:p>
            <a:pPr marL="0" indent="0">
              <a:buNone/>
            </a:pP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Extensión </a:t>
            </a: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y límites de una </a:t>
            </a:r>
            <a:r>
              <a:rPr lang="es-CO" altLang="es-DO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auditoría</a:t>
            </a:r>
            <a:endParaRPr lang="es-CO" altLang="es-DO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altLang="es-DO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NO CONFORMIDAD</a:t>
            </a:r>
          </a:p>
          <a:p>
            <a:pPr marL="0" indent="0">
              <a:buNone/>
            </a:pPr>
            <a:r>
              <a:rPr lang="es-CO" alt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Incumplimiento a un requisito especificado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CO" altLang="es-DO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DO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12</a:t>
            </a:fld>
            <a:endParaRPr lang="es-DO"/>
          </a:p>
        </p:txBody>
      </p:sp>
      <p:pic>
        <p:nvPicPr>
          <p:cNvPr id="5" name="Picture 7" descr="engranaje 05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4724400"/>
            <a:ext cx="2971802" cy="20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43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" y="103936"/>
            <a:ext cx="89154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Parámetros para Realizar Auditorías de Seguridad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305800" cy="449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Objetivos</a:t>
            </a:r>
            <a:endParaRPr lang="es-CO" altLang="es-DO" sz="33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Principios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Alcance 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Frecuencia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Criterios de Auditoría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Contenido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Plan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Mejoramiento </a:t>
            </a: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Continuo</a:t>
            </a:r>
          </a:p>
          <a:p>
            <a:pPr marL="457200" indent="-457200">
              <a:buFont typeface="Wingdings 2" panose="05020102010507070707" pitchFamily="18" charset="2"/>
              <a:buChar char="P"/>
              <a:defRPr/>
            </a:pPr>
            <a:r>
              <a:rPr lang="es-CO" altLang="es-DO" sz="33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Enfoque Basado en Riesgos</a:t>
            </a:r>
            <a:endParaRPr lang="es-CO" altLang="es-DO" sz="33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13</a:t>
            </a:fld>
            <a:endParaRPr lang="es-DO"/>
          </a:p>
        </p:txBody>
      </p:sp>
      <p:pic>
        <p:nvPicPr>
          <p:cNvPr id="8201" name="Picture 9" descr="lupa 03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4506686"/>
            <a:ext cx="3078480" cy="21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8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14</a:t>
            </a:fld>
            <a:endParaRPr lang="es-DO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6200" y="2133600"/>
            <a:ext cx="8915400" cy="13131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>
              <a:spcBef>
                <a:spcPts val="400"/>
              </a:spcBef>
            </a:pPr>
            <a:r>
              <a:rPr lang="es-DO" sz="3800" dirty="0" smtClean="0">
                <a:solidFill>
                  <a:srgbClr val="002060"/>
                </a:solidFill>
                <a:latin typeface="Calibri" pitchFamily="34" charset="0"/>
              </a:rPr>
              <a:t>Tomando en cuenta estos conceptos, </a:t>
            </a:r>
            <a:endParaRPr lang="es-DO" sz="3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109728" algn="ctr">
              <a:spcBef>
                <a:spcPts val="400"/>
              </a:spcBef>
            </a:pPr>
            <a:r>
              <a:rPr lang="es-DO" sz="3800" dirty="0">
                <a:solidFill>
                  <a:srgbClr val="002060"/>
                </a:solidFill>
                <a:latin typeface="Calibri" pitchFamily="34" charset="0"/>
              </a:rPr>
              <a:t>¿</a:t>
            </a:r>
            <a:r>
              <a:rPr lang="es-DO" sz="3800" dirty="0" smtClean="0">
                <a:solidFill>
                  <a:srgbClr val="002060"/>
                </a:solidFill>
                <a:latin typeface="Calibri" pitchFamily="34" charset="0"/>
              </a:rPr>
              <a:t>qué deberíamos </a:t>
            </a:r>
            <a:r>
              <a:rPr lang="es-DO" sz="3800" dirty="0">
                <a:solidFill>
                  <a:srgbClr val="002060"/>
                </a:solidFill>
                <a:latin typeface="Calibri" pitchFamily="34" charset="0"/>
              </a:rPr>
              <a:t>a</a:t>
            </a:r>
            <a:r>
              <a:rPr lang="es-DO" sz="3800" dirty="0" smtClean="0">
                <a:solidFill>
                  <a:srgbClr val="002060"/>
                </a:solidFill>
                <a:latin typeface="Calibri" pitchFamily="34" charset="0"/>
              </a:rPr>
              <a:t>uditar </a:t>
            </a:r>
            <a:r>
              <a:rPr lang="es-DO" sz="3800" dirty="0" smtClean="0">
                <a:solidFill>
                  <a:srgbClr val="002060"/>
                </a:solidFill>
                <a:latin typeface="Calibri" pitchFamily="34" charset="0"/>
              </a:rPr>
              <a:t>en la </a:t>
            </a:r>
            <a:r>
              <a:rPr lang="es-DO" sz="3800" dirty="0" smtClean="0">
                <a:solidFill>
                  <a:srgbClr val="002060"/>
                </a:solidFill>
                <a:latin typeface="Calibri" pitchFamily="34" charset="0"/>
              </a:rPr>
              <a:t>seguridad</a:t>
            </a:r>
            <a:r>
              <a:rPr lang="es-DO" sz="3800" dirty="0" smtClean="0">
                <a:solidFill>
                  <a:srgbClr val="002060"/>
                </a:solidFill>
                <a:latin typeface="Calibri" pitchFamily="34" charset="0"/>
              </a:rPr>
              <a:t>?</a:t>
            </a:r>
            <a:endParaRPr lang="es-DO" sz="38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4584" name="Picture 8" descr="Interrogante 16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15</a:t>
            </a:fld>
            <a:endParaRPr lang="es-D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405578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971800" y="103936"/>
            <a:ext cx="60198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Auditoría a la Vigilancia Privada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9220" name="Picture 4" descr="militar 03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73" y="1447800"/>
            <a:ext cx="3048000" cy="42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741" y="838200"/>
            <a:ext cx="4018023" cy="697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6928" lvl="1" algn="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DO" b="1" dirty="0" smtClean="0">
                <a:solidFill>
                  <a:srgbClr val="002060"/>
                </a:solidFill>
                <a:latin typeface="Calibri" pitchFamily="34" charset="0"/>
              </a:rPr>
              <a:t>Evidenciar si </a:t>
            </a:r>
            <a:r>
              <a:rPr lang="es-DO" b="1" dirty="0" smtClean="0">
                <a:solidFill>
                  <a:srgbClr val="002060"/>
                </a:solidFill>
                <a:latin typeface="Calibri" pitchFamily="34" charset="0"/>
              </a:rPr>
              <a:t>nuestros Guardianes </a:t>
            </a:r>
          </a:p>
          <a:p>
            <a:pPr marL="566928" lvl="1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DO" b="1" dirty="0" smtClean="0">
                <a:solidFill>
                  <a:srgbClr val="002060"/>
                </a:solidFill>
                <a:latin typeface="Calibri" pitchFamily="34" charset="0"/>
              </a:rPr>
              <a:t>Tienen este Comportamiento</a:t>
            </a:r>
            <a:endParaRPr lang="es-DO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819" y="1002268"/>
            <a:ext cx="3047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66928" lvl="1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DO" b="1" dirty="0" smtClean="0">
                <a:solidFill>
                  <a:srgbClr val="002060"/>
                </a:solidFill>
                <a:latin typeface="Calibri" pitchFamily="34" charset="0"/>
              </a:rPr>
              <a:t>O este Comportamiento</a:t>
            </a:r>
            <a:endParaRPr lang="es-DO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3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16</a:t>
            </a:fld>
            <a:endParaRPr lang="es-DO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371600" y="103936"/>
            <a:ext cx="76200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Auditoría a las Alarmas Radioeléctricas 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8" y="990600"/>
            <a:ext cx="3390750" cy="3579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00" y="999699"/>
            <a:ext cx="3767500" cy="357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sirena 04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00" y="4953000"/>
            <a:ext cx="376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sirena 05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8" y="4953000"/>
            <a:ext cx="3681902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5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17</a:t>
            </a:fld>
            <a:endParaRPr lang="es-DO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561692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050" dirty="0" smtClean="0">
                <a:solidFill>
                  <a:srgbClr val="002060"/>
                </a:solidFill>
                <a:latin typeface="Calibri" pitchFamily="34" charset="0"/>
              </a:rPr>
              <a:t>Auditoría a los Circuitos Cerrados de Televisión, CCTV</a:t>
            </a:r>
            <a:endParaRPr lang="es-DO" sz="305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1"/>
            <a:ext cx="7162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video 01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67275"/>
            <a:ext cx="2971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ideo 02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00600"/>
            <a:ext cx="2971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18</a:t>
            </a:fld>
            <a:endParaRPr lang="es-DO"/>
          </a:p>
        </p:txBody>
      </p:sp>
      <p:pic>
        <p:nvPicPr>
          <p:cNvPr id="13314" name="Picture 2" descr="camion 04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urgoneta01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9144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-95534" y="80047"/>
            <a:ext cx="9239534" cy="553998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ctr">
              <a:spcBef>
                <a:spcPts val="400"/>
              </a:spcBef>
            </a:pPr>
            <a:r>
              <a:rPr lang="es-DO" sz="3000" dirty="0" smtClean="0">
                <a:solidFill>
                  <a:srgbClr val="002060"/>
                </a:solidFill>
                <a:latin typeface="Calibri" pitchFamily="34" charset="0"/>
              </a:rPr>
              <a:t>Auditoría a la Flotilla </a:t>
            </a:r>
            <a:r>
              <a:rPr lang="es-DO" sz="30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DO" sz="3000" dirty="0" smtClean="0">
                <a:solidFill>
                  <a:srgbClr val="002060"/>
                </a:solidFill>
                <a:latin typeface="Calibri" pitchFamily="34" charset="0"/>
              </a:rPr>
              <a:t>Transporte de Valores</a:t>
            </a:r>
            <a:endParaRPr lang="es-DO" sz="3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68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19</a:t>
            </a:fld>
            <a:endParaRPr lang="es-DO"/>
          </a:p>
        </p:txBody>
      </p:sp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457200" y="338307"/>
            <a:ext cx="82296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109728" algn="ctr">
              <a:spcBef>
                <a:spcPts val="400"/>
              </a:spcBef>
            </a:pPr>
            <a:r>
              <a:rPr lang="es-DO" sz="3000" dirty="0" smtClean="0">
                <a:solidFill>
                  <a:srgbClr val="002060"/>
                </a:solidFill>
                <a:latin typeface="Calibri" pitchFamily="34" charset="0"/>
              </a:rPr>
              <a:t>Auditoría a los Sistemas de Comunicación, Radios, Teléfonos, Flotas; Sistemas GPS</a:t>
            </a:r>
            <a:endParaRPr lang="es-DO" sz="3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89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791200" y="79375"/>
            <a:ext cx="3244850" cy="685800"/>
          </a:xfrm>
        </p:spPr>
        <p:txBody>
          <a:bodyPr>
            <a:noAutofit/>
          </a:bodyPr>
          <a:lstStyle/>
          <a:p>
            <a:pPr algn="r"/>
            <a:r>
              <a:rPr lang="es-DO" sz="4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Agenda</a:t>
            </a:r>
            <a:endParaRPr lang="es-DO" sz="40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914400"/>
            <a:ext cx="762000" cy="665162"/>
            <a:chOff x="1110" y="2656"/>
            <a:chExt cx="1549" cy="1351"/>
          </a:xfrm>
        </p:grpSpPr>
        <p:sp>
          <p:nvSpPr>
            <p:cNvPr id="6179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6180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DO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8313" y="1828800"/>
            <a:ext cx="762000" cy="665162"/>
            <a:chOff x="3174" y="2656"/>
            <a:chExt cx="1549" cy="1351"/>
          </a:xfrm>
        </p:grpSpPr>
        <p:sp>
          <p:nvSpPr>
            <p:cNvPr id="6176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6177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DO"/>
            </a:p>
          </p:txBody>
        </p:sp>
      </p:grpSp>
      <p:sp>
        <p:nvSpPr>
          <p:cNvPr id="6149" name="Line 11"/>
          <p:cNvSpPr>
            <a:spLocks noChangeShapeType="1"/>
          </p:cNvSpPr>
          <p:nvPr/>
        </p:nvSpPr>
        <p:spPr bwMode="auto">
          <a:xfrm flipV="1">
            <a:off x="749710" y="1524000"/>
            <a:ext cx="6817492" cy="48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306513" y="1029505"/>
            <a:ext cx="6260690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Auditoría 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a la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Seguridad: Definición y Objetivos</a:t>
            </a:r>
            <a:endParaRPr lang="es-DO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gray">
          <a:xfrm>
            <a:off x="665163" y="10128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2" name="Line 14"/>
          <p:cNvSpPr>
            <a:spLocks noChangeShapeType="1"/>
          </p:cNvSpPr>
          <p:nvPr/>
        </p:nvSpPr>
        <p:spPr bwMode="auto">
          <a:xfrm>
            <a:off x="749711" y="2438400"/>
            <a:ext cx="6817490" cy="485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1306512" y="1943905"/>
            <a:ext cx="684688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Definición de Elementos de una Auditoría 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a la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Seguridad</a:t>
            </a:r>
            <a:endParaRPr lang="es-DO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gray">
          <a:xfrm>
            <a:off x="665163" y="1927225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68313" y="2720975"/>
            <a:ext cx="762000" cy="665162"/>
            <a:chOff x="1110" y="2656"/>
            <a:chExt cx="1549" cy="1351"/>
          </a:xfrm>
        </p:grpSpPr>
        <p:sp>
          <p:nvSpPr>
            <p:cNvPr id="6173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6174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DO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68313" y="3602038"/>
            <a:ext cx="762000" cy="665162"/>
            <a:chOff x="3174" y="2656"/>
            <a:chExt cx="1549" cy="1351"/>
          </a:xfrm>
        </p:grpSpPr>
        <p:sp>
          <p:nvSpPr>
            <p:cNvPr id="61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61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s-DO"/>
            </a:p>
          </p:txBody>
        </p:sp>
      </p:grpSp>
      <p:sp>
        <p:nvSpPr>
          <p:cNvPr id="6157" name="Line 25"/>
          <p:cNvSpPr>
            <a:spLocks noChangeShapeType="1"/>
          </p:cNvSpPr>
          <p:nvPr/>
        </p:nvSpPr>
        <p:spPr bwMode="auto">
          <a:xfrm flipV="1">
            <a:off x="749710" y="3282355"/>
            <a:ext cx="6817492" cy="42462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6158" name="Text Box 26"/>
          <p:cNvSpPr txBox="1">
            <a:spLocks noChangeArrowheads="1"/>
          </p:cNvSpPr>
          <p:nvPr/>
        </p:nvSpPr>
        <p:spPr bwMode="auto">
          <a:xfrm>
            <a:off x="1306513" y="2836080"/>
            <a:ext cx="6260689" cy="446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DO" sz="2200" b="1" dirty="0">
                <a:solidFill>
                  <a:srgbClr val="002060"/>
                </a:solidFill>
                <a:latin typeface="Calibri" pitchFamily="34" charset="0"/>
              </a:rPr>
              <a:t>¿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Qué 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se Debe Auditar en la Seguridad?</a:t>
            </a:r>
            <a:endParaRPr lang="es-DO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59" name="Text Box 27"/>
          <p:cNvSpPr txBox="1">
            <a:spLocks noChangeArrowheads="1"/>
          </p:cNvSpPr>
          <p:nvPr/>
        </p:nvSpPr>
        <p:spPr bwMode="gray">
          <a:xfrm>
            <a:off x="665163" y="2819400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160" name="Line 28"/>
          <p:cNvSpPr>
            <a:spLocks noChangeShapeType="1"/>
          </p:cNvSpPr>
          <p:nvPr/>
        </p:nvSpPr>
        <p:spPr bwMode="auto">
          <a:xfrm flipV="1">
            <a:off x="1077913" y="4157661"/>
            <a:ext cx="6489288" cy="5397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6162" name="Text Box 30"/>
          <p:cNvSpPr txBox="1">
            <a:spLocks noChangeArrowheads="1"/>
          </p:cNvSpPr>
          <p:nvPr/>
        </p:nvSpPr>
        <p:spPr bwMode="gray">
          <a:xfrm>
            <a:off x="665163" y="3700463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163" name="Line 28"/>
          <p:cNvSpPr>
            <a:spLocks noChangeShapeType="1"/>
          </p:cNvSpPr>
          <p:nvPr/>
        </p:nvSpPr>
        <p:spPr bwMode="auto">
          <a:xfrm flipV="1">
            <a:off x="1077913" y="4987625"/>
            <a:ext cx="6489288" cy="71735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es-DO"/>
          </a:p>
        </p:txBody>
      </p:sp>
      <p:sp>
        <p:nvSpPr>
          <p:cNvPr id="6164" name="Text Box 29"/>
          <p:cNvSpPr txBox="1">
            <a:spLocks noChangeArrowheads="1"/>
          </p:cNvSpPr>
          <p:nvPr/>
        </p:nvSpPr>
        <p:spPr bwMode="auto">
          <a:xfrm>
            <a:off x="1306511" y="4525962"/>
            <a:ext cx="626069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Conclusiones</a:t>
            </a:r>
            <a:endParaRPr lang="es-DO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165" name="Text Box 30"/>
          <p:cNvSpPr txBox="1">
            <a:spLocks noChangeArrowheads="1"/>
          </p:cNvSpPr>
          <p:nvPr/>
        </p:nvSpPr>
        <p:spPr bwMode="gray">
          <a:xfrm>
            <a:off x="665163" y="4548187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68313" y="4419600"/>
            <a:ext cx="762000" cy="665162"/>
            <a:chOff x="1110" y="2656"/>
            <a:chExt cx="1549" cy="1351"/>
          </a:xfrm>
        </p:grpSpPr>
        <p:sp>
          <p:nvSpPr>
            <p:cNvPr id="6167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6168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DO"/>
            </a:p>
          </p:txBody>
        </p:sp>
        <p:sp>
          <p:nvSpPr>
            <p:cNvPr id="43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bg1"/>
                  </a:solidFill>
                </a:rPr>
                <a:t>5</a:t>
              </a:r>
              <a:endParaRPr lang="es-DO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" name="Picture 2" descr="http://www.100pies.net/Gifs/Oficina/Agendas/agenda-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90" y="5084763"/>
            <a:ext cx="2757686" cy="169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</a:t>
            </a:fld>
            <a:endParaRPr lang="es-DO"/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306513" y="3717143"/>
            <a:ext cx="6404189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Contenido, Elementos, </a:t>
            </a:r>
            <a:r>
              <a:rPr lang="es-DO" sz="2200" b="1" dirty="0" smtClean="0">
                <a:solidFill>
                  <a:srgbClr val="002060"/>
                </a:solidFill>
                <a:latin typeface="Calibri" pitchFamily="34" charset="0"/>
              </a:rPr>
              <a:t>Flujo e Informe de la Auditoría</a:t>
            </a:r>
            <a:endParaRPr lang="es-DO" sz="2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3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20</a:t>
            </a:fld>
            <a:endParaRPr lang="es-D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867400" cy="49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irena 01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08" y="3047999"/>
            <a:ext cx="955222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sirena 06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895598"/>
            <a:ext cx="1457326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90600" y="64659"/>
            <a:ext cx="8153400" cy="584775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Auditoría a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los Sistemas de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Control de Acceso</a:t>
            </a:r>
            <a:endParaRPr lang="es-DO" sz="3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4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21</a:t>
            </a:fld>
            <a:endParaRPr lang="es-DO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413590"/>
            <a:ext cx="6629400" cy="2062103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>
              <a:spcBef>
                <a:spcPts val="400"/>
              </a:spcBef>
            </a:pP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Auditoría a las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depuraciones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de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personas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y </a:t>
            </a:r>
            <a:r>
              <a:rPr lang="es-DO" sz="3200" dirty="0">
                <a:solidFill>
                  <a:srgbClr val="002060"/>
                </a:solidFill>
                <a:latin typeface="Calibri" pitchFamily="34" charset="0"/>
              </a:rPr>
              <a:t>e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mpresas; verificación del entorno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d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omiciliario</a:t>
            </a:r>
            <a:r>
              <a:rPr lang="es-DO" sz="3200" dirty="0">
                <a:solidFill>
                  <a:srgbClr val="002060"/>
                </a:solidFill>
                <a:latin typeface="Calibri" pitchFamily="34" charset="0"/>
              </a:rPr>
              <a:t>; </a:t>
            </a:r>
            <a:r>
              <a:rPr lang="es-DO" sz="3200" dirty="0" smtClean="0">
                <a:solidFill>
                  <a:srgbClr val="002060"/>
                </a:solidFill>
                <a:latin typeface="Calibri" pitchFamily="34" charset="0"/>
              </a:rPr>
              <a:t>verificación de información crediticia.</a:t>
            </a:r>
            <a:endParaRPr lang="es-DO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92824"/>
            <a:ext cx="3621859" cy="174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96374"/>
            <a:ext cx="4257049" cy="191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126129"/>
            <a:ext cx="2400300" cy="20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Edifici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649" y="762000"/>
            <a:ext cx="192185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22</a:t>
            </a:fld>
            <a:endParaRPr lang="es-D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00" y="1905000"/>
            <a:ext cx="40057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2400" y="33881"/>
            <a:ext cx="89916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los Sistemas Contra Incendios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/>
          <a:stretch/>
        </p:blipFill>
        <p:spPr bwMode="auto">
          <a:xfrm>
            <a:off x="4604900" y="1905000"/>
            <a:ext cx="4005700" cy="2747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bomberos 25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00600"/>
            <a:ext cx="1393250" cy="15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bomberos 18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1219200" cy="15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23</a:t>
            </a:fld>
            <a:endParaRPr lang="es-DO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" y="33881"/>
            <a:ext cx="89916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los Detectores de Movimientos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076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67" y="16002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0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24</a:t>
            </a:fld>
            <a:endParaRPr lang="es-D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t="5112" r="4310" b="5336"/>
          <a:stretch/>
        </p:blipFill>
        <p:spPr bwMode="auto">
          <a:xfrm>
            <a:off x="609600" y="2012750"/>
            <a:ext cx="235458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19" y="2012750"/>
            <a:ext cx="2354581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69532"/>
            <a:ext cx="2514600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26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Tarjetas de Aproximación</a:t>
            </a:r>
            <a:endParaRPr lang="es-D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1600200"/>
            <a:ext cx="1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Biométricos</a:t>
            </a:r>
            <a:endParaRPr lang="es-D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46875" y="1600200"/>
            <a:ext cx="130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Torniquetes</a:t>
            </a:r>
            <a:endParaRPr lang="es-DO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2057400" y="33881"/>
            <a:ext cx="70866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los Controles de Acceso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0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25</a:t>
            </a:fld>
            <a:endParaRPr lang="es-DO"/>
          </a:p>
        </p:txBody>
      </p:sp>
      <p:pic>
        <p:nvPicPr>
          <p:cNvPr id="19458" name="Picture 2" descr="detective 09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90800"/>
            <a:ext cx="33203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detective 05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2209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524000" y="33881"/>
            <a:ext cx="76200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los Procesos Investigativos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7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26</a:t>
            </a:fld>
            <a:endParaRPr lang="es-DO"/>
          </a:p>
        </p:txBody>
      </p:sp>
      <p:pic>
        <p:nvPicPr>
          <p:cNvPr id="20482" name="Picture 2" descr="http://www.eluniversalqueretaro.mx/sites/default/files/styles/large/public/4%20EVENTOS_1.jpg?itok=dgRImcp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7" y="3352800"/>
            <a:ext cx="377189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97" y="3352800"/>
            <a:ext cx="374460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057400" y="33881"/>
            <a:ext cx="70866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la Seguridad de Eventos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0486" name="Picture 6" descr="fbi 04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04850"/>
            <a:ext cx="9144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fbi 07 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51" y="914401"/>
            <a:ext cx="180434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8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27</a:t>
            </a:fld>
            <a:endParaRPr lang="es-DO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8563"/>
            <a:ext cx="3641461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8563"/>
            <a:ext cx="3625539" cy="21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0"/>
          <a:stretch/>
        </p:blipFill>
        <p:spPr bwMode="auto">
          <a:xfrm>
            <a:off x="2743200" y="1219200"/>
            <a:ext cx="3641461" cy="21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057400" y="33881"/>
            <a:ext cx="70866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la Escolta Ejecutiva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9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28</a:t>
            </a:fld>
            <a:endParaRPr lang="es-DO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25600"/>
            <a:ext cx="6477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28600" y="33881"/>
            <a:ext cx="89154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600" dirty="0" smtClean="0">
                <a:solidFill>
                  <a:srgbClr val="002060"/>
                </a:solidFill>
                <a:latin typeface="Calibri" pitchFamily="34" charset="0"/>
              </a:rPr>
              <a:t>Auditoría a las Consultorías de Seguridad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29</a:t>
            </a:fld>
            <a:endParaRPr lang="es-DO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56965"/>
            <a:ext cx="91440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Auditoría al Mantenimiento de la Flotilla Vehicular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17270"/>
            <a:ext cx="6324600" cy="4110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furgoneta0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6464"/>
            <a:ext cx="2667000" cy="162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9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707886"/>
          </a:xfr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s-DO" sz="4000" b="1" dirty="0" smtClean="0">
                <a:solidFill>
                  <a:srgbClr val="002060"/>
                </a:solidFill>
                <a:latin typeface="Calibri" pitchFamily="34" charset="0"/>
              </a:rPr>
              <a:t>Auditoría </a:t>
            </a:r>
            <a:r>
              <a:rPr lang="es-DO" sz="4000" b="1" dirty="0" smtClean="0">
                <a:solidFill>
                  <a:srgbClr val="002060"/>
                </a:solidFill>
                <a:latin typeface="Calibri" pitchFamily="34" charset="0"/>
              </a:rPr>
              <a:t>a la</a:t>
            </a:r>
            <a:r>
              <a:rPr lang="es-DO" sz="40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DO" sz="4000" b="1" dirty="0" smtClean="0">
                <a:solidFill>
                  <a:srgbClr val="002060"/>
                </a:solidFill>
                <a:latin typeface="Calibri" pitchFamily="34" charset="0"/>
              </a:rPr>
              <a:t>Seguridad</a:t>
            </a:r>
            <a:endParaRPr lang="es-DO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</a:t>
            </a:fld>
            <a:endParaRPr lang="es-DO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79486"/>
            <a:ext cx="5556538" cy="3517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022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30</a:t>
            </a:fld>
            <a:endParaRPr lang="es-DO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615827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ct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Auditoría a las Armas </a:t>
            </a: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, Municiones, Equipos de Protección y Detección de Metales; Aerosoles, Silbatos    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3554" name="Picture 2" descr="escopeta 02 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76400"/>
            <a:ext cx="4095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municion 01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152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municion 02 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pistola 01 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0" y="3105149"/>
            <a:ext cx="3651060" cy="252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DO" dirty="0" smtClean="0"/>
              <a:t>Rutas de evacuación </a:t>
            </a:r>
          </a:p>
          <a:p>
            <a:r>
              <a:rPr lang="es-DO" dirty="0" smtClean="0"/>
              <a:t>Salidas</a:t>
            </a:r>
          </a:p>
          <a:p>
            <a:r>
              <a:rPr lang="es-DO" dirty="0" smtClean="0"/>
              <a:t>No salidas</a:t>
            </a:r>
          </a:p>
          <a:p>
            <a:r>
              <a:rPr lang="es-DO" dirty="0"/>
              <a:t>Salidas de emergencias</a:t>
            </a:r>
            <a:endParaRPr lang="en-US" dirty="0"/>
          </a:p>
          <a:p>
            <a:r>
              <a:rPr lang="es-DO" dirty="0" smtClean="0"/>
              <a:t>Lugares de reunión</a:t>
            </a:r>
          </a:p>
          <a:p>
            <a:r>
              <a:rPr lang="es-DO" dirty="0" smtClean="0"/>
              <a:t>Dimensiones de altura</a:t>
            </a:r>
          </a:p>
          <a:p>
            <a:r>
              <a:rPr lang="es-DO" dirty="0" smtClean="0"/>
              <a:t>Restricciones de entradas</a:t>
            </a:r>
          </a:p>
          <a:p>
            <a:endParaRPr lang="es-DO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31</a:t>
            </a:fld>
            <a:endParaRPr lang="es-D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DO" dirty="0" smtClean="0">
                <a:solidFill>
                  <a:srgbClr val="002060"/>
                </a:solidFill>
                <a:latin typeface="Calibri" panose="020F0502020204030204" pitchFamily="34" charset="0"/>
              </a:rPr>
              <a:t>Auditoría a señales de Seguridad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1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32</a:t>
            </a:fld>
            <a:endParaRPr lang="es-DO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" y="762000"/>
            <a:ext cx="813593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1604963" indent="-533400"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993900" indent="-4572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2325688" indent="-381000"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733675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31908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36480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41052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45624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s-CO" altLang="es-DO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 plan de auditoría debe </a:t>
            </a:r>
            <a:r>
              <a:rPr lang="es-CO" altLang="es-DO" sz="2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precisar:</a:t>
            </a:r>
            <a:endParaRPr lang="es-CO" altLang="es-DO" sz="2800" b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¿</a:t>
            </a: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Qué? </a:t>
            </a:r>
            <a:endParaRPr lang="es-CO" altLang="es-DO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Se  va 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auditar</a:t>
            </a:r>
          </a:p>
          <a:p>
            <a:pPr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¿Quién o Quienes?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Van 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realizar la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auditoría</a:t>
            </a: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¿Cómo</a:t>
            </a: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?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Cuáles son los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criterios,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formatos, procedimientos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y la forma en que se va a realizar la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auditoría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M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etodología</a:t>
            </a:r>
            <a:endParaRPr lang="es-CO" altLang="es-DO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¿Cuándo</a:t>
            </a: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?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 qué a cuál fecha</a:t>
            </a: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¿Dónde</a:t>
            </a: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?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ugar de revisión</a:t>
            </a: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¿Por </a:t>
            </a: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qué?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Razón, motivo, propósito de la auditoría</a:t>
            </a:r>
            <a:endParaRPr lang="es-CO" altLang="es-DO" sz="2400" dirty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276600" y="56965"/>
            <a:ext cx="58674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Contenido del Plan de Auditoría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51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33</a:t>
            </a:fld>
            <a:endParaRPr lang="es-D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76200"/>
            <a:ext cx="7162800" cy="639762"/>
          </a:xfrm>
        </p:spPr>
        <p:txBody>
          <a:bodyPr>
            <a:noAutofit/>
          </a:bodyPr>
          <a:lstStyle/>
          <a:p>
            <a:pPr algn="r"/>
            <a:r>
              <a:rPr lang="es-CO" altLang="es-DO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s-CO" altLang="es-DO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</a:br>
            <a:r>
              <a:rPr lang="es-CO" altLang="es-DO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Elementos </a:t>
            </a:r>
            <a:r>
              <a:rPr lang="es-CO" altLang="es-DO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 un Plan </a:t>
            </a:r>
            <a:r>
              <a:rPr lang="es-CO" altLang="es-DO" sz="32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 </a:t>
            </a:r>
            <a:r>
              <a:rPr lang="es-CO" altLang="es-DO" sz="32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Auditoría</a:t>
            </a:r>
            <a:r>
              <a:rPr lang="es-CO" altLang="es-DO" sz="32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es-CO" altLang="es-DO" sz="32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</a:br>
            <a:endParaRPr lang="es-DO" sz="3200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457200" y="838200"/>
            <a:ext cx="8153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1604963" indent="-533400"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993900" indent="-4572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2325688" indent="-381000"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733675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31908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36480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41052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45624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Objetivo de la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 alcance de la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Criterios de la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 campo de aplicación incluyendo la identificación de la organización y la unidades funcionales de los procesos que van a ser auditados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Las fechas y lugares donde se van a realizar las actividades de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 duración de las actividades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Las funciones y responsabilidades de los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auditores</a:t>
            </a: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34</a:t>
            </a:fld>
            <a:endParaRPr lang="es-DO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750" y="914400"/>
            <a:ext cx="813593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1604963" indent="-533400"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993900" indent="-4572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2325688" indent="-381000"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733675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31908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36480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41052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45624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Inicio de la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Revisión de la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Revisión de la documentación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Preparación de las actividades de auditorías </a:t>
            </a:r>
            <a:r>
              <a:rPr lang="es-CO" altLang="es-DO" sz="2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in situ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Actividades de auditoría </a:t>
            </a:r>
            <a:r>
              <a:rPr lang="es-CO" altLang="es-DO" sz="2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in </a:t>
            </a:r>
            <a:r>
              <a:rPr lang="es-CO" altLang="es-DO" sz="2600" i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situ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Presentación y discusión de los hallazgos</a:t>
            </a:r>
            <a:endParaRPr lang="es-CO" altLang="es-DO" sz="26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Preparación, aprobación y distribución del informe de auditoría.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6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Realización del seguimiento de la auditoría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es-CO" altLang="es-DO" sz="26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3048000" y="56965"/>
            <a:ext cx="60960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Proceso o Flujo de la Auditoría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3"/>
          <a:stretch/>
        </p:blipFill>
        <p:spPr bwMode="auto">
          <a:xfrm>
            <a:off x="5867400" y="4448175"/>
            <a:ext cx="2819400" cy="235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7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35</a:t>
            </a:fld>
            <a:endParaRPr lang="es-D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" y="762000"/>
            <a:ext cx="813593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1604963" indent="-533400"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993900" indent="-4572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2325688" indent="-381000"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733675" indent="-3810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31908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36480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41052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4562475" indent="-3810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Al concluir el trabajo de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campo,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 auditor elabora su informe,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 cual debe ser completo, conciso y claro.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Incluye:</a:t>
            </a:r>
            <a:endParaRPr lang="es-CO" altLang="es-DO" sz="2400" b="1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Objetivo de la auditoría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El alcance de la auditoría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Identificación del auditor y/o el equipo de auditores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Las fechas y lugares donde se realizaron las actividades de la auditoría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 metodología y criterios  que se utilizaron en la auditoría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Los hallazgos de la auditoría ( Conformidades y  la No Conformidades)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Las conclusiones de la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auditoría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Determinación de responsabilidades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Fechas de Corrección</a:t>
            </a:r>
          </a:p>
          <a:p>
            <a:pPr>
              <a:buFont typeface="Wingdings" pitchFamily="2" charset="2"/>
              <a:buAutoNum type="arabicPeriod"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Seguimiento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indent="0"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286000" y="56965"/>
            <a:ext cx="6858000" cy="600164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DO" sz="3300" dirty="0" smtClean="0">
                <a:solidFill>
                  <a:srgbClr val="002060"/>
                </a:solidFill>
                <a:latin typeface="Calibri" pitchFamily="34" charset="0"/>
              </a:rPr>
              <a:t>Elaboración del Informe de Auditoría</a:t>
            </a:r>
            <a:endParaRPr lang="es-DO" sz="33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9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36</a:t>
            </a:fld>
            <a:endParaRPr lang="es-D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9750" y="850642"/>
            <a:ext cx="8135938" cy="5016758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Una auditoría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de seguridad no busca criticar o </a:t>
            </a:r>
            <a:endParaRPr lang="es-CO" altLang="es-DO" sz="3200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d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esmerecer el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trabajo realizado.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Incluye el propósito mejorar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lo que se ha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hecho y señalarlo si ha sido de ese modo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Debe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ser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llevada cabo con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objetividad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Con estricta confidencialidad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Generar confianza al auditado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Llevarse a cabo con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p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rofesionalidad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/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 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imparcialidad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Emitir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opinión en base a las evidencias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5562600" y="22340"/>
            <a:ext cx="3429000" cy="707886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CO" altLang="es-DO" sz="4000" dirty="0" smtClean="0">
                <a:solidFill>
                  <a:srgbClr val="002060"/>
                </a:solidFill>
                <a:latin typeface="Calibri" pitchFamily="34" charset="0"/>
              </a:rPr>
              <a:t>Conclusiones</a:t>
            </a:r>
            <a:endParaRPr lang="es-DO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6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blón de pregu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5052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37</a:t>
            </a:fld>
            <a:endParaRPr lang="es-DO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3568" y="990600"/>
            <a:ext cx="8003232" cy="1084982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s-DO" sz="66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Preguntas</a:t>
            </a:r>
            <a:endParaRPr lang="es-DO" sz="6600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7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1772816"/>
            <a:ext cx="8003232" cy="1084982"/>
          </a:xfrm>
        </p:spPr>
        <p:txBody>
          <a:bodyPr>
            <a:noAutofit/>
          </a:bodyPr>
          <a:lstStyle/>
          <a:p>
            <a:pPr algn="ctr"/>
            <a:r>
              <a:rPr lang="es-DO" sz="66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Muchas </a:t>
            </a:r>
            <a:r>
              <a:rPr lang="es-DO" sz="6600" dirty="0">
                <a:solidFill>
                  <a:srgbClr val="002060"/>
                </a:solidFill>
                <a:effectLst/>
                <a:latin typeface="Calibri" pitchFamily="34" charset="0"/>
              </a:rPr>
              <a:t>g</a:t>
            </a:r>
            <a:r>
              <a:rPr lang="es-DO" sz="6600" b="1" dirty="0" smtClean="0">
                <a:solidFill>
                  <a:srgbClr val="002060"/>
                </a:solidFill>
                <a:effectLst/>
                <a:latin typeface="Calibri" pitchFamily="34" charset="0"/>
              </a:rPr>
              <a:t>racias</a:t>
            </a:r>
            <a:endParaRPr lang="es-DO" sz="6600" b="1" dirty="0"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757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257800" y="152400"/>
            <a:ext cx="3733800" cy="563562"/>
          </a:xfrm>
        </p:spPr>
        <p:txBody>
          <a:bodyPr>
            <a:noAutofit/>
          </a:bodyPr>
          <a:lstStyle/>
          <a:p>
            <a:pPr algn="r"/>
            <a:r>
              <a:rPr lang="es-DO" sz="3200" b="1" dirty="0" smtClean="0">
                <a:solidFill>
                  <a:srgbClr val="002060"/>
                </a:solidFill>
                <a:latin typeface="Calibri" pitchFamily="34" charset="0"/>
              </a:rPr>
              <a:t>Medios de Contacto</a:t>
            </a:r>
            <a:endParaRPr lang="es-DO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2" descr="http://supernova.lacoctelera.net/myfiles/supernova/profesor.gif?Expires=1288908000&amp;Signature=XAI1P7awXgbhOr7dZY8gGg4ltm32PhDCIknZ8gvsRPfK7uS6-rwukNzPELeutEs--IGr~B9w8ova-TzjZ3CpZEvhS3rYDJ9blee2JDfd-hByGYfUo~YFCuIlHvEn9dME06lQZE6P~wjCrcu2ZR0DihE30O~kv8FrVky6Jwo8EhQ_&amp;Key-Pair-Id=APKAJYN3LZI5CG46B7AA&amp;Policy=eyJTdGF0ZW1lbnQiOlt7IlJlc291cmNlIjoiaHR0cDovL2QzZHM0b3k3ZzF3cnFxLmNsb3VkZnJvbnQubmV0L3N1cGVybm92YS9teWZpbGVzL3Byb2Zlc29yLmdpZiIsIkNvbmRpdGlvbiI6eyJEYXRlTGVzc1RoYW4iOnsiQVdTOkVwb2NoVGltZSI6MTI4ODkwODAwMH19fV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86132"/>
            <a:ext cx="2667000" cy="3290668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7400" y="1524000"/>
            <a:ext cx="485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DO" sz="2800" b="1" dirty="0" smtClean="0">
                <a:solidFill>
                  <a:srgbClr val="253F60"/>
                </a:solidFill>
                <a:latin typeface="Calibri" pitchFamily="34" charset="0"/>
                <a:ea typeface="+mj-ea"/>
                <a:cs typeface="+mj-cs"/>
              </a:rPr>
              <a:t>Rafael D. Reyes G.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DO" sz="2800" b="1" dirty="0" smtClean="0">
                <a:solidFill>
                  <a:srgbClr val="253F60"/>
                </a:solidFill>
                <a:latin typeface="Calibri" pitchFamily="34" charset="0"/>
                <a:ea typeface="+mj-ea"/>
                <a:cs typeface="+mj-cs"/>
              </a:rPr>
              <a:t>Auditoría-Seguridad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DO" sz="2800" b="1" dirty="0" smtClean="0">
                <a:solidFill>
                  <a:srgbClr val="253F60"/>
                </a:solidFill>
                <a:latin typeface="Calibri" pitchFamily="34" charset="0"/>
                <a:ea typeface="+mj-ea"/>
                <a:cs typeface="+mj-cs"/>
              </a:rPr>
              <a:t>Banco Santa Cruz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DO" sz="2800" b="1" dirty="0" smtClean="0">
                <a:solidFill>
                  <a:srgbClr val="253F60"/>
                </a:solidFill>
                <a:latin typeface="Calibri" pitchFamily="34" charset="0"/>
                <a:ea typeface="+mj-ea"/>
                <a:cs typeface="+mj-cs"/>
              </a:rPr>
              <a:t>Teléfonos: 809-299-5378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DO" sz="2800" b="1" dirty="0" smtClean="0">
                <a:solidFill>
                  <a:srgbClr val="253F60"/>
                </a:solidFill>
                <a:latin typeface="Calibri" pitchFamily="34" charset="0"/>
                <a:ea typeface="+mj-ea"/>
                <a:cs typeface="+mj-cs"/>
              </a:rPr>
              <a:t>	 809-726-2222 Ext. 2330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DO" sz="2800" b="1" dirty="0" smtClean="0">
                <a:solidFill>
                  <a:srgbClr val="253F60"/>
                </a:solidFill>
                <a:latin typeface="Calibri" pitchFamily="34" charset="0"/>
                <a:hlinkClick r:id="rId3"/>
              </a:rPr>
              <a:t>rreyes@bsc.com.do</a:t>
            </a:r>
            <a:endParaRPr lang="es-DO" sz="2800" b="1" dirty="0">
              <a:solidFill>
                <a:srgbClr val="253F6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39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38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447800" y="279274"/>
            <a:ext cx="75819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342900" indent="-342900" algn="r" eaLnBrk="0" hangingPunct="0"/>
            <a:r>
              <a:rPr lang="es-AR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Auditoría </a:t>
            </a:r>
            <a:r>
              <a:rPr lang="es-AR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la </a:t>
            </a:r>
            <a:r>
              <a:rPr lang="es-AR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Seguridad</a:t>
            </a:r>
            <a:r>
              <a:rPr lang="es-AR" altLang="ko-KR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Definición</a:t>
            </a:r>
            <a:endParaRPr lang="es-AR" altLang="ko-KR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442" y="1143000"/>
            <a:ext cx="8610600" cy="427672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Es </a:t>
            </a:r>
            <a:r>
              <a:rPr lang="es-CO" altLang="es-DO" sz="2400" dirty="0">
                <a:solidFill>
                  <a:srgbClr val="002060"/>
                </a:solidFill>
                <a:latin typeface="Calibri" pitchFamily="34" charset="0"/>
              </a:rPr>
              <a:t>un examen periódico,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ocasional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o a requerimiento;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metódico </a:t>
            </a:r>
            <a:r>
              <a:rPr lang="es-CO" altLang="es-DO" sz="2400" dirty="0">
                <a:solidFill>
                  <a:srgbClr val="002060"/>
                </a:solidFill>
                <a:latin typeface="Calibri" pitchFamily="34" charset="0"/>
              </a:rPr>
              <a:t>y profundo de una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planta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física; estructura organizacional, administrativa; políticas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, procedimientos, recursos; operaciones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empleado </a:t>
            </a:r>
            <a:r>
              <a:rPr lang="es-CO" altLang="es-DO" sz="2400" dirty="0">
                <a:solidFill>
                  <a:srgbClr val="002060"/>
                </a:solidFill>
                <a:latin typeface="Calibri" pitchFamily="34" charset="0"/>
              </a:rPr>
              <a:t>para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validar la </a:t>
            </a:r>
            <a:r>
              <a:rPr lang="es-CO" altLang="es-DO" sz="2400" dirty="0">
                <a:solidFill>
                  <a:srgbClr val="002060"/>
                </a:solidFill>
                <a:latin typeface="Calibri" pitchFamily="34" charset="0"/>
              </a:rPr>
              <a:t>suficiencia de su programa de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seguridad. </a:t>
            </a:r>
            <a:endParaRPr lang="es-CO" altLang="es-DO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/>
            <a:r>
              <a:rPr lang="es-DO" sz="2400" dirty="0">
                <a:solidFill>
                  <a:srgbClr val="002060"/>
                </a:solidFill>
                <a:latin typeface="Calibri" panose="020F0502020204030204" pitchFamily="34" charset="0"/>
              </a:rPr>
              <a:t>Es el proceso sistemático, independiente y documentado para obtener declaraciones de  hechos, registros o información relevantes y evaluarlas de manera objetiva, a fin de determinar en qué medida se cumplen los  requisitos utilizados como referencia.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 eaLnBrk="0" hangingPunct="0"/>
            <a:endParaRPr lang="es-CO" altLang="es-DO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es-CO" altLang="es-DO" sz="2400" b="1" dirty="0">
                <a:solidFill>
                  <a:srgbClr val="002060"/>
                </a:solidFill>
                <a:latin typeface="Calibri" pitchFamily="34" charset="0"/>
              </a:rPr>
              <a:t>Enfoque principal:</a:t>
            </a:r>
            <a:r>
              <a:rPr lang="es-CO" altLang="es-DO" sz="2400" dirty="0">
                <a:solidFill>
                  <a:srgbClr val="002060"/>
                </a:solidFill>
                <a:latin typeface="Calibri" pitchFamily="34" charset="0"/>
              </a:rPr>
              <a:t> evaluación del programa </a:t>
            </a:r>
            <a:r>
              <a:rPr lang="es-CO" altLang="es-DO" sz="2400" dirty="0" smtClean="0">
                <a:solidFill>
                  <a:srgbClr val="002060"/>
                </a:solidFill>
                <a:latin typeface="Calibri" pitchFamily="34" charset="0"/>
              </a:rPr>
              <a:t> y los componentes </a:t>
            </a:r>
            <a:r>
              <a:rPr lang="es-CO" altLang="es-DO" sz="2400" dirty="0">
                <a:solidFill>
                  <a:srgbClr val="002060"/>
                </a:solidFill>
                <a:latin typeface="Calibri" pitchFamily="34" charset="0"/>
              </a:rPr>
              <a:t>de seguridad.</a:t>
            </a:r>
          </a:p>
          <a:p>
            <a:pPr marL="342900" indent="-342900" algn="just" eaLnBrk="0" hangingPunct="0"/>
            <a:endParaRPr lang="es-AR" altLang="ko-KR" sz="25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 eaLnBrk="0" hangingPunct="0"/>
            <a:endParaRPr lang="es-ES" altLang="ko-KR" sz="2500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 eaLnBrk="0" hangingPunct="0"/>
            <a:endParaRPr lang="es-ES" altLang="ko-KR" sz="2500" i="1" dirty="0">
              <a:latin typeface="Calibri" panose="020F0502020204030204" pitchFamily="34" charset="0"/>
              <a:ea typeface="Batang" pitchFamily="18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4</a:t>
            </a:fld>
            <a:endParaRPr lang="es-D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00" y="5562600"/>
            <a:ext cx="1909379" cy="124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792301"/>
            <a:ext cx="83735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altLang="es-DO" sz="4000" dirty="0" smtClean="0">
                <a:solidFill>
                  <a:srgbClr val="002060"/>
                </a:solidFill>
                <a:latin typeface="Calibri" pitchFamily="34" charset="0"/>
              </a:rPr>
              <a:t>Esta tiene </a:t>
            </a:r>
            <a:r>
              <a:rPr lang="es-CO" altLang="es-DO" sz="4000" dirty="0">
                <a:solidFill>
                  <a:srgbClr val="002060"/>
                </a:solidFill>
                <a:latin typeface="Calibri" pitchFamily="34" charset="0"/>
              </a:rPr>
              <a:t>como </a:t>
            </a:r>
            <a:r>
              <a:rPr lang="es-CO" altLang="es-DO" sz="4000" dirty="0" smtClean="0">
                <a:solidFill>
                  <a:srgbClr val="002060"/>
                </a:solidFill>
                <a:latin typeface="Calibri" pitchFamily="34" charset="0"/>
              </a:rPr>
              <a:t>finalidad, evidenciar </a:t>
            </a:r>
            <a:r>
              <a:rPr lang="es-CO" altLang="es-DO" sz="4000" dirty="0">
                <a:solidFill>
                  <a:srgbClr val="002060"/>
                </a:solidFill>
                <a:latin typeface="Calibri" pitchFamily="34" charset="0"/>
              </a:rPr>
              <a:t>el cumplimiento de determinadas directrices o </a:t>
            </a:r>
            <a:r>
              <a:rPr lang="es-CO" altLang="es-DO" sz="4000" dirty="0" smtClean="0">
                <a:solidFill>
                  <a:srgbClr val="002060"/>
                </a:solidFill>
                <a:latin typeface="Calibri" pitchFamily="34" charset="0"/>
              </a:rPr>
              <a:t>estándares </a:t>
            </a:r>
            <a:r>
              <a:rPr lang="es-CO" altLang="es-DO" sz="4000" dirty="0">
                <a:solidFill>
                  <a:srgbClr val="002060"/>
                </a:solidFill>
                <a:latin typeface="Calibri" pitchFamily="34" charset="0"/>
              </a:rPr>
              <a:t>que han sido </a:t>
            </a:r>
            <a:r>
              <a:rPr lang="es-CO" altLang="es-DO" sz="4000" dirty="0" smtClean="0">
                <a:solidFill>
                  <a:srgbClr val="002060"/>
                </a:solidFill>
                <a:latin typeface="Calibri" pitchFamily="34" charset="0"/>
              </a:rPr>
              <a:t>previamente </a:t>
            </a:r>
            <a:r>
              <a:rPr lang="es-CO" altLang="es-DO" sz="4000" dirty="0">
                <a:solidFill>
                  <a:srgbClr val="002060"/>
                </a:solidFill>
                <a:latin typeface="Calibri" pitchFamily="34" charset="0"/>
              </a:rPr>
              <a:t>establecidos </a:t>
            </a:r>
            <a:r>
              <a:rPr lang="es-CO" altLang="es-DO" sz="4000" dirty="0" smtClean="0">
                <a:solidFill>
                  <a:srgbClr val="002060"/>
                </a:solidFill>
                <a:latin typeface="Calibri" pitchFamily="34" charset="0"/>
              </a:rPr>
              <a:t>por la institución.</a:t>
            </a:r>
            <a:endParaRPr lang="es-DO" sz="4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333875" cy="25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6</a:t>
            </a:fld>
            <a:endParaRPr lang="es-DO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38600" y="-223882"/>
            <a:ext cx="4419600" cy="1200329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CO" altLang="es-DO" sz="3600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s-CO" altLang="es-DO" sz="36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s-CO" altLang="es-DO" sz="3600" dirty="0" smtClean="0">
                <a:solidFill>
                  <a:srgbClr val="002060"/>
                </a:solidFill>
                <a:latin typeface="Calibri" pitchFamily="34" charset="0"/>
              </a:rPr>
              <a:t>Objetivos Generales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7848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Una auditoría a la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Seguridad, 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tiene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entre sus objetivos validar 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que la organización cuenta con un sistema o programa de Prevención de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Riesgos, 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capaz de evitar  las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pérdidas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debido 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a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accidentes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personales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, daños a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 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propiedad,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 los procesos, </a:t>
            </a:r>
            <a:r>
              <a:rPr lang="es-CO" altLang="es-DO" sz="3100" dirty="0">
                <a:solidFill>
                  <a:srgbClr val="002060"/>
                </a:solidFill>
                <a:latin typeface="Calibri" panose="020F0502020204030204" pitchFamily="34" charset="0"/>
              </a:rPr>
              <a:t>al medio </a:t>
            </a:r>
            <a:r>
              <a:rPr lang="es-CO" altLang="es-DO" sz="31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ambiente y otros elementos relacionados que pudiesen resultar afectados de no ser atendidos oportunamente.</a:t>
            </a:r>
            <a:endParaRPr lang="es-CO" altLang="es-DO" sz="31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5120617" descr="S2Picture 512061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986E76"/>
              </a:clrFrom>
              <a:clrTo>
                <a:srgbClr val="986E7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30800"/>
            <a:ext cx="17272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94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7</a:t>
            </a:fld>
            <a:endParaRPr lang="es-DO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4662" y="838200"/>
            <a:ext cx="8135938" cy="550920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Ayudar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en la mejora de la s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eguridad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Determinar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el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nivel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 cumplimiento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de normas,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políticas, reglamentos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y procedimientos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Mejorar el sistema de gestión de riesgos de la seguridad en todos sus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procesos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Mejorar el nivel de concientización sobre la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seguridad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Conseguir el cumplimiento de las exigencias de 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las </a:t>
            </a:r>
            <a:r>
              <a:rPr lang="es-CO" altLang="es-DO" sz="3200" dirty="0">
                <a:solidFill>
                  <a:srgbClr val="002060"/>
                </a:solidFill>
                <a:latin typeface="Calibri" panose="020F0502020204030204" pitchFamily="34" charset="0"/>
              </a:rPr>
              <a:t>a</a:t>
            </a:r>
            <a:r>
              <a:rPr lang="es-CO" altLang="es-DO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uditorías externas</a:t>
            </a: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just">
              <a:buFont typeface="Wingdings" pitchFamily="2" charset="2"/>
              <a:buNone/>
            </a:pPr>
            <a:endParaRPr lang="es-CO" altLang="es-DO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495800" y="53117"/>
            <a:ext cx="4495800" cy="646331"/>
          </a:xfr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109728" algn="r">
              <a:spcBef>
                <a:spcPts val="400"/>
              </a:spcBef>
            </a:pPr>
            <a:r>
              <a:rPr lang="es-CO" altLang="es-DO" sz="3600" dirty="0" smtClean="0">
                <a:solidFill>
                  <a:srgbClr val="002060"/>
                </a:solidFill>
                <a:latin typeface="Calibri" pitchFamily="34" charset="0"/>
              </a:rPr>
              <a:t>Objetivos Específicos</a:t>
            </a:r>
            <a:endParaRPr lang="es-DO" sz="36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ED7C-DC5F-4E67-BE48-F2877FAB2C7C}" type="slidenum">
              <a:rPr lang="es-DO" smtClean="0"/>
              <a:t>8</a:t>
            </a:fld>
            <a:endParaRPr lang="es-D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88"/>
          <a:stretch/>
        </p:blipFill>
        <p:spPr bwMode="auto">
          <a:xfrm>
            <a:off x="1828800" y="2362200"/>
            <a:ext cx="5711499" cy="143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5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76200"/>
            <a:ext cx="94094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3000" b="1" dirty="0" smtClean="0">
                <a:solidFill>
                  <a:srgbClr val="002060"/>
                </a:solidFill>
                <a:latin typeface="Calibri" pitchFamily="34" charset="0"/>
              </a:rPr>
              <a:t>  Componentes </a:t>
            </a:r>
            <a:r>
              <a:rPr lang="es-DO" sz="3000" b="1" dirty="0" smtClean="0">
                <a:solidFill>
                  <a:srgbClr val="002060"/>
                </a:solidFill>
                <a:latin typeface="Calibri" pitchFamily="34" charset="0"/>
              </a:rPr>
              <a:t>de una Auditoría </a:t>
            </a:r>
            <a:r>
              <a:rPr lang="es-DO" sz="3000" b="1" dirty="0" smtClean="0">
                <a:solidFill>
                  <a:srgbClr val="002060"/>
                </a:solidFill>
                <a:latin typeface="Calibri" pitchFamily="34" charset="0"/>
              </a:rPr>
              <a:t>a la </a:t>
            </a:r>
            <a:r>
              <a:rPr lang="es-DO" sz="3000" b="1" dirty="0" smtClean="0">
                <a:solidFill>
                  <a:srgbClr val="002060"/>
                </a:solidFill>
                <a:latin typeface="Calibri" pitchFamily="34" charset="0"/>
              </a:rPr>
              <a:t>Seguridad: Definición</a:t>
            </a:r>
            <a:endParaRPr lang="es-DO" sz="3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609600"/>
            <a:ext cx="8534400" cy="485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marL="1143000" indent="-228600">
              <a:buClr>
                <a:schemeClr val="tx2"/>
              </a:buClr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marL="2057400" indent="-228600">
              <a:buClr>
                <a:schemeClr val="folHlink"/>
              </a:buClr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Persona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 entidad jurídica con las competencias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para realizar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una auditoría</a:t>
            </a: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CLIENTE DE </a:t>
            </a:r>
            <a:r>
              <a:rPr lang="es-CO" altLang="es-DO" sz="24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AUDITORÍA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Organización o persona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auditada, o quien solicita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uditoría.</a:t>
            </a: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AUDITADO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Entidad 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objeto de una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a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uditoría.</a:t>
            </a: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s-CO" altLang="es-DO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CRITERIOS DE AUDITORÍA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Conjunto </a:t>
            </a:r>
            <a:r>
              <a:rPr lang="es-CO" altLang="es-DO" sz="2400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de políticas, procedimientos o requisitos utilizados como 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referencia</a:t>
            </a: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</a:p>
          <a:p>
            <a:pPr>
              <a:buFont typeface="Wingdings" pitchFamily="2" charset="2"/>
              <a:buNone/>
              <a:defRPr/>
            </a:pPr>
            <a:endParaRPr lang="es-CO" altLang="es-DO" sz="2400" dirty="0" smtClean="0"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s-CO" altLang="es-DO" sz="24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153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KIP" val="SKIP"/>
  <p:tag name="RNROPT" val="Object 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137547</TotalTime>
  <Words>1068</Words>
  <Application>Microsoft Office PowerPoint</Application>
  <PresentationFormat>On-screen Show (4:3)</PresentationFormat>
  <Paragraphs>220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PowerPoint Presentation</vt:lpstr>
      <vt:lpstr>Agenda</vt:lpstr>
      <vt:lpstr>PowerPoint Presentation</vt:lpstr>
      <vt:lpstr>Auditoría a la Seguridad: Definición</vt:lpstr>
      <vt:lpstr>PowerPoint Presentation</vt:lpstr>
      <vt:lpstr> Objetivos Generales</vt:lpstr>
      <vt:lpstr>Objetivos Específicos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Parámetros para Realizar Auditorías de Seguridad</vt:lpstr>
      <vt:lpstr>PowerPoint Presentation</vt:lpstr>
      <vt:lpstr>Auditoría a la Vigilancia Privada</vt:lpstr>
      <vt:lpstr>Auditoría a las Alarmas Radioeléctricas </vt:lpstr>
      <vt:lpstr>Auditoría a los Circuitos Cerrados de Televisión, CCTV</vt:lpstr>
      <vt:lpstr>Auditoría a la Flotilla  Transporte de Valores</vt:lpstr>
      <vt:lpstr>Auditoría a los Sistemas de Comunicación, Radios, Teléfonos, Flotas; Sistemas GPS</vt:lpstr>
      <vt:lpstr>Auditoría a los Sistemas de Control de Acceso</vt:lpstr>
      <vt:lpstr>Auditoría a las depuraciones de personas y empresas; verificación del entorno domiciliario; verificación de información crediticia.</vt:lpstr>
      <vt:lpstr>Auditoría a los Sistemas Contra Incendios</vt:lpstr>
      <vt:lpstr>Auditoría a los Detectores de Movimientos</vt:lpstr>
      <vt:lpstr>Auditoría a los Controles de Acceso</vt:lpstr>
      <vt:lpstr>Auditoría a los Procesos Investigativos</vt:lpstr>
      <vt:lpstr>Auditoría a la Seguridad de Eventos</vt:lpstr>
      <vt:lpstr>Auditoría a la Escolta Ejecutiva</vt:lpstr>
      <vt:lpstr>Auditoría a las Consultorías de Seguridad</vt:lpstr>
      <vt:lpstr>Auditoría al Mantenimiento de la Flotilla Vehicular</vt:lpstr>
      <vt:lpstr>Auditoría a las Armas , Municiones, Equipos de Protección y Detección de Metales; Aerosoles, Silbatos    </vt:lpstr>
      <vt:lpstr>Auditoría a señales de Seguridad</vt:lpstr>
      <vt:lpstr>Contenido del Plan de Auditoría</vt:lpstr>
      <vt:lpstr> Elementos de un Plan de Auditoría </vt:lpstr>
      <vt:lpstr>Proceso o Flujo de la Auditoría</vt:lpstr>
      <vt:lpstr>Elaboración del Informe de Auditoría</vt:lpstr>
      <vt:lpstr>Conclusiones</vt:lpstr>
      <vt:lpstr>PowerPoint Presentation</vt:lpstr>
      <vt:lpstr>Muchas gracias</vt:lpstr>
      <vt:lpstr>Medios de Contacto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R. Reyes Hernández</dc:creator>
  <cp:lastModifiedBy>Rafael D. Reyes Gonzalez</cp:lastModifiedBy>
  <cp:revision>403</cp:revision>
  <cp:lastPrinted>2016-08-20T22:03:23Z</cp:lastPrinted>
  <dcterms:created xsi:type="dcterms:W3CDTF">2013-02-27T21:59:44Z</dcterms:created>
  <dcterms:modified xsi:type="dcterms:W3CDTF">2016-08-24T21:16:12Z</dcterms:modified>
</cp:coreProperties>
</file>