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92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91" r:id="rId12"/>
    <p:sldId id="271" r:id="rId13"/>
    <p:sldId id="272" r:id="rId14"/>
    <p:sldId id="273" r:id="rId15"/>
    <p:sldId id="274" r:id="rId16"/>
    <p:sldId id="275" r:id="rId17"/>
    <p:sldId id="279" r:id="rId18"/>
    <p:sldId id="260" r:id="rId19"/>
    <p:sldId id="277" r:id="rId20"/>
    <p:sldId id="278" r:id="rId21"/>
    <p:sldId id="280" r:id="rId22"/>
    <p:sldId id="281" r:id="rId23"/>
    <p:sldId id="270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 bwMode="ltGray"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04800" y="3962400"/>
            <a:ext cx="10261600" cy="1219200"/>
          </a:xfrm>
        </p:spPr>
        <p:txBody>
          <a:bodyPr/>
          <a:lstStyle>
            <a:lvl1pPr algn="r">
              <a:defRPr sz="40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09600" y="5867400"/>
            <a:ext cx="6908800" cy="457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400"/>
            </a:lvl1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477000"/>
            <a:ext cx="1828800" cy="152400"/>
          </a:xfrm>
        </p:spPr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438400" y="6477000"/>
            <a:ext cx="1117600" cy="152400"/>
          </a:xfrm>
        </p:spPr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gray">
          <a:xfrm>
            <a:off x="5994400" y="6229350"/>
            <a:ext cx="2946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dirty="0" smtClean="0"/>
              <a:t>Shibu lijack </a:t>
            </a:r>
            <a:endParaRPr lang="en-US" sz="1200" dirty="0"/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gray">
          <a:xfrm>
            <a:off x="592667" y="6375400"/>
            <a:ext cx="70104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/>
          </a:p>
        </p:txBody>
      </p:sp>
      <p:pic>
        <p:nvPicPr>
          <p:cNvPr id="10" name="Picture 39" descr="original_metal_b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61600" y="554355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61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66700"/>
            <a:ext cx="2743200" cy="61341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66700"/>
            <a:ext cx="8026400" cy="61341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7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0" y="6400801"/>
            <a:ext cx="2844800" cy="3079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9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0" y="6400801"/>
            <a:ext cx="2641600" cy="3079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219200"/>
            <a:ext cx="5334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219200"/>
            <a:ext cx="5334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2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8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0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tmap_128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000" y="990600"/>
            <a:ext cx="7315200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711200" y="1524000"/>
            <a:ext cx="6908800" cy="3200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1200" y="1524000"/>
            <a:ext cx="6908800" cy="32004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2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609600" y="266700"/>
            <a:ext cx="970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2533" y="6515101"/>
            <a:ext cx="162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728271F8-FC6D-4A53-BDE6-D0CB5DDAB110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24800" y="6400801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98133" y="6515101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BF963844-0148-4FAA-BE7F-6D291284E4FC}" type="slidenum">
              <a:rPr lang="en-US" smtClean="0"/>
              <a:t>‹Nº›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19200"/>
            <a:ext cx="10871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>
            <a:off x="406400" y="6553200"/>
            <a:ext cx="7620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/>
          </a:p>
        </p:txBody>
      </p:sp>
      <p:pic>
        <p:nvPicPr>
          <p:cNvPr id="10" name="Picture 39" descr="original_metal_b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61600" y="554355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85491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aogarridom@yahoo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266" y="5404513"/>
            <a:ext cx="6662382" cy="959005"/>
          </a:xfrm>
        </p:spPr>
        <p:txBody>
          <a:bodyPr anchor="ctr">
            <a:normAutofit fontScale="25000" lnSpcReduction="20000"/>
          </a:bodyPr>
          <a:lstStyle/>
          <a:p>
            <a:r>
              <a:rPr lang="es-ES" sz="8000" b="1" dirty="0">
                <a:solidFill>
                  <a:schemeClr val="tx1"/>
                </a:solidFill>
              </a:rPr>
              <a:t>Amenazas Regionales</a:t>
            </a:r>
            <a:br>
              <a:rPr lang="es-ES" sz="8000" b="1" dirty="0">
                <a:solidFill>
                  <a:schemeClr val="tx1"/>
                </a:solidFill>
              </a:rPr>
            </a:br>
            <a:r>
              <a:rPr lang="es-ES" sz="8000" b="1" dirty="0">
                <a:solidFill>
                  <a:schemeClr val="tx1"/>
                </a:solidFill>
              </a:rPr>
              <a:t/>
            </a:r>
            <a:br>
              <a:rPr lang="es-ES" sz="8000" b="1" dirty="0">
                <a:solidFill>
                  <a:schemeClr val="tx1"/>
                </a:solidFill>
              </a:rPr>
            </a:br>
            <a:r>
              <a:rPr lang="es-ES" sz="8000" b="1" dirty="0" smtClean="0">
                <a:solidFill>
                  <a:schemeClr val="tx1"/>
                </a:solidFill>
              </a:rPr>
              <a:t>Por:  </a:t>
            </a:r>
            <a:r>
              <a:rPr lang="es-ES" sz="8000" b="1" dirty="0">
                <a:solidFill>
                  <a:schemeClr val="tx1"/>
                </a:solidFill>
              </a:rPr>
              <a:t>Alex Omar Garrido </a:t>
            </a:r>
            <a:r>
              <a:rPr lang="es-ES" sz="8000" b="1" dirty="0" smtClean="0">
                <a:solidFill>
                  <a:schemeClr val="tx1"/>
                </a:solidFill>
              </a:rPr>
              <a:t>CPP</a:t>
            </a:r>
          </a:p>
          <a:p>
            <a:r>
              <a:rPr lang="es-ES" sz="8000" b="1" dirty="0" smtClean="0">
                <a:solidFill>
                  <a:schemeClr val="tx1"/>
                </a:solidFill>
              </a:rPr>
              <a:t>Panamá</a:t>
            </a:r>
            <a:r>
              <a:rPr lang="es-ES" dirty="0">
                <a:solidFill>
                  <a:schemeClr val="tx1"/>
                </a:solidFill>
              </a:rPr>
              <a:t/>
            </a:r>
            <a:br>
              <a:rPr lang="es-E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314202"/>
            <a:ext cx="1642574" cy="219446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0" y="1937696"/>
            <a:ext cx="6864096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325" y="143445"/>
            <a:ext cx="7600950" cy="686795"/>
          </a:xfrm>
        </p:spPr>
        <p:txBody>
          <a:bodyPr/>
          <a:lstStyle/>
          <a:p>
            <a:pPr algn="ctr"/>
            <a:r>
              <a:rPr lang="es-ES" sz="4000" b="1" dirty="0"/>
              <a:t>POST CONFLICTO</a:t>
            </a:r>
            <a:endParaRPr lang="en-US" sz="4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3" y="1492998"/>
            <a:ext cx="4258102" cy="44912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92998"/>
            <a:ext cx="4230043" cy="44912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PAZ O GUERRA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1200" y="1637730"/>
            <a:ext cx="8801290" cy="4763069"/>
          </a:xfrm>
        </p:spPr>
        <p:txBody>
          <a:bodyPr/>
          <a:lstStyle/>
          <a:p>
            <a:r>
              <a:rPr lang="es-ES" dirty="0" smtClean="0"/>
              <a:t>Qué hacemos con los Guerrilleros</a:t>
            </a:r>
          </a:p>
          <a:p>
            <a:r>
              <a:rPr lang="es-ES" dirty="0" smtClean="0"/>
              <a:t>Experiencia de Tratados de Paz en El Salvador-MARAS</a:t>
            </a:r>
          </a:p>
          <a:p>
            <a:r>
              <a:rPr lang="es-ES" dirty="0" smtClean="0"/>
              <a:t>Incremento de la Delincuencia Común?</a:t>
            </a:r>
          </a:p>
          <a:p>
            <a:r>
              <a:rPr lang="es-ES" dirty="0" smtClean="0"/>
              <a:t>Reducción de las Fuerzas Armadas</a:t>
            </a:r>
          </a:p>
          <a:p>
            <a:r>
              <a:rPr lang="es-ES" dirty="0" smtClean="0"/>
              <a:t>Matrimonio Narco-Guerrilla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174" y="2475575"/>
            <a:ext cx="3006802" cy="20008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726" y="4805860"/>
            <a:ext cx="2695575" cy="16954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9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0669" y="213375"/>
            <a:ext cx="7551197" cy="701026"/>
          </a:xfrm>
        </p:spPr>
        <p:txBody>
          <a:bodyPr/>
          <a:lstStyle/>
          <a:p>
            <a:pPr algn="ctr"/>
            <a:r>
              <a:rPr lang="es-ES" sz="4000" b="1" dirty="0"/>
              <a:t>Redes Sociales</a:t>
            </a:r>
            <a:endParaRPr lang="en-US" sz="4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24000" y="887249"/>
            <a:ext cx="78867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ES" b="1" i="1" dirty="0" smtClean="0">
                <a:solidFill>
                  <a:schemeClr val="tx1"/>
                </a:solidFill>
              </a:rPr>
              <a:t>Imagen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b="1" i="1" dirty="0" smtClean="0">
                <a:solidFill>
                  <a:schemeClr val="tx1"/>
                </a:solidFill>
              </a:rPr>
              <a:t>Benchmarking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152" y="3235367"/>
            <a:ext cx="2468439" cy="28961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7595" l="2740" r="100000">
                        <a14:foregroundMark x1="48174" y1="49485" x2="50457" y2="35395"/>
                        <a14:foregroundMark x1="45662" y1="29210" x2="34703" y2="62887"/>
                        <a14:foregroundMark x1="26027" y1="61168" x2="46575" y2="59450"/>
                        <a14:foregroundMark x1="87443" y1="30241" x2="78082" y2="35395"/>
                        <a14:foregroundMark x1="78082" y1="40893" x2="78767" y2="76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5856" y="1444365"/>
            <a:ext cx="2002709" cy="17740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72" y="3218455"/>
            <a:ext cx="2470584" cy="29299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923" y="3235368"/>
            <a:ext cx="2280385" cy="28961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9" t="35891"/>
          <a:stretch/>
        </p:blipFill>
        <p:spPr>
          <a:xfrm>
            <a:off x="9052147" y="3560891"/>
            <a:ext cx="3033662" cy="21485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591" y="97062"/>
            <a:ext cx="3426249" cy="25422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6" y="1255594"/>
            <a:ext cx="6394308" cy="359679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057098" y="5145206"/>
            <a:ext cx="5527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b="1" dirty="0"/>
              <a:t>70% de  los  Consumidores de </a:t>
            </a:r>
            <a:r>
              <a:rPr lang="es-PA" b="1" dirty="0" smtClean="0"/>
              <a:t>Smart </a:t>
            </a:r>
            <a:r>
              <a:rPr lang="es-PA" b="1" dirty="0" err="1"/>
              <a:t>phone</a:t>
            </a:r>
            <a:r>
              <a:rPr lang="es-PA" b="1" dirty="0"/>
              <a:t> colocan su Ubicación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520344" y="2767414"/>
            <a:ext cx="41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rgbClr val="FF0000"/>
                </a:solidFill>
              </a:rPr>
              <a:t>Seguimiento-Vigilancia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6356" y="72090"/>
            <a:ext cx="7600950" cy="854074"/>
          </a:xfrm>
        </p:spPr>
        <p:txBody>
          <a:bodyPr/>
          <a:lstStyle/>
          <a:p>
            <a:pPr algn="ctr"/>
            <a:r>
              <a:rPr lang="es-ES" sz="4000" b="1" dirty="0"/>
              <a:t>EXTORSIONES</a:t>
            </a:r>
            <a:endParaRPr lang="en-US" sz="40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7981" y="1758119"/>
            <a:ext cx="2219374" cy="18905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981" y="3845083"/>
            <a:ext cx="2158171" cy="20545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6" y="1402753"/>
            <a:ext cx="3581400" cy="42690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581900" y="3134575"/>
            <a:ext cx="461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PERSONAS-EMPRESAS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6731" y="137474"/>
            <a:ext cx="6858000" cy="1188114"/>
          </a:xfrm>
        </p:spPr>
        <p:txBody>
          <a:bodyPr/>
          <a:lstStyle/>
          <a:p>
            <a:pPr algn="ctr"/>
            <a:r>
              <a:rPr lang="es-ES" sz="3600" b="1" dirty="0"/>
              <a:t>Delincuencia Organizada Transnacional</a:t>
            </a:r>
            <a:endParaRPr lang="en-US" sz="3600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8"/>
          <a:stretch/>
        </p:blipFill>
        <p:spPr>
          <a:xfrm>
            <a:off x="5412475" y="4266528"/>
            <a:ext cx="4762500" cy="1714127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39557"/>
          <a:stretch/>
        </p:blipFill>
        <p:spPr>
          <a:xfrm>
            <a:off x="748353" y="2781814"/>
            <a:ext cx="2286000" cy="25947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58637" y="1950817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Maras-</a:t>
            </a:r>
            <a:r>
              <a:rPr lang="es-ES" sz="2400" dirty="0" err="1"/>
              <a:t>Narcoguerrilla</a:t>
            </a:r>
            <a:r>
              <a:rPr lang="es-ES" sz="2400" dirty="0"/>
              <a:t> Delincuencia Común</a:t>
            </a:r>
            <a:endParaRPr lang="en-US" sz="2400" dirty="0"/>
          </a:p>
        </p:txBody>
      </p:sp>
      <p:sp>
        <p:nvSpPr>
          <p:cNvPr id="6" name="Triángulo isósceles 5"/>
          <p:cNvSpPr/>
          <p:nvPr/>
        </p:nvSpPr>
        <p:spPr>
          <a:xfrm>
            <a:off x="5543550" y="2724071"/>
            <a:ext cx="838200" cy="769203"/>
          </a:xfrm>
          <a:prstGeom prst="triangle">
            <a:avLst/>
          </a:prstGeom>
          <a:noFill/>
          <a:ln>
            <a:solidFill>
              <a:srgbClr val="FF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203" y="392423"/>
            <a:ext cx="7981950" cy="777874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/>
              <a:t>PROLIFERACION DE ARMAS Y EXPLOSIVOS</a:t>
            </a:r>
            <a:endParaRPr lang="en-US" sz="32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8325" y="2133601"/>
            <a:ext cx="3494931" cy="4999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69" y="1234759"/>
            <a:ext cx="2700422" cy="32040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18207"/>
          <a:stretch/>
        </p:blipFill>
        <p:spPr>
          <a:xfrm>
            <a:off x="5689721" y="1524515"/>
            <a:ext cx="4210094" cy="334574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5203" y="4857463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/>
              <a:t>Controles sobre las Armas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/>
              <a:t>Movilidad Regional</a:t>
            </a:r>
            <a:endParaRPr lang="en-US" sz="20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 bwMode="black">
          <a:xfrm>
            <a:off x="2943368" y="5211681"/>
            <a:ext cx="970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sz="2400" kern="0" dirty="0" smtClean="0"/>
              <a:t>Incremento de Asaltos Bancarios Panamá-2015</a:t>
            </a:r>
            <a:endParaRPr lang="en-US" sz="2400" kern="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76820"/>
            <a:ext cx="749518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>
                <a:solidFill>
                  <a:srgbClr val="000000"/>
                </a:solidFill>
              </a:rPr>
              <a:t>MIGRACION</a:t>
            </a:r>
            <a:endParaRPr lang="en-US" sz="4000" b="1" dirty="0">
              <a:solidFill>
                <a:srgbClr val="00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230" y="276820"/>
            <a:ext cx="7180997" cy="511859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34018" y="5671445"/>
            <a:ext cx="5727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/>
              <a:t>Diversas Nacionalidades: Cubanos-Africanos</a:t>
            </a:r>
            <a:endParaRPr lang="en-US" sz="20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06" y="1479645"/>
            <a:ext cx="2470246" cy="31663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40" y="1479645"/>
            <a:ext cx="2579427" cy="317288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038531" y="2435834"/>
            <a:ext cx="352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INMIGRANTES EN PANAMA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103" y="3872367"/>
            <a:ext cx="3859102" cy="21703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185606" cy="678064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>
                <a:solidFill>
                  <a:srgbClr val="000000"/>
                </a:solidFill>
              </a:rPr>
              <a:t>Problemas Sociales</a:t>
            </a:r>
            <a:endParaRPr lang="en-US" sz="4000" b="1" dirty="0">
              <a:solidFill>
                <a:srgbClr val="00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37" r="18461"/>
          <a:stretch/>
        </p:blipFill>
        <p:spPr>
          <a:xfrm>
            <a:off x="401472" y="1066800"/>
            <a:ext cx="4191001" cy="4343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772" y="1066800"/>
            <a:ext cx="3951027" cy="542863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51880" y="168266"/>
            <a:ext cx="563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INDICADORES SOCIO ECONOMICOS</a:t>
            </a:r>
            <a:endParaRPr lang="en-US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458192" y="2663183"/>
            <a:ext cx="7519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OBJETIVO:</a:t>
            </a:r>
          </a:p>
          <a:p>
            <a:endParaRPr lang="es-ES" sz="2400" dirty="0" smtClean="0"/>
          </a:p>
          <a:p>
            <a:r>
              <a:rPr lang="es-ES" sz="2400" dirty="0" smtClean="0"/>
              <a:t>“</a:t>
            </a:r>
            <a:r>
              <a:rPr lang="es-ES" sz="2400" i="1" dirty="0" smtClean="0"/>
              <a:t>CREAR CONCIENCIA DE LOS PROBLEMAS EXTERNOS QUE AFECTAN NUESTRO NEGOCIO Y QUE ESCAPAN DE NUESTRO CONTROL”</a:t>
            </a:r>
            <a:endParaRPr lang="en-US" sz="2400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1" y="2265665"/>
            <a:ext cx="2079769" cy="24182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94" t="28983" r="18997" b="38417"/>
          <a:stretch/>
        </p:blipFill>
        <p:spPr>
          <a:xfrm>
            <a:off x="558811" y="1276066"/>
            <a:ext cx="7696200" cy="25146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46161" y="100084"/>
            <a:ext cx="712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Tendencias en América Latina</a:t>
            </a:r>
            <a:endParaRPr lang="en-US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700" y="3929419"/>
            <a:ext cx="2310422" cy="251459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562122" y="2549857"/>
            <a:ext cx="2822223" cy="11218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998" y="1637175"/>
            <a:ext cx="3179298" cy="133110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67661" y="4540387"/>
            <a:ext cx="296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solidFill>
                  <a:srgbClr val="FF0000"/>
                </a:solidFill>
              </a:rPr>
              <a:t>EDUCACION MUJERES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3833" y="136408"/>
            <a:ext cx="7375620" cy="545980"/>
          </a:xfrm>
        </p:spPr>
        <p:txBody>
          <a:bodyPr/>
          <a:lstStyle/>
          <a:p>
            <a:pPr algn="ctr"/>
            <a:r>
              <a:rPr lang="es-ES" b="1" dirty="0"/>
              <a:t>Terrorismo/Narcotráfico</a:t>
            </a:r>
            <a:endParaRPr lang="en-US" b="1" dirty="0"/>
          </a:p>
        </p:txBody>
      </p:sp>
      <p:pic>
        <p:nvPicPr>
          <p:cNvPr id="1026" name="ymail_attachmentId526" descr="174b1577-9f2a-4f0e-be9b-d224e9979ad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9"/>
          <a:stretch/>
        </p:blipFill>
        <p:spPr bwMode="auto">
          <a:xfrm>
            <a:off x="768513" y="1371601"/>
            <a:ext cx="3032767" cy="335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699453" y="2838555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b="1" i="1" dirty="0">
                <a:solidFill>
                  <a:srgbClr val="FF0000"/>
                </a:solidFill>
              </a:rPr>
              <a:t>Triple Frontera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b="1" i="1" dirty="0">
                <a:solidFill>
                  <a:srgbClr val="FF0000"/>
                </a:solidFill>
              </a:rPr>
              <a:t>Grupos Radicales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b="1" i="1" dirty="0">
                <a:solidFill>
                  <a:srgbClr val="FF0000"/>
                </a:solidFill>
              </a:rPr>
              <a:t>ISIS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76" y="1371601"/>
            <a:ext cx="3529451" cy="33505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1732" y="10186"/>
            <a:ext cx="7239000" cy="805607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/>
              <a:t>INESTABILIDAD</a:t>
            </a:r>
            <a:r>
              <a:rPr lang="es-ES" sz="2800" b="1" dirty="0"/>
              <a:t> POLITICA/CORRUPCION</a:t>
            </a:r>
            <a:endParaRPr lang="en-US" sz="2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603" y="1541319"/>
            <a:ext cx="3505200" cy="19724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59" y="1674442"/>
            <a:ext cx="2664183" cy="22297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466" y="3976280"/>
            <a:ext cx="3429000" cy="234615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737466" y="456458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Guatemala 2015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981732" y="4687694"/>
            <a:ext cx="3808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>
                <a:solidFill>
                  <a:srgbClr val="FF0000"/>
                </a:solidFill>
              </a:rPr>
              <a:t>Nicaragua </a:t>
            </a:r>
            <a:r>
              <a:rPr lang="es-ES" sz="2400" i="1" dirty="0" err="1">
                <a:solidFill>
                  <a:srgbClr val="FF0000"/>
                </a:solidFill>
              </a:rPr>
              <a:t>vrs</a:t>
            </a:r>
            <a:r>
              <a:rPr lang="es-ES" sz="2400" i="1" dirty="0">
                <a:solidFill>
                  <a:srgbClr val="FF0000"/>
                </a:solidFill>
              </a:rPr>
              <a:t> </a:t>
            </a:r>
            <a:r>
              <a:rPr lang="es-ES" sz="2400" i="1" dirty="0" smtClean="0">
                <a:solidFill>
                  <a:srgbClr val="FF0000"/>
                </a:solidFill>
              </a:rPr>
              <a:t>Colombia</a:t>
            </a:r>
          </a:p>
          <a:p>
            <a:r>
              <a:rPr lang="es-ES" sz="2400" i="1" dirty="0" smtClean="0">
                <a:solidFill>
                  <a:srgbClr val="FF0000"/>
                </a:solidFill>
              </a:rPr>
              <a:t>Caso Venezuela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9" y="1222678"/>
            <a:ext cx="7670261" cy="447305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78657" y="246797"/>
            <a:ext cx="6598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SITUACION COLOMBIA VENEZUELA</a:t>
            </a:r>
            <a:endParaRPr lang="en-US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ENFERMEDADES</a:t>
            </a:r>
            <a:endParaRPr lang="en-U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55" y="1479055"/>
            <a:ext cx="3352799" cy="28580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897" y="1356226"/>
            <a:ext cx="3473313" cy="28580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54388" y="5049672"/>
            <a:ext cx="2975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H1N1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179133" y="2093793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rPr lang="es-PA" i="1" dirty="0" smtClean="0">
                <a:solidFill>
                  <a:schemeClr val="tx1"/>
                </a:solidFill>
              </a:rPr>
              <a:t>Riesgo Aceptable</a:t>
            </a:r>
          </a:p>
          <a:p>
            <a:r>
              <a:rPr lang="es-PA" i="1" dirty="0" smtClean="0">
                <a:solidFill>
                  <a:schemeClr val="tx1"/>
                </a:solidFill>
              </a:rPr>
              <a:t>Riesgo Tolerable</a:t>
            </a:r>
          </a:p>
          <a:p>
            <a:r>
              <a:rPr lang="es-PA" i="1" dirty="0" smtClean="0">
                <a:solidFill>
                  <a:schemeClr val="tx1"/>
                </a:solidFill>
              </a:rPr>
              <a:t>Riesgo inaceptable</a:t>
            </a:r>
          </a:p>
          <a:p>
            <a:r>
              <a:rPr lang="es-PA" i="1" dirty="0" smtClean="0">
                <a:solidFill>
                  <a:schemeClr val="tx1"/>
                </a:solidFill>
              </a:rPr>
              <a:t>Riesgo Inadmisible</a:t>
            </a:r>
            <a:endParaRPr lang="es-PA" i="1" dirty="0">
              <a:solidFill>
                <a:schemeClr val="tx1"/>
              </a:solidFill>
            </a:endParaRPr>
          </a:p>
        </p:txBody>
      </p:sp>
      <p:sp>
        <p:nvSpPr>
          <p:cNvPr id="5" name="Marcador de contenido 3"/>
          <p:cNvSpPr>
            <a:spLocks noGrp="1"/>
          </p:cNvSpPr>
          <p:nvPr>
            <p:ph sz="half" idx="4294967295"/>
          </p:nvPr>
        </p:nvSpPr>
        <p:spPr>
          <a:xfrm>
            <a:off x="6502589" y="1479644"/>
            <a:ext cx="3886200" cy="445382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PA" dirty="0" smtClean="0">
              <a:solidFill>
                <a:schemeClr val="tx1"/>
              </a:solidFill>
            </a:endParaRPr>
          </a:p>
          <a:p>
            <a:r>
              <a:rPr lang="es-PA" sz="2400" i="1" dirty="0">
                <a:solidFill>
                  <a:schemeClr val="tx1"/>
                </a:solidFill>
              </a:rPr>
              <a:t>Definir escenarios de riesgos</a:t>
            </a:r>
          </a:p>
          <a:p>
            <a:r>
              <a:rPr lang="es-PA" sz="2400" i="1" dirty="0">
                <a:solidFill>
                  <a:schemeClr val="tx1"/>
                </a:solidFill>
              </a:rPr>
              <a:t>Evaluar cada escenario de riesgo</a:t>
            </a:r>
          </a:p>
          <a:p>
            <a:r>
              <a:rPr lang="es-PA" sz="2400" i="1" dirty="0">
                <a:solidFill>
                  <a:schemeClr val="tx1"/>
                </a:solidFill>
              </a:rPr>
              <a:t>Calificar los escenarios</a:t>
            </a:r>
          </a:p>
          <a:p>
            <a:r>
              <a:rPr lang="es-PA" sz="2400" i="1" dirty="0">
                <a:solidFill>
                  <a:schemeClr val="tx1"/>
                </a:solidFill>
              </a:rPr>
              <a:t>Calcular la criticidad de los escenarios</a:t>
            </a:r>
          </a:p>
          <a:p>
            <a:r>
              <a:rPr lang="es-PA" sz="2400" i="1" dirty="0">
                <a:solidFill>
                  <a:schemeClr val="tx1"/>
                </a:solidFill>
              </a:rPr>
              <a:t>Definir las Contramedidas</a:t>
            </a:r>
          </a:p>
          <a:p>
            <a:r>
              <a:rPr lang="es-PA" sz="2400" i="1" dirty="0">
                <a:solidFill>
                  <a:schemeClr val="tx1"/>
                </a:solidFill>
              </a:rPr>
              <a:t>Revisarlas </a:t>
            </a:r>
          </a:p>
          <a:p>
            <a:endParaRPr lang="es-PA" dirty="0">
              <a:solidFill>
                <a:schemeClr val="tx1"/>
              </a:solidFill>
            </a:endParaRPr>
          </a:p>
        </p:txBody>
      </p:sp>
      <p:sp>
        <p:nvSpPr>
          <p:cNvPr id="2" name="Cerrar llave 1"/>
          <p:cNvSpPr/>
          <p:nvPr/>
        </p:nvSpPr>
        <p:spPr>
          <a:xfrm>
            <a:off x="4400656" y="2093793"/>
            <a:ext cx="942572" cy="25628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2387789" y="135988"/>
            <a:ext cx="5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+mj-lt"/>
              </a:rPr>
              <a:t>QUE</a:t>
            </a:r>
            <a:r>
              <a:rPr lang="es-ES" sz="4000" b="1" dirty="0">
                <a:latin typeface="+mj-lt"/>
              </a:rPr>
              <a:t> </a:t>
            </a:r>
            <a:r>
              <a:rPr lang="es-ES" sz="3200" b="1" dirty="0" smtClean="0">
                <a:latin typeface="+mj-lt"/>
              </a:rPr>
              <a:t>HACEMOS CON LOS RIESGOS</a:t>
            </a:r>
            <a:endParaRPr lang="en-US" sz="3200" b="1" dirty="0"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CONCLUSIONES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719" y="2797792"/>
            <a:ext cx="7448550" cy="2746375"/>
          </a:xfrm>
        </p:spPr>
        <p:txBody>
          <a:bodyPr>
            <a:normAutofit fontScale="85000" lnSpcReduction="10000"/>
          </a:bodyPr>
          <a:lstStyle/>
          <a:p>
            <a:r>
              <a:rPr lang="es-ES" sz="2400" i="1" dirty="0">
                <a:solidFill>
                  <a:schemeClr val="tx1"/>
                </a:solidFill>
              </a:rPr>
              <a:t>Evalúe constantemente los Riesgos Inherentes a su Negocio</a:t>
            </a:r>
          </a:p>
          <a:p>
            <a:r>
              <a:rPr lang="es-ES" sz="2400" i="1" dirty="0">
                <a:solidFill>
                  <a:schemeClr val="tx1"/>
                </a:solidFill>
              </a:rPr>
              <a:t>Tome las Contramedidas necesarias basadas en Costo-Beneficio</a:t>
            </a:r>
            <a:r>
              <a:rPr lang="es-ES" sz="2400" i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" sz="2400" i="1" dirty="0" smtClean="0">
                <a:solidFill>
                  <a:schemeClr val="tx1"/>
                </a:solidFill>
              </a:rPr>
              <a:t>Continuidad del Negocio</a:t>
            </a:r>
            <a:endParaRPr lang="es-ES" sz="2400" i="1" dirty="0">
              <a:solidFill>
                <a:schemeClr val="tx1"/>
              </a:solidFill>
            </a:endParaRPr>
          </a:p>
          <a:p>
            <a:endParaRPr lang="es-ES" sz="2400" i="1" dirty="0">
              <a:solidFill>
                <a:schemeClr val="tx1"/>
              </a:solidFill>
            </a:endParaRPr>
          </a:p>
          <a:p>
            <a:endParaRPr lang="es-ES" sz="2400" i="1" dirty="0">
              <a:solidFill>
                <a:schemeClr val="tx1"/>
              </a:solidFill>
            </a:endParaRPr>
          </a:p>
          <a:p>
            <a:r>
              <a:rPr lang="es-ES" sz="2400" i="1" dirty="0">
                <a:solidFill>
                  <a:srgbClr val="FF0000"/>
                </a:solidFill>
              </a:rPr>
              <a:t>“Y por último Tenemos trabajo para </a:t>
            </a:r>
            <a:r>
              <a:rPr lang="es-ES" sz="2400" i="1" dirty="0" smtClean="0">
                <a:solidFill>
                  <a:srgbClr val="FF0000"/>
                </a:solidFill>
              </a:rPr>
              <a:t>Rato Porque la Seguridad”…….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38484" y="1187355"/>
            <a:ext cx="436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RECOMENDACIÓN </a:t>
            </a:r>
            <a:endParaRPr lang="en-U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990601"/>
            <a:ext cx="4800600" cy="48024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4693" y="3091787"/>
            <a:ext cx="9702800" cy="457200"/>
          </a:xfrm>
        </p:spPr>
        <p:txBody>
          <a:bodyPr/>
          <a:lstStyle/>
          <a:p>
            <a:pPr algn="ctr"/>
            <a:r>
              <a:rPr lang="es-ES" dirty="0" smtClean="0"/>
              <a:t>MUCHAS GRACIAS</a:t>
            </a:r>
            <a:br>
              <a:rPr lang="es-ES" dirty="0" smtClean="0"/>
            </a:b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6428096" y="5950424"/>
            <a:ext cx="308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2"/>
              </a:rPr>
              <a:t>aogarridom@yahoo.com</a:t>
            </a:r>
            <a:endParaRPr lang="es-ES" dirty="0" smtClean="0"/>
          </a:p>
          <a:p>
            <a:r>
              <a:rPr lang="es-ES" dirty="0" smtClean="0"/>
              <a:t>507-6670-4499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000" b="1" dirty="0"/>
              <a:t>Temario</a:t>
            </a:r>
            <a:endParaRPr lang="en-US" sz="4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5840" y="1464112"/>
            <a:ext cx="7620000" cy="4800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Amenazas Naturales y Artificiales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Amenazas Por Región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Áreas de  vulnerabilidad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Ponderación y Pareto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Recomendaciones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Conclusiones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3756" y="217089"/>
            <a:ext cx="7524750" cy="62547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Amenazas Naturales </a:t>
            </a:r>
            <a:endParaRPr lang="en-US" sz="40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" b="99454" l="2863" r="97751">
                        <a14:foregroundMark x1="10020" y1="4638" x2="19836" y2="14325"/>
                        <a14:foregroundMark x1="4806" y1="3274" x2="7771" y2="10232"/>
                        <a14:foregroundMark x1="28937" y1="20600" x2="34663" y2="20055"/>
                        <a14:foregroundMark x1="29959" y1="17735" x2="30164" y2="18827"/>
                        <a14:foregroundMark x1="26789" y1="19100" x2="30368" y2="21146"/>
                        <a14:foregroundMark x1="36605" y1="23738" x2="40286" y2="25648"/>
                        <a14:foregroundMark x1="41002" y1="25648" x2="42434" y2="26467"/>
                        <a14:foregroundMark x1="42025" y1="25512" x2="44172" y2="23465"/>
                        <a14:foregroundMark x1="45092" y1="24147" x2="46728" y2="26057"/>
                        <a14:foregroundMark x1="34663" y1="10914" x2="37935" y2="9277"/>
                        <a14:foregroundMark x1="42229" y1="13779" x2="43149" y2="13233"/>
                        <a14:foregroundMark x1="46115" y1="12415" x2="50204" y2="9277"/>
                        <a14:backgroundMark x1="5828" y1="4229" x2="9100" y2="9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16" y="1644280"/>
            <a:ext cx="4110644" cy="468422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4" y="1295399"/>
            <a:ext cx="3124200" cy="217113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1" y="1295399"/>
            <a:ext cx="2430025" cy="217113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1" y="4246212"/>
            <a:ext cx="2430025" cy="20681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94" y="3705630"/>
            <a:ext cx="3124200" cy="209639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40073" y="1476234"/>
            <a:ext cx="7389125" cy="430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AREAS DE  VULNERABILIDAD?</a:t>
            </a:r>
          </a:p>
          <a:p>
            <a:endParaRPr lang="es-ES" sz="21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100" dirty="0"/>
              <a:t>PERSONAS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100" dirty="0"/>
              <a:t>FINANZAS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100" dirty="0"/>
              <a:t>OPERACIÓN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100" dirty="0"/>
              <a:t>AMBIENTE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100" dirty="0"/>
              <a:t>INFORMACION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100" dirty="0"/>
              <a:t>IMAGEN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100" dirty="0"/>
              <a:t>MERCADO</a:t>
            </a:r>
            <a:endParaRPr lang="en-US" sz="21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772" y="2622831"/>
            <a:ext cx="3638669" cy="28178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1091" y="133067"/>
            <a:ext cx="6934200" cy="838200"/>
          </a:xfrm>
        </p:spPr>
        <p:txBody>
          <a:bodyPr/>
          <a:lstStyle/>
          <a:p>
            <a:pPr algn="ctr"/>
            <a:r>
              <a:rPr lang="es-ES" b="1" i="1" dirty="0"/>
              <a:t>DIVERSIDAD DE RIESGOS</a:t>
            </a:r>
            <a:endParaRPr lang="en-US" b="1" i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2137" y="1657064"/>
            <a:ext cx="4396054" cy="426606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NARCOTRAFICO</a:t>
            </a:r>
          </a:p>
          <a:p>
            <a:r>
              <a:rPr lang="es-ES" b="1" dirty="0" smtClean="0">
                <a:solidFill>
                  <a:schemeClr val="tx1"/>
                </a:solidFill>
              </a:rPr>
              <a:t>TRAFICO DE DROGAS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POST CONFLICTO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REDES SOCIALES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INMIGRACION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EXTORSIONES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DELINCUENCIA ORGANIZADA-MARAS</a:t>
            </a:r>
          </a:p>
          <a:p>
            <a:r>
              <a:rPr lang="es-ES" b="1" dirty="0" smtClean="0">
                <a:solidFill>
                  <a:schemeClr val="tx1"/>
                </a:solidFill>
              </a:rPr>
              <a:t>TERRORISMO</a:t>
            </a:r>
          </a:p>
          <a:p>
            <a:r>
              <a:rPr lang="es-ES" b="1" dirty="0" smtClean="0">
                <a:solidFill>
                  <a:schemeClr val="tx1"/>
                </a:solidFill>
              </a:rPr>
              <a:t>ENFERMEDADES  A  LA SALUD</a:t>
            </a:r>
          </a:p>
          <a:p>
            <a:r>
              <a:rPr lang="es-ES" b="1" dirty="0" smtClean="0">
                <a:solidFill>
                  <a:schemeClr val="tx1"/>
                </a:solidFill>
              </a:rPr>
              <a:t>DESASTRES NATURALES</a:t>
            </a:r>
          </a:p>
          <a:p>
            <a:endParaRPr lang="en-US" b="1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254388" y="1657065"/>
            <a:ext cx="4233703" cy="4143234"/>
          </a:xfrm>
        </p:spPr>
        <p:txBody>
          <a:bodyPr>
            <a:normAutofit fontScale="92500"/>
          </a:bodyPr>
          <a:lstStyle/>
          <a:p>
            <a:r>
              <a:rPr lang="es-ES" sz="2400" b="1" dirty="0">
                <a:solidFill>
                  <a:schemeClr val="tx1"/>
                </a:solidFill>
              </a:rPr>
              <a:t>FUGA DE INFORMACION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EMPLEADOS DESAFECTOS</a:t>
            </a:r>
          </a:p>
          <a:p>
            <a:r>
              <a:rPr lang="es-ES" sz="2400" b="1" dirty="0">
                <a:solidFill>
                  <a:schemeClr val="tx1"/>
                </a:solidFill>
              </a:rPr>
              <a:t>ATAQUE CIBERNETICO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PROLIFERACION DE  ARMAS Y EXPLOSIVOS.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INESTABILIDAD POLITICA</a:t>
            </a:r>
          </a:p>
          <a:p>
            <a:r>
              <a:rPr lang="es-ES" sz="2200" b="1" dirty="0">
                <a:solidFill>
                  <a:schemeClr val="tx1"/>
                </a:solidFill>
              </a:rPr>
              <a:t>LAVADO DE ACTIVOS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PROBLEMAS SOCIALES</a:t>
            </a:r>
          </a:p>
          <a:p>
            <a:r>
              <a:rPr lang="es-ES" sz="2400" b="1" dirty="0">
                <a:solidFill>
                  <a:schemeClr val="tx1"/>
                </a:solidFill>
              </a:rPr>
              <a:t>SUCESORES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49" y="1241532"/>
            <a:ext cx="7746664" cy="473577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497782" y="2272146"/>
            <a:ext cx="156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solidFill>
                  <a:srgbClr val="FF0000"/>
                </a:solidFill>
              </a:rPr>
              <a:t>“PARETO”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16700" y="113732"/>
            <a:ext cx="7677150" cy="701674"/>
          </a:xfrm>
        </p:spPr>
        <p:txBody>
          <a:bodyPr/>
          <a:lstStyle/>
          <a:p>
            <a:pPr algn="ctr"/>
            <a:r>
              <a:rPr lang="es-ES" sz="4000" b="1" dirty="0"/>
              <a:t>Manejo de información</a:t>
            </a:r>
            <a:endParaRPr lang="en-US" sz="4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3532"/>
          <a:stretch/>
        </p:blipFill>
        <p:spPr>
          <a:xfrm>
            <a:off x="965579" y="1825450"/>
            <a:ext cx="3352800" cy="34993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484" y="1825450"/>
            <a:ext cx="4001574" cy="349938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955275" y="5324835"/>
            <a:ext cx="4931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Calibri" panose="020F0502020204030204"/>
              </a:rPr>
              <a:t>Donald Trump anima a </a:t>
            </a:r>
            <a:r>
              <a:rPr lang="en-US" sz="2000" b="1" i="1" dirty="0" err="1">
                <a:latin typeface="Calibri" panose="020F0502020204030204"/>
              </a:rPr>
              <a:t>Rusia</a:t>
            </a:r>
            <a:r>
              <a:rPr lang="en-US" sz="2000" b="1" i="1" dirty="0">
                <a:latin typeface="Calibri" panose="020F0502020204030204"/>
              </a:rPr>
              <a:t> a </a:t>
            </a:r>
            <a:r>
              <a:rPr lang="en-US" sz="2000" b="1" i="1" dirty="0" err="1">
                <a:latin typeface="Calibri" panose="020F0502020204030204"/>
              </a:rPr>
              <a:t>piratear</a:t>
            </a:r>
            <a:r>
              <a:rPr lang="en-US" sz="2000" b="1" i="1" dirty="0">
                <a:latin typeface="Calibri" panose="020F0502020204030204"/>
              </a:rPr>
              <a:t> </a:t>
            </a:r>
            <a:r>
              <a:rPr lang="en-US" sz="2000" b="1" i="1" dirty="0" err="1">
                <a:latin typeface="Calibri" panose="020F0502020204030204"/>
              </a:rPr>
              <a:t>correos</a:t>
            </a:r>
            <a:r>
              <a:rPr lang="en-US" sz="2000" b="1" i="1" dirty="0">
                <a:latin typeface="Calibri" panose="020F0502020204030204"/>
              </a:rPr>
              <a:t> </a:t>
            </a:r>
            <a:r>
              <a:rPr lang="en-US" sz="2000" b="1" i="1" dirty="0" err="1">
                <a:latin typeface="Calibri" panose="020F0502020204030204"/>
              </a:rPr>
              <a:t>electrónicos</a:t>
            </a:r>
            <a:r>
              <a:rPr lang="en-US" sz="2000" b="1" i="1" dirty="0">
                <a:latin typeface="Calibri" panose="020F0502020204030204"/>
              </a:rPr>
              <a:t> de Hillary Clinton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099" t="14444" r="1611" b="11112"/>
          <a:stretch/>
        </p:blipFill>
        <p:spPr>
          <a:xfrm>
            <a:off x="333239" y="934948"/>
            <a:ext cx="8831901" cy="502250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404886" y="241110"/>
            <a:ext cx="2688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SINDICATOS</a:t>
            </a:r>
            <a:endParaRPr lang="en-US" sz="2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392"/>
            <a:ext cx="2062510" cy="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im-14_World">
  <a:themeElements>
    <a:clrScheme name="217tgp_cube_dark 3">
      <a:dk1>
        <a:srgbClr val="969696"/>
      </a:dk1>
      <a:lt1>
        <a:srgbClr val="FFFFFF"/>
      </a:lt1>
      <a:dk2>
        <a:srgbClr val="3F1F53"/>
      </a:dk2>
      <a:lt2>
        <a:srgbClr val="F3CC9D"/>
      </a:lt2>
      <a:accent1>
        <a:srgbClr val="557FE7"/>
      </a:accent1>
      <a:accent2>
        <a:srgbClr val="84ACCA"/>
      </a:accent2>
      <a:accent3>
        <a:srgbClr val="AFABB3"/>
      </a:accent3>
      <a:accent4>
        <a:srgbClr val="DADADA"/>
      </a:accent4>
      <a:accent5>
        <a:srgbClr val="B4C0F1"/>
      </a:accent5>
      <a:accent6>
        <a:srgbClr val="779BB7"/>
      </a:accent6>
      <a:hlink>
        <a:srgbClr val="9351C9"/>
      </a:hlink>
      <a:folHlink>
        <a:srgbClr val="3EB2AC"/>
      </a:folHlink>
    </a:clrScheme>
    <a:fontScheme name="217tgp_cube_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17tgp_cube_dark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2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DD873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3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84ACCA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779BB7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295</Words>
  <Application>Microsoft Office PowerPoint</Application>
  <PresentationFormat>Panorámica</PresentationFormat>
  <Paragraphs>108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Tahoma</vt:lpstr>
      <vt:lpstr>Wingdings</vt:lpstr>
      <vt:lpstr>Anim-14_World</vt:lpstr>
      <vt:lpstr>Presentación de PowerPoint</vt:lpstr>
      <vt:lpstr>Presentación de PowerPoint</vt:lpstr>
      <vt:lpstr>Temario</vt:lpstr>
      <vt:lpstr>Amenazas Naturales </vt:lpstr>
      <vt:lpstr>Presentación de PowerPoint</vt:lpstr>
      <vt:lpstr>DIVERSIDAD DE RIESGOS</vt:lpstr>
      <vt:lpstr>Presentación de PowerPoint</vt:lpstr>
      <vt:lpstr>Manejo de información</vt:lpstr>
      <vt:lpstr>Presentación de PowerPoint</vt:lpstr>
      <vt:lpstr>POST CONFLICTO</vt:lpstr>
      <vt:lpstr>PAZ O GUERRA</vt:lpstr>
      <vt:lpstr>Redes Sociales</vt:lpstr>
      <vt:lpstr>Presentación de PowerPoint</vt:lpstr>
      <vt:lpstr>EXTORSIONES</vt:lpstr>
      <vt:lpstr>Delincuencia Organizada Transnacional</vt:lpstr>
      <vt:lpstr>PROLIFERACION DE ARMAS Y EXPLOSIVOS</vt:lpstr>
      <vt:lpstr>MIGRACION</vt:lpstr>
      <vt:lpstr>Presentación de PowerPoint</vt:lpstr>
      <vt:lpstr>Problemas Sociales</vt:lpstr>
      <vt:lpstr>Presentación de PowerPoint</vt:lpstr>
      <vt:lpstr>Terrorismo/Narcotráfico</vt:lpstr>
      <vt:lpstr>INESTABILIDAD POLITICA/CORRUPCION</vt:lpstr>
      <vt:lpstr>Presentación de PowerPoint</vt:lpstr>
      <vt:lpstr>ENFERMEDADES</vt:lpstr>
      <vt:lpstr>Presentación de PowerPoint</vt:lpstr>
      <vt:lpstr>CONCLUSIONES</vt:lpstr>
      <vt:lpstr>Presentación de PowerPoint</vt:lpstr>
      <vt:lpstr>MUCHAS GRACIAS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CONGRESO REP. DOMINICANA</dc:title>
  <dc:creator>Soporte IT</dc:creator>
  <cp:lastModifiedBy>Omar Garrido</cp:lastModifiedBy>
  <cp:revision>25</cp:revision>
  <dcterms:created xsi:type="dcterms:W3CDTF">2016-08-05T21:23:08Z</dcterms:created>
  <dcterms:modified xsi:type="dcterms:W3CDTF">2016-08-26T17:32:27Z</dcterms:modified>
</cp:coreProperties>
</file>