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4" r:id="rId2"/>
    <p:sldId id="259" r:id="rId3"/>
    <p:sldId id="261" r:id="rId4"/>
    <p:sldId id="262" r:id="rId5"/>
    <p:sldId id="265" r:id="rId6"/>
    <p:sldId id="298" r:id="rId7"/>
    <p:sldId id="293" r:id="rId8"/>
    <p:sldId id="295" r:id="rId9"/>
    <p:sldId id="282" r:id="rId10"/>
    <p:sldId id="290" r:id="rId11"/>
    <p:sldId id="279" r:id="rId12"/>
    <p:sldId id="271" r:id="rId13"/>
    <p:sldId id="270" r:id="rId14"/>
    <p:sldId id="272" r:id="rId15"/>
    <p:sldId id="284" r:id="rId16"/>
    <p:sldId id="283" r:id="rId17"/>
    <p:sldId id="273" r:id="rId18"/>
    <p:sldId id="274" r:id="rId19"/>
    <p:sldId id="275" r:id="rId20"/>
    <p:sldId id="276" r:id="rId21"/>
    <p:sldId id="286" r:id="rId22"/>
    <p:sldId id="285" r:id="rId23"/>
    <p:sldId id="296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D7E9"/>
    <a:srgbClr val="F1850F"/>
    <a:srgbClr val="FB63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03" autoAdjust="0"/>
    <p:restoredTop sz="9466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68F91-FC53-47D7-81F2-FCD38233A4BD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23EB-2D77-4863-8961-AAA17CF5DE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77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23EB-2D77-4863-8961-AAA17CF5DE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955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16AD-5A09-47FD-A6D2-18422B097089}" type="slidenum">
              <a:rPr lang="es-DO" smtClean="0"/>
              <a:pPr/>
              <a:t>3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307576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61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090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67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4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3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08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18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0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54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9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82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D77E-C835-46C6-8BEA-29764FAE7328}" type="datetimeFigureOut">
              <a:rPr lang="en-US" smtClean="0"/>
              <a:pPr/>
              <a:t>8/27/2016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0CAA-4D94-4AB5-AAD1-D51B054859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90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1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85883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	Definición y alcance de la Seguridad Ciudadana</a:t>
            </a:r>
            <a:endParaRPr lang="es-DO" sz="2400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CuadroTexto"/>
          <p:cNvSpPr txBox="1"/>
          <p:nvPr/>
        </p:nvSpPr>
        <p:spPr>
          <a:xfrm>
            <a:off x="609600" y="1438441"/>
            <a:ext cx="7848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La Seguridad Ciudadana es una condición; un estado social donde las personas pueden gozar libremente de sus derechos fundamentales, civiles, políticos, colectivos, jurisdiccionales, comunitarios; a la vez que las instituciones públicas cuentan con la suficiente capacidad para garantizar el ejercicio de esos derechos y para responder con eficacia cuando éstos son vulnerados.</a:t>
            </a:r>
          </a:p>
          <a:p>
            <a:pPr algn="ctr"/>
            <a:endParaRPr lang="es-ES" sz="2000" b="1" dirty="0" smtClean="0"/>
          </a:p>
          <a:p>
            <a:pPr algn="just"/>
            <a:r>
              <a:rPr lang="es-ES" sz="2000" b="1" dirty="0" smtClean="0"/>
              <a:t>En la sociedad moderna no se limita el alcance de la seguridad a la lucha contra la delincuencia, sino que se amplía el esquema hasta la cobertura de un ambiente propicio y adecuado para la convivencia pacífica de las personas. El concepto de seguridad debe poner mayor énfasis en el desarrollo de las labores de prevención y control y abordaje de los factores que generan violencia e inseguridad, tanto o más que en tareas meramente represivas o reactivas ante hechos consumados.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600" b="1" dirty="0" smtClean="0"/>
              <a:t>OEA. </a:t>
            </a:r>
            <a:r>
              <a:rPr lang="en-US" sz="1600" b="1" dirty="0" err="1" smtClean="0"/>
              <a:t>Informe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sobre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Seguridad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Ciudadana</a:t>
            </a:r>
            <a:r>
              <a:rPr lang="en-US" sz="1600" b="1" dirty="0" smtClean="0"/>
              <a:t> 2009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0416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arolina\Downloads\cuadro3.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5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676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6146" name="Picture 2" descr="C:\Users\Carolina\Downloads\CUADRO 3.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90329"/>
            <a:ext cx="6781800" cy="57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1695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5122" name="Picture 2" descr="C:\Users\Carolina\Downloads\cuadro 3.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143000"/>
            <a:ext cx="6553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406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22860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7170" name="Picture 2" descr="C:\Users\Carolina\Downloads\4.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32"/>
          <a:stretch/>
        </p:blipFill>
        <p:spPr bwMode="auto">
          <a:xfrm>
            <a:off x="150930" y="903514"/>
            <a:ext cx="8748262" cy="56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2" y="-174858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3841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22860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2" y="-174858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C:\Users\Carolina\Downloads\4.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763222"/>
            <a:ext cx="7848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1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22860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7" name="Picture 4" descr="C:\Users\Carolina\Downloads\4.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385"/>
          <a:stretch/>
        </p:blipFill>
        <p:spPr bwMode="auto">
          <a:xfrm>
            <a:off x="576942" y="786220"/>
            <a:ext cx="7910675" cy="576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2" y="-174858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5896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786" y="1143000"/>
            <a:ext cx="7507014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045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9218" name="Picture 2" descr="C:\Users\Carolina\Downloads\5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574" y="1143000"/>
            <a:ext cx="7415801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5194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2" name="Picture 2" descr="C:\Users\Carolina\Downloads\6.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1056623"/>
            <a:ext cx="4810125" cy="58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arolina\Downloads\6.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38441"/>
            <a:ext cx="4095750" cy="54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40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867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35" y="624274"/>
            <a:ext cx="7886700" cy="433160"/>
          </a:xfrm>
        </p:spPr>
        <p:txBody>
          <a:bodyPr>
            <a:noAutofit/>
          </a:bodyPr>
          <a:lstStyle/>
          <a:p>
            <a:r>
              <a:rPr lang="es-DO" sz="2800" b="1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Prehistoria</a:t>
            </a:r>
            <a:endParaRPr lang="es-DO" sz="2800" b="1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15" y="1438441"/>
            <a:ext cx="8191740" cy="470110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21839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11266" name="Picture 2" descr="C:\Users\Carolina\Downloads\7.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72"/>
          <a:stretch/>
        </p:blipFill>
        <p:spPr bwMode="auto">
          <a:xfrm>
            <a:off x="549774" y="1219200"/>
            <a:ext cx="80254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364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72209"/>
            <a:ext cx="9153526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11267" name="Picture 3" descr="C:\Users\Carolina\Downloads\7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06" y="1206675"/>
            <a:ext cx="8029337" cy="54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2188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6" y="572209"/>
            <a:ext cx="9153525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pic>
        <p:nvPicPr>
          <p:cNvPr id="11268" name="Picture 4" descr="C:\Users\Carolina\Downloads\7.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15" y="1219200"/>
            <a:ext cx="7814128" cy="536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-9525" y="609600"/>
            <a:ext cx="9153525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  <p:sp>
        <p:nvSpPr>
          <p:cNvPr id="8" name="Rectangle 6"/>
          <p:cNvSpPr/>
          <p:nvPr/>
        </p:nvSpPr>
        <p:spPr>
          <a:xfrm>
            <a:off x="-9525" y="572209"/>
            <a:ext cx="9153525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             Informe Regional Desarrollo Humano 2013-2014</a:t>
            </a:r>
            <a:endParaRPr lang="es-DO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854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533400" y="259829"/>
            <a:ext cx="7772400" cy="883171"/>
          </a:xfrm>
        </p:spPr>
        <p:txBody>
          <a:bodyPr/>
          <a:lstStyle/>
          <a:p>
            <a:r>
              <a:rPr lang="en-US" dirty="0" err="1" smtClean="0"/>
              <a:t>Causas</a:t>
            </a:r>
            <a:r>
              <a:rPr lang="en-US" dirty="0" smtClean="0"/>
              <a:t> de la </a:t>
            </a:r>
            <a:r>
              <a:rPr lang="en-US" dirty="0" err="1" smtClean="0"/>
              <a:t>Inseguridad</a:t>
            </a:r>
            <a:endParaRPr lang="en-US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24000"/>
            <a:ext cx="8458200" cy="5181600"/>
          </a:xfrm>
        </p:spPr>
      </p:pic>
      <p:sp>
        <p:nvSpPr>
          <p:cNvPr id="9" name="Título 6"/>
          <p:cNvSpPr txBox="1">
            <a:spLocks/>
          </p:cNvSpPr>
          <p:nvPr/>
        </p:nvSpPr>
        <p:spPr>
          <a:xfrm>
            <a:off x="533400" y="228600"/>
            <a:ext cx="7772400" cy="883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Causas</a:t>
            </a:r>
            <a:r>
              <a:rPr lang="en-US" dirty="0" smtClean="0"/>
              <a:t> de la </a:t>
            </a:r>
            <a:r>
              <a:rPr lang="en-US" dirty="0" err="1" smtClean="0"/>
              <a:t>Inseguridad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9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9525" y="3962400"/>
            <a:ext cx="9153525" cy="1408991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3600" b="1" dirty="0" smtClean="0"/>
              <a:t>Liderazgo Responsable y Seguridad Ciudadana</a:t>
            </a:r>
            <a:endParaRPr lang="es-DO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0971" y="0"/>
            <a:ext cx="2895605" cy="28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6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52" y="-6945"/>
            <a:ext cx="9165298" cy="6873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" y="2079"/>
            <a:ext cx="9165298" cy="68739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49" y="-15973"/>
            <a:ext cx="9165298" cy="687397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 rot="19354631">
            <a:off x="-127266" y="2662472"/>
            <a:ext cx="3144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Seguridad</a:t>
            </a:r>
            <a:endParaRPr lang="en-US" sz="5400" b="1" dirty="0" smtClean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19366790">
            <a:off x="6054614" y="771145"/>
            <a:ext cx="2853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</a:rPr>
              <a:t>Religión</a:t>
            </a:r>
            <a:endParaRPr lang="en-US" sz="5400" b="1" dirty="0" smtClean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19452155">
            <a:off x="6091073" y="3555826"/>
            <a:ext cx="3073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Economía</a:t>
            </a: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72409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2" y="6027"/>
            <a:ext cx="9145622" cy="28351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" y="5064956"/>
            <a:ext cx="9145619" cy="1783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3" y="2560790"/>
            <a:ext cx="9145623" cy="24578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88670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586864"/>
            <a:ext cx="8229600" cy="47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El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siglo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de Las </a:t>
            </a:r>
            <a:r>
              <a:rPr lang="en-US" sz="2800" b="1" dirty="0" err="1" smtClean="0">
                <a:solidFill>
                  <a:schemeClr val="bg1"/>
                </a:solidFill>
                <a:latin typeface="+mn-lt"/>
              </a:rPr>
              <a:t>Guerras</a:t>
            </a:r>
            <a:endParaRPr lang="es-DO" sz="2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4315" y="1040319"/>
            <a:ext cx="3320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Primera</a:t>
            </a:r>
            <a:r>
              <a:rPr lang="en-US" sz="1600" b="1" dirty="0"/>
              <a:t> Guerra Mundial (1914-1918)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9226" y="2718171"/>
            <a:ext cx="3379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/>
              <a:t>Segunda</a:t>
            </a:r>
            <a:r>
              <a:rPr lang="en-US" sz="1600" b="1" dirty="0"/>
              <a:t> Guerra Mundial (1939-1945)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71975" y="5069197"/>
            <a:ext cx="2145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Guerra </a:t>
            </a:r>
            <a:r>
              <a:rPr lang="en-US" sz="1600" b="1" dirty="0" err="1" smtClean="0"/>
              <a:t>Fría</a:t>
            </a:r>
            <a:r>
              <a:rPr lang="en-US" sz="1600" b="1" dirty="0" smtClean="0"/>
              <a:t> (1945-1990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5232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olina\Downloads\BERL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320" y="1034985"/>
            <a:ext cx="7733132" cy="58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726" y="0"/>
            <a:ext cx="9226550" cy="69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88670"/>
            <a:ext cx="922655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323" y="-37945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16320" y="185212"/>
            <a:ext cx="7703780" cy="1253229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+mn-lt"/>
              </a:rPr>
              <a:t>Caída Muro de Berlín</a:t>
            </a:r>
            <a:endParaRPr lang="es-DO" sz="28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9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1"/>
            <a:ext cx="914400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1"/>
            <a:ext cx="914400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1"/>
            <a:ext cx="9144002" cy="6858000"/>
          </a:xfrm>
          <a:prstGeom prst="rect">
            <a:avLst/>
          </a:prstGeom>
        </p:spPr>
      </p:pic>
      <p:pic>
        <p:nvPicPr>
          <p:cNvPr id="11269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30" t="4434" r="16913" b="5948"/>
          <a:stretch/>
        </p:blipFill>
        <p:spPr>
          <a:xfrm>
            <a:off x="7781519" y="5554639"/>
            <a:ext cx="966695" cy="941695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160406"/>
            <a:ext cx="7886700" cy="623899"/>
          </a:xfrm>
        </p:spPr>
        <p:txBody>
          <a:bodyPr numCol="1"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EL ARPANET</a:t>
            </a:r>
            <a:endParaRPr lang="es-DO" altLang="es-DO" sz="20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32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28650" y="26750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DO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SOCIEDAD WEB </a:t>
            </a:r>
            <a:br>
              <a:rPr lang="es-DO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DO" sz="3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(Sociedad Del Conocimiento)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029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52400"/>
            <a:ext cx="10007280" cy="75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-9525" y="585883"/>
            <a:ext cx="9144000" cy="446314"/>
          </a:xfrm>
          <a:prstGeom prst="rect">
            <a:avLst/>
          </a:prstGeom>
          <a:solidFill>
            <a:srgbClr val="102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2400" b="1" dirty="0" smtClean="0"/>
              <a:t>			Seguridad Ciudadana</a:t>
            </a:r>
            <a:endParaRPr lang="es-DO" sz="2400" b="1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9753" y="185212"/>
            <a:ext cx="1256097" cy="125322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CuadroTexto"/>
          <p:cNvSpPr txBox="1"/>
          <p:nvPr/>
        </p:nvSpPr>
        <p:spPr>
          <a:xfrm>
            <a:off x="561975" y="1600200"/>
            <a:ext cx="8001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Declaración Universal de los Derechos Humanos. Artículo 3</a:t>
            </a:r>
            <a:endParaRPr lang="en-US" sz="3600" b="1" dirty="0" smtClean="0"/>
          </a:p>
          <a:p>
            <a:endParaRPr lang="en-US" sz="3400" dirty="0" smtClean="0"/>
          </a:p>
          <a:p>
            <a:pPr algn="just"/>
            <a:r>
              <a:rPr lang="es-ES" sz="4000" dirty="0" smtClean="0"/>
              <a:t>“</a:t>
            </a:r>
            <a:r>
              <a:rPr lang="es-ES" sz="4000" dirty="0"/>
              <a:t>Todo individuo tiene derecho a la vida, a la libertad y a </a:t>
            </a:r>
            <a:r>
              <a:rPr lang="es-ES" sz="4000" dirty="0" smtClean="0"/>
              <a:t>la seguridad     de </a:t>
            </a:r>
            <a:r>
              <a:rPr lang="es-ES" sz="4000" dirty="0"/>
              <a:t>su persona</a:t>
            </a:r>
            <a:r>
              <a:rPr lang="es-ES" sz="4000" dirty="0" smtClean="0"/>
              <a:t>.”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2633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1862</TotalTime>
  <Words>313</Words>
  <Application>Microsoft Office PowerPoint</Application>
  <PresentationFormat>Presentación en pantalla (4:3)</PresentationFormat>
  <Paragraphs>40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Prehistoria</vt:lpstr>
      <vt:lpstr>Diapositiva 3</vt:lpstr>
      <vt:lpstr>Diapositiva 4</vt:lpstr>
      <vt:lpstr>Caída Muro de Berlín</vt:lpstr>
      <vt:lpstr>EL ARPANET</vt:lpstr>
      <vt:lpstr>SOCIEDAD WEB  (Sociedad Del Conocimiento)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Causas de la Inseguridad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</dc:creator>
  <cp:lastModifiedBy>Echenique</cp:lastModifiedBy>
  <cp:revision>56</cp:revision>
  <dcterms:created xsi:type="dcterms:W3CDTF">2014-08-20T16:24:22Z</dcterms:created>
  <dcterms:modified xsi:type="dcterms:W3CDTF">2016-08-27T18:17:34Z</dcterms:modified>
</cp:coreProperties>
</file>