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79" r:id="rId4"/>
    <p:sldId id="281" r:id="rId5"/>
    <p:sldId id="258" r:id="rId6"/>
    <p:sldId id="282" r:id="rId7"/>
    <p:sldId id="280" r:id="rId8"/>
    <p:sldId id="2123259354" r:id="rId9"/>
    <p:sldId id="2123259355" r:id="rId10"/>
    <p:sldId id="2123259356" r:id="rId11"/>
    <p:sldId id="1630" r:id="rId12"/>
    <p:sldId id="260" r:id="rId13"/>
    <p:sldId id="261" r:id="rId14"/>
    <p:sldId id="262" r:id="rId15"/>
    <p:sldId id="2123259363" r:id="rId16"/>
    <p:sldId id="264" r:id="rId17"/>
    <p:sldId id="265" r:id="rId18"/>
    <p:sldId id="266" r:id="rId19"/>
    <p:sldId id="268" r:id="rId20"/>
    <p:sldId id="269" r:id="rId21"/>
    <p:sldId id="270" r:id="rId22"/>
    <p:sldId id="271" r:id="rId23"/>
    <p:sldId id="272" r:id="rId24"/>
    <p:sldId id="2123259358" r:id="rId25"/>
    <p:sldId id="273" r:id="rId26"/>
    <p:sldId id="2123259364" r:id="rId27"/>
    <p:sldId id="2123259365" r:id="rId28"/>
    <p:sldId id="267" r:id="rId29"/>
    <p:sldId id="2123259366" r:id="rId30"/>
    <p:sldId id="2123259367" r:id="rId31"/>
    <p:sldId id="2123259359" r:id="rId32"/>
    <p:sldId id="2123259370" r:id="rId33"/>
    <p:sldId id="2123259371" r:id="rId34"/>
    <p:sldId id="275" r:id="rId35"/>
    <p:sldId id="2123259361" r:id="rId36"/>
    <p:sldId id="2123259362" r:id="rId37"/>
    <p:sldId id="276" r:id="rId38"/>
  </p:sldIdLst>
  <p:sldSz cx="14630400" cy="8229600"/>
  <p:notesSz cx="8229600" cy="14630400"/>
  <p:embeddedFontLst>
    <p:embeddedFont>
      <p:font typeface="ＭＳ Ｐゴシック" panose="020B0600070205080204" pitchFamily="34" charset="-128"/>
      <p:regular r:id="rId40"/>
    </p:embeddedFont>
    <p:embeddedFont>
      <p:font typeface="Arial Narrow" panose="020B0606020202030204" pitchFamily="34" charset="0"/>
      <p:regular r:id="rId41"/>
      <p:bold r:id="rId42"/>
      <p:italic r:id="rId43"/>
      <p:boldItalic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Prata" panose="020B0604020202020204" charset="0"/>
      <p:regular r:id="rId53"/>
    </p:embeddedFont>
    <p:embeddedFont>
      <p:font typeface="Raleway Black" panose="020F0502020204030204" pitchFamily="2" charset="0"/>
      <p:bold r:id="rId54"/>
      <p:italic r:id="rId55"/>
      <p:boldItalic r:id="rId56"/>
    </p:embeddedFont>
  </p:embeddedFontLst>
  <p:defaultTextStyle>
    <a:defPPr>
      <a:defRPr lang="en-D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F66CC7-A32B-1442-AFFA-6C08511A7B9C}" v="192" dt="2025-09-04T16:34:13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93"/>
    <p:restoredTop sz="94610"/>
  </p:normalViewPr>
  <p:slideViewPr>
    <p:cSldViewPr snapToGrid="0" snapToObjects="1">
      <p:cViewPr varScale="1">
        <p:scale>
          <a:sx n="58" d="100"/>
          <a:sy n="58" d="100"/>
        </p:scale>
        <p:origin x="6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509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0D7EB-DF2A-C0AA-F17C-DB917A72C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D92F81-F0ED-921A-1DAB-904292ACE1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9D2B27-8428-4844-C556-07A1A70E7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C2F4B7-188B-A986-8B3D-52F23C6E0D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726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025" y="741363"/>
            <a:ext cx="6578600" cy="3702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9CA34D-D136-324F-8C5C-F0F921B4554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59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5F6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B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11CB87-34EF-9D13-39F8-7FDF55F55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s-MX"/>
              <a:t>Haz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1726FF5-1571-0E2C-A40B-6EC54BF6B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s-MX"/>
              <a:t>Haz clic para editar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A89813-D222-00CF-45CD-D64C9A393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C0927-E3F1-914D-B707-06C0F16F3530}" type="datetimeFigureOut">
              <a:rPr lang="es-ES_tradnl" smtClean="0"/>
              <a:t>04/09/2025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113FB3-8CF1-83D1-2EA4-184AF2D39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7BF492-80C7-64FC-78CB-847C16E4D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FD866-24A9-4E44-B615-D2DBD4772F9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881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B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7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99213" y="2536508"/>
            <a:ext cx="6295869" cy="21381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El Rol de la Cooperación Internacional en la Lucha contra el Ciberdelito</a:t>
            </a:r>
            <a:endParaRPr lang="en-US" sz="4450" dirty="0"/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9D766CFA-C8CD-6BA9-228E-7468DBDB7EF3}"/>
              </a:ext>
            </a:extLst>
          </p:cNvPr>
          <p:cNvSpPr txBox="1"/>
          <p:nvPr/>
        </p:nvSpPr>
        <p:spPr>
          <a:xfrm>
            <a:off x="2628414" y="5994396"/>
            <a:ext cx="3437465" cy="16376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92"/>
              </a:lnSpc>
            </a:pPr>
            <a:r>
              <a:rPr lang="en-US" sz="2400" b="1" noProof="0" dirty="0">
                <a:latin typeface="Prata" pitchFamily="34" charset="0"/>
                <a:ea typeface="Telegraf Bold"/>
                <a:cs typeface="Telegraf Bold"/>
                <a:sym typeface="Telegraf Bold"/>
              </a:rPr>
              <a:t>Claudio Peguero</a:t>
            </a:r>
          </a:p>
          <a:p>
            <a:pPr algn="ctr">
              <a:lnSpc>
                <a:spcPts val="2592"/>
              </a:lnSpc>
            </a:pPr>
            <a:r>
              <a:rPr lang="es-ES_tradnl" sz="1200" noProof="0" dirty="0">
                <a:latin typeface="Prata" pitchFamily="34" charset="0"/>
                <a:ea typeface="Telegraf Bold"/>
                <a:cs typeface="Telegraf Bold"/>
                <a:sym typeface="Telegraf Bold"/>
              </a:rPr>
              <a:t>Embajador</a:t>
            </a:r>
          </a:p>
          <a:p>
            <a:pPr algn="ctr">
              <a:lnSpc>
                <a:spcPts val="2592"/>
              </a:lnSpc>
            </a:pPr>
            <a:r>
              <a:rPr lang="es-ES_tradnl" sz="1200" dirty="0">
                <a:latin typeface="Prata" pitchFamily="34" charset="0"/>
                <a:ea typeface="Telegraf Bold"/>
                <a:cs typeface="Telegraf Bold"/>
                <a:sym typeface="Telegraf Bold"/>
              </a:rPr>
              <a:t>Asesor en Asuntos Cibernéticos</a:t>
            </a:r>
          </a:p>
          <a:p>
            <a:pPr algn="ctr">
              <a:lnSpc>
                <a:spcPts val="2592"/>
              </a:lnSpc>
            </a:pPr>
            <a:r>
              <a:rPr lang="es-ES_tradnl" sz="1200" noProof="0" dirty="0">
                <a:latin typeface="Prata" pitchFamily="34" charset="0"/>
                <a:ea typeface="Telegraf Bold"/>
                <a:cs typeface="Telegraf Bold"/>
                <a:sym typeface="Telegraf Bold"/>
              </a:rPr>
              <a:t>Ministerio de Relaciones </a:t>
            </a:r>
            <a:r>
              <a:rPr lang="es-ES_tradnl" sz="1200" noProof="0" dirty="0" err="1">
                <a:latin typeface="Prata" pitchFamily="34" charset="0"/>
                <a:ea typeface="Telegraf Bold"/>
                <a:cs typeface="Telegraf Bold"/>
                <a:sym typeface="Telegraf Bold"/>
              </a:rPr>
              <a:t>Exte</a:t>
            </a:r>
            <a:r>
              <a:rPr lang="es-ES_tradnl" sz="1200" dirty="0" err="1">
                <a:latin typeface="Prata" pitchFamily="34" charset="0"/>
                <a:ea typeface="Telegraf Bold"/>
                <a:cs typeface="Telegraf Bold"/>
                <a:sym typeface="Telegraf Bold"/>
              </a:rPr>
              <a:t>riores</a:t>
            </a:r>
            <a:endParaRPr lang="es-ES_tradnl" sz="1200" dirty="0">
              <a:latin typeface="Prata" pitchFamily="34" charset="0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2592"/>
              </a:lnSpc>
            </a:pPr>
            <a:r>
              <a:rPr lang="es-ES_tradnl" sz="1200" noProof="0" dirty="0">
                <a:latin typeface="Prata" pitchFamily="34" charset="0"/>
                <a:ea typeface="Telegraf Bold"/>
                <a:cs typeface="Telegraf Bold"/>
                <a:sym typeface="Telegraf Bold"/>
              </a:rPr>
              <a:t>República Dominicana</a:t>
            </a:r>
          </a:p>
        </p:txBody>
      </p:sp>
      <p:pic>
        <p:nvPicPr>
          <p:cNvPr id="6" name="Imagen 3">
            <a:extLst>
              <a:ext uri="{FF2B5EF4-FFF2-40B4-BE49-F238E27FC236}">
                <a16:creationId xmlns:a16="http://schemas.microsoft.com/office/drawing/2014/main" id="{F5D320F0-4D8F-9EC1-5AF4-1ECC8E3AC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12" y="85299"/>
            <a:ext cx="1201287" cy="1131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C239DE-93E2-8D5E-7BD2-004407EB9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5357" y="116002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700" y="1670316"/>
            <a:ext cx="8645468" cy="5733784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339209" y="353616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Jurisdicción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6809" y="2293620"/>
            <a:ext cx="2472690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Jurisdicción Tradicional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186808" y="3222665"/>
            <a:ext cx="2657992" cy="769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Basada en </a:t>
            </a: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fronteras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geográficas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definidas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186809" y="4024828"/>
            <a:ext cx="247269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Autoridad clara y establecida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86809" y="4793972"/>
            <a:ext cx="247269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Principios legales consolidados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186809" y="5563116"/>
            <a:ext cx="247269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Aplicación directa de la ley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11595695" y="2293620"/>
            <a:ext cx="2609017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Jurisdicción en el  Ciberespacio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11595695" y="3222665"/>
            <a:ext cx="260901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Trasciende límites geográficos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11595695" y="3991808"/>
            <a:ext cx="260901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Autoridad disputada y compleja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11595695" y="4760952"/>
            <a:ext cx="260901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Principios legales en evolución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11595695" y="5530096"/>
            <a:ext cx="2609017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Desafíos para aplicación de la ley</a:t>
            </a:r>
            <a:endParaRPr lang="en-US" sz="17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D8FA351-819F-61B2-B59F-E83A84EE6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21DE36-6276-4D51-B46F-783000260E25}"/>
              </a:ext>
            </a:extLst>
          </p:cNvPr>
          <p:cNvSpPr txBox="1">
            <a:spLocks/>
          </p:cNvSpPr>
          <p:nvPr/>
        </p:nvSpPr>
        <p:spPr bwMode="auto">
          <a:xfrm>
            <a:off x="3859990" y="257980"/>
            <a:ext cx="6822953" cy="81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ts val="0"/>
              </a:spcBef>
              <a:buSzPts val="2400"/>
            </a:pPr>
            <a:r>
              <a:rPr lang="es-ES_tradnl" sz="5280" b="1" dirty="0" err="1">
                <a:solidFill>
                  <a:schemeClr val="accent1"/>
                </a:solidFill>
                <a:latin typeface="Raleway Black" panose="020B0A03030101060003" pitchFamily="34" charset="0"/>
              </a:rPr>
              <a:t>Ciberdelitos</a:t>
            </a:r>
            <a:endParaRPr lang="es-ES_tradnl" sz="3840" b="1" dirty="0">
              <a:solidFill>
                <a:schemeClr val="accent1"/>
              </a:solidFill>
              <a:latin typeface="Raleway Black" panose="020B0A03030101060003" pitchFamily="34" charset="0"/>
            </a:endParaRP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0C4748D0-B2E5-D146-A9E4-B8F3EFF2C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434" y="1504501"/>
            <a:ext cx="5184575" cy="6414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DO" sz="2880" u="sng" dirty="0" err="1">
                <a:solidFill>
                  <a:schemeClr val="tx1"/>
                </a:solidFill>
              </a:rPr>
              <a:t>Sistemas</a:t>
            </a:r>
            <a:r>
              <a:rPr lang="en-US" altLang="en-DO" sz="2880" u="sng" dirty="0">
                <a:solidFill>
                  <a:schemeClr val="tx1"/>
                </a:solidFill>
              </a:rPr>
              <a:t> </a:t>
            </a:r>
            <a:r>
              <a:rPr lang="en-US" altLang="en-DO" sz="2880" u="sng" dirty="0" err="1">
                <a:solidFill>
                  <a:schemeClr val="tx1"/>
                </a:solidFill>
              </a:rPr>
              <a:t>informáticos</a:t>
            </a:r>
            <a:r>
              <a:rPr lang="en-US" altLang="en-DO" sz="2880" u="sng" dirty="0">
                <a:solidFill>
                  <a:schemeClr val="tx1"/>
                </a:solidFill>
              </a:rPr>
              <a:t> </a:t>
            </a:r>
            <a:r>
              <a:rPr lang="en-US" altLang="en-DO" sz="2880" u="sng" dirty="0" err="1">
                <a:solidFill>
                  <a:schemeClr val="tx1"/>
                </a:solidFill>
              </a:rPr>
              <a:t>utilizados</a:t>
            </a:r>
            <a:r>
              <a:rPr lang="en-US" altLang="en-DO" sz="2880" u="sng" dirty="0">
                <a:solidFill>
                  <a:schemeClr val="tx1"/>
                </a:solidFill>
              </a:rPr>
              <a:t> </a:t>
            </a:r>
            <a:r>
              <a:rPr lang="en-US" altLang="en-DO" sz="2880" u="sng" dirty="0" err="1">
                <a:solidFill>
                  <a:schemeClr val="tx1"/>
                </a:solidFill>
              </a:rPr>
              <a:t>como</a:t>
            </a:r>
            <a:r>
              <a:rPr lang="en-US" altLang="en-DO" sz="2880" u="sng" dirty="0">
                <a:solidFill>
                  <a:schemeClr val="tx1"/>
                </a:solidFill>
              </a:rPr>
              <a:t> </a:t>
            </a:r>
            <a:r>
              <a:rPr lang="en-US" altLang="en-DO" sz="2880" b="1" u="sng" dirty="0">
                <a:solidFill>
                  <a:schemeClr val="tx1"/>
                </a:solidFill>
              </a:rPr>
              <a:t>medio</a:t>
            </a:r>
            <a:endParaRPr lang="en-US" altLang="en-DO" sz="2880" u="sng" dirty="0">
              <a:solidFill>
                <a:schemeClr val="tx1"/>
              </a:solidFill>
            </a:endParaRPr>
          </a:p>
          <a:p>
            <a:pPr lvl="1"/>
            <a:r>
              <a:rPr lang="en-US" altLang="en-DO" sz="2400" dirty="0" err="1">
                <a:solidFill>
                  <a:schemeClr val="tx1"/>
                </a:solidFill>
              </a:rPr>
              <a:t>Pornografía</a:t>
            </a:r>
            <a:r>
              <a:rPr lang="en-US" altLang="en-DO" sz="2400" dirty="0">
                <a:solidFill>
                  <a:schemeClr val="tx1"/>
                </a:solidFill>
              </a:rPr>
              <a:t> </a:t>
            </a:r>
            <a:r>
              <a:rPr lang="en-US" altLang="en-DO" sz="2400" dirty="0" err="1">
                <a:solidFill>
                  <a:schemeClr val="tx1"/>
                </a:solidFill>
              </a:rPr>
              <a:t>infantil</a:t>
            </a:r>
            <a:r>
              <a:rPr lang="en-US" altLang="en-DO" sz="2400" dirty="0">
                <a:solidFill>
                  <a:schemeClr val="tx1"/>
                </a:solidFill>
              </a:rPr>
              <a:t>, </a:t>
            </a:r>
            <a:r>
              <a:rPr lang="en-US" altLang="en-DO" sz="2400" dirty="0" err="1">
                <a:solidFill>
                  <a:schemeClr val="tx1"/>
                </a:solidFill>
              </a:rPr>
              <a:t>amenazas</a:t>
            </a:r>
            <a:r>
              <a:rPr lang="en-US" altLang="en-DO" sz="2400" dirty="0">
                <a:solidFill>
                  <a:schemeClr val="tx1"/>
                </a:solidFill>
              </a:rPr>
              <a:t>, </a:t>
            </a:r>
            <a:r>
              <a:rPr lang="en-US" altLang="en-DO" sz="2400" dirty="0" err="1">
                <a:solidFill>
                  <a:schemeClr val="tx1"/>
                </a:solidFill>
              </a:rPr>
              <a:t>robo</a:t>
            </a:r>
            <a:r>
              <a:rPr lang="en-US" altLang="en-DO" sz="2400" dirty="0">
                <a:solidFill>
                  <a:schemeClr val="tx1"/>
                </a:solidFill>
              </a:rPr>
              <a:t> o </a:t>
            </a:r>
            <a:r>
              <a:rPr lang="en-US" altLang="en-DO" sz="2400" dirty="0" err="1">
                <a:solidFill>
                  <a:schemeClr val="tx1"/>
                </a:solidFill>
              </a:rPr>
              <a:t>suplantación</a:t>
            </a:r>
            <a:r>
              <a:rPr lang="en-US" altLang="en-DO" sz="2400" dirty="0">
                <a:solidFill>
                  <a:schemeClr val="tx1"/>
                </a:solidFill>
              </a:rPr>
              <a:t> de </a:t>
            </a:r>
            <a:r>
              <a:rPr lang="en-US" altLang="en-DO" sz="2400" dirty="0" err="1">
                <a:solidFill>
                  <a:schemeClr val="tx1"/>
                </a:solidFill>
              </a:rPr>
              <a:t>identidad</a:t>
            </a:r>
            <a:r>
              <a:rPr lang="en-US" altLang="en-DO" sz="2400" dirty="0">
                <a:solidFill>
                  <a:schemeClr val="tx1"/>
                </a:solidFill>
              </a:rPr>
              <a:t>, </a:t>
            </a:r>
            <a:r>
              <a:rPr lang="en-US" altLang="en-DO" sz="2400" dirty="0" err="1">
                <a:solidFill>
                  <a:schemeClr val="tx1"/>
                </a:solidFill>
              </a:rPr>
              <a:t>acoso</a:t>
            </a:r>
            <a:r>
              <a:rPr lang="en-US" altLang="en-DO" sz="2400" dirty="0">
                <a:solidFill>
                  <a:schemeClr val="tx1"/>
                </a:solidFill>
              </a:rPr>
              <a:t> sexual, </a:t>
            </a:r>
            <a:r>
              <a:rPr lang="en-US" altLang="en-DO" sz="2400" dirty="0" err="1">
                <a:solidFill>
                  <a:schemeClr val="tx1"/>
                </a:solidFill>
              </a:rPr>
              <a:t>difamación</a:t>
            </a:r>
            <a:r>
              <a:rPr lang="en-US" altLang="en-DO" sz="2400" dirty="0">
                <a:solidFill>
                  <a:schemeClr val="tx1"/>
                </a:solidFill>
              </a:rPr>
              <a:t>, </a:t>
            </a:r>
            <a:r>
              <a:rPr lang="en-US" altLang="en-DO" sz="2400" dirty="0" err="1">
                <a:solidFill>
                  <a:schemeClr val="tx1"/>
                </a:solidFill>
              </a:rPr>
              <a:t>estafas</a:t>
            </a:r>
            <a:r>
              <a:rPr lang="en-US" altLang="en-DO" sz="2400" dirty="0">
                <a:solidFill>
                  <a:schemeClr val="tx1"/>
                </a:solidFill>
              </a:rPr>
              <a:t>, phishing, </a:t>
            </a:r>
            <a:r>
              <a:rPr lang="en-US" altLang="en-DO" sz="2400" i="1" dirty="0" err="1">
                <a:solidFill>
                  <a:schemeClr val="tx1"/>
                </a:solidFill>
              </a:rPr>
              <a:t>noticias</a:t>
            </a:r>
            <a:r>
              <a:rPr lang="en-US" altLang="en-DO" sz="2400" i="1" dirty="0">
                <a:solidFill>
                  <a:schemeClr val="tx1"/>
                </a:solidFill>
              </a:rPr>
              <a:t> falsas</a:t>
            </a:r>
            <a:endParaRPr lang="en-US" altLang="en-DO" sz="2400" dirty="0">
              <a:solidFill>
                <a:schemeClr val="tx1"/>
              </a:solidFill>
            </a:endParaRPr>
          </a:p>
          <a:p>
            <a:pPr lvl="1"/>
            <a:r>
              <a:rPr lang="en-US" altLang="en-DO" sz="2880" dirty="0" err="1">
                <a:solidFill>
                  <a:srgbClr val="FF0000"/>
                </a:solidFill>
              </a:rPr>
              <a:t>Ciberhabilitados</a:t>
            </a:r>
            <a:endParaRPr lang="en-US" altLang="en-DO" sz="2880" dirty="0">
              <a:solidFill>
                <a:srgbClr val="FF0000"/>
              </a:solidFill>
            </a:endParaRPr>
          </a:p>
          <a:p>
            <a:pPr lvl="1">
              <a:buFont typeface="Wingdings" pitchFamily="2" charset="2"/>
              <a:buNone/>
            </a:pPr>
            <a:endParaRPr lang="en-US" altLang="en-DO" sz="2400" dirty="0">
              <a:solidFill>
                <a:schemeClr val="tx1"/>
              </a:solidFill>
            </a:endParaRPr>
          </a:p>
          <a:p>
            <a:r>
              <a:rPr lang="en-US" altLang="en-DO" sz="2880" u="sng" dirty="0" err="1">
                <a:solidFill>
                  <a:schemeClr val="tx1"/>
                </a:solidFill>
              </a:rPr>
              <a:t>Sistemas</a:t>
            </a:r>
            <a:r>
              <a:rPr lang="en-US" altLang="en-DO" sz="2880" u="sng" dirty="0">
                <a:solidFill>
                  <a:schemeClr val="tx1"/>
                </a:solidFill>
              </a:rPr>
              <a:t> </a:t>
            </a:r>
            <a:r>
              <a:rPr lang="en-US" altLang="en-DO" sz="2880" u="sng" dirty="0" err="1">
                <a:solidFill>
                  <a:schemeClr val="tx1"/>
                </a:solidFill>
              </a:rPr>
              <a:t>informáticos</a:t>
            </a:r>
            <a:r>
              <a:rPr lang="en-US" altLang="en-DO" sz="2880" u="sng" dirty="0">
                <a:solidFill>
                  <a:schemeClr val="tx1"/>
                </a:solidFill>
              </a:rPr>
              <a:t> </a:t>
            </a:r>
            <a:r>
              <a:rPr lang="en-US" altLang="en-DO" sz="2880" u="sng" dirty="0" err="1">
                <a:solidFill>
                  <a:schemeClr val="tx1"/>
                </a:solidFill>
              </a:rPr>
              <a:t>como</a:t>
            </a:r>
            <a:r>
              <a:rPr lang="en-US" altLang="en-DO" sz="2880" u="sng" dirty="0">
                <a:solidFill>
                  <a:schemeClr val="tx1"/>
                </a:solidFill>
              </a:rPr>
              <a:t> </a:t>
            </a:r>
            <a:r>
              <a:rPr lang="en-US" altLang="en-DO" sz="2880" b="1" u="sng" dirty="0">
                <a:solidFill>
                  <a:schemeClr val="tx1"/>
                </a:solidFill>
              </a:rPr>
              <a:t>fin</a:t>
            </a:r>
            <a:r>
              <a:rPr lang="en-US" altLang="en-DO" sz="2880" u="sng" dirty="0">
                <a:solidFill>
                  <a:schemeClr val="tx1"/>
                </a:solidFill>
              </a:rPr>
              <a:t> u </a:t>
            </a:r>
            <a:r>
              <a:rPr lang="en-US" altLang="en-DO" sz="2880" u="sng" dirty="0" err="1">
                <a:solidFill>
                  <a:schemeClr val="tx1"/>
                </a:solidFill>
              </a:rPr>
              <a:t>objetivo</a:t>
            </a:r>
            <a:r>
              <a:rPr lang="en-US" altLang="en-DO" sz="2880" u="sng" dirty="0">
                <a:solidFill>
                  <a:schemeClr val="tx1"/>
                </a:solidFill>
              </a:rPr>
              <a:t> del </a:t>
            </a:r>
            <a:r>
              <a:rPr lang="en-US" altLang="en-DO" sz="2880" u="sng" dirty="0" err="1">
                <a:solidFill>
                  <a:schemeClr val="tx1"/>
                </a:solidFill>
              </a:rPr>
              <a:t>delito</a:t>
            </a:r>
            <a:endParaRPr lang="en-US" altLang="en-DO" sz="2880" u="sng" dirty="0">
              <a:solidFill>
                <a:schemeClr val="tx1"/>
              </a:solidFill>
            </a:endParaRPr>
          </a:p>
          <a:p>
            <a:r>
              <a:rPr lang="en-US" altLang="en-DO" sz="2400" dirty="0">
                <a:solidFill>
                  <a:schemeClr val="tx1"/>
                </a:solidFill>
              </a:rPr>
              <a:t> Virus, </a:t>
            </a:r>
            <a:r>
              <a:rPr lang="en-US" altLang="en-DO" sz="2400" dirty="0" err="1">
                <a:solidFill>
                  <a:schemeClr val="tx1"/>
                </a:solidFill>
              </a:rPr>
              <a:t>gusanos</a:t>
            </a:r>
            <a:r>
              <a:rPr lang="en-US" altLang="en-DO" sz="2400" dirty="0">
                <a:solidFill>
                  <a:schemeClr val="tx1"/>
                </a:solidFill>
              </a:rPr>
              <a:t>, malware, </a:t>
            </a:r>
            <a:r>
              <a:rPr lang="en-US" altLang="en-DO" sz="2400" dirty="0" err="1">
                <a:solidFill>
                  <a:schemeClr val="tx1"/>
                </a:solidFill>
              </a:rPr>
              <a:t>espionaje</a:t>
            </a:r>
            <a:r>
              <a:rPr lang="en-US" altLang="en-DO" sz="2400" dirty="0">
                <a:solidFill>
                  <a:schemeClr val="tx1"/>
                </a:solidFill>
              </a:rPr>
              <a:t> industrial, </a:t>
            </a:r>
            <a:r>
              <a:rPr lang="en-US" altLang="en-DO" sz="2400" dirty="0" err="1">
                <a:solidFill>
                  <a:schemeClr val="tx1"/>
                </a:solidFill>
              </a:rPr>
              <a:t>pirateria</a:t>
            </a:r>
            <a:r>
              <a:rPr lang="en-US" altLang="en-DO" sz="2400" dirty="0">
                <a:solidFill>
                  <a:schemeClr val="tx1"/>
                </a:solidFill>
              </a:rPr>
              <a:t> de software, hacking, </a:t>
            </a:r>
            <a:r>
              <a:rPr lang="en-US" altLang="en-DO" sz="2400" dirty="0" err="1">
                <a:solidFill>
                  <a:schemeClr val="tx1"/>
                </a:solidFill>
              </a:rPr>
              <a:t>sabotaje</a:t>
            </a:r>
            <a:r>
              <a:rPr lang="en-US" altLang="en-DO" sz="2400" dirty="0">
                <a:solidFill>
                  <a:schemeClr val="tx1"/>
                </a:solidFill>
              </a:rPr>
              <a:t>, </a:t>
            </a:r>
            <a:r>
              <a:rPr lang="en-US" altLang="en-DO" sz="2400" dirty="0" err="1">
                <a:solidFill>
                  <a:schemeClr val="tx1"/>
                </a:solidFill>
              </a:rPr>
              <a:t>acceso</a:t>
            </a:r>
            <a:r>
              <a:rPr lang="en-US" altLang="en-DO" sz="2400" dirty="0">
                <a:solidFill>
                  <a:schemeClr val="tx1"/>
                </a:solidFill>
              </a:rPr>
              <a:t> </a:t>
            </a:r>
            <a:r>
              <a:rPr lang="en-US" altLang="en-DO" sz="2400" dirty="0" err="1">
                <a:solidFill>
                  <a:schemeClr val="tx1"/>
                </a:solidFill>
              </a:rPr>
              <a:t>ilicito</a:t>
            </a:r>
            <a:endParaRPr lang="en-US" altLang="en-DO" sz="2400" dirty="0">
              <a:solidFill>
                <a:schemeClr val="tx1"/>
              </a:solidFill>
            </a:endParaRPr>
          </a:p>
          <a:p>
            <a:r>
              <a:rPr lang="en-US" altLang="en-DO" sz="2880" dirty="0" err="1">
                <a:solidFill>
                  <a:srgbClr val="FF0000"/>
                </a:solidFill>
              </a:rPr>
              <a:t>Ciberdependientes</a:t>
            </a:r>
            <a:endParaRPr lang="en-US" altLang="en-DO" sz="2880" dirty="0">
              <a:solidFill>
                <a:schemeClr val="tx1"/>
              </a:solidFill>
            </a:endParaRPr>
          </a:p>
        </p:txBody>
      </p:sp>
      <p:pic>
        <p:nvPicPr>
          <p:cNvPr id="1026" name="Picture 2" descr="Recolección de Evidencia Digital y Escenas del Crimen | Alonso ...">
            <a:extLst>
              <a:ext uri="{FF2B5EF4-FFF2-40B4-BE49-F238E27FC236}">
                <a16:creationId xmlns:a16="http://schemas.microsoft.com/office/drawing/2014/main" id="{F6C09EB0-4352-0943-8880-23FD47620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4182" y="5221420"/>
            <a:ext cx="3258084" cy="213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blemos de Evidencia Digital – REDLIF">
            <a:extLst>
              <a:ext uri="{FF2B5EF4-FFF2-40B4-BE49-F238E27FC236}">
                <a16:creationId xmlns:a16="http://schemas.microsoft.com/office/drawing/2014/main" id="{7FCFB142-0925-A042-BB80-8D9C24CDC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629" y="5557324"/>
            <a:ext cx="3446850" cy="229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3326B02-7439-D943-8B0C-D5435CACE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84" y="1075063"/>
            <a:ext cx="4079669" cy="42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4">
            <a:extLst>
              <a:ext uri="{FF2B5EF4-FFF2-40B4-BE49-F238E27FC236}">
                <a16:creationId xmlns:a16="http://schemas.microsoft.com/office/drawing/2014/main" id="{03729F96-1DD2-574F-B08A-EB8ED8F7B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4710" y="1909369"/>
            <a:ext cx="509816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s-CL" altLang="en-DO" sz="288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anose="020B0600070205080204" pitchFamily="34" charset="-128"/>
              </a:rPr>
              <a:t>Evidencia Digital / Electrónica</a:t>
            </a:r>
            <a:endParaRPr lang="es-ES" altLang="en-DO" sz="2880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7D6F9074-C437-1A47-A56A-776F2BD42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4774" y="3367498"/>
            <a:ext cx="5797331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Tx/>
              <a:buNone/>
            </a:pPr>
            <a:r>
              <a:rPr lang="es-CL" altLang="en-DO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“Evidencia: es cualquier elemento, tanto físico como lógico, de valor probativo sobre algún aspecto relevante en un caso”</a:t>
            </a:r>
          </a:p>
          <a:p>
            <a:pPr eaLnBrk="1" hangingPunct="1">
              <a:buFontTx/>
              <a:buNone/>
            </a:pPr>
            <a:r>
              <a:rPr lang="es-CL" altLang="en-DO" sz="24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(K. Mandia, 2003)</a:t>
            </a:r>
          </a:p>
          <a:p>
            <a:pPr eaLnBrk="1" hangingPunct="1">
              <a:buFontTx/>
              <a:buNone/>
            </a:pPr>
            <a:endParaRPr lang="es-ES" altLang="en-DO" sz="288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61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709885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Tipos de Ciberdelitos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2180783"/>
            <a:ext cx="6448544" cy="4058841"/>
          </a:xfrm>
          <a:prstGeom prst="roundRect">
            <a:avLst>
              <a:gd name="adj" fmla="val 360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s-ES_tradnl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150303"/>
            <a:ext cx="6448544" cy="12192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40" y="1855861"/>
            <a:ext cx="649962" cy="64996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3852565" y="2018382"/>
            <a:ext cx="259913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1005364" y="272239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Ciberdependientes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005364" y="3208530"/>
            <a:ext cx="595443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Delitos que solo pueden cometerse mediante el uso de sistemas informáticos:</a:t>
            </a:r>
            <a:endParaRPr lang="en-US" sz="1700" dirty="0"/>
          </a:p>
        </p:txBody>
      </p:sp>
      <p:sp>
        <p:nvSpPr>
          <p:cNvPr id="9" name="Text 5"/>
          <p:cNvSpPr/>
          <p:nvPr/>
        </p:nvSpPr>
        <p:spPr>
          <a:xfrm>
            <a:off x="1005364" y="4031847"/>
            <a:ext cx="595443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Hacking de sistemas bancarios</a:t>
            </a:r>
            <a:endParaRPr lang="en-US" sz="1700" dirty="0"/>
          </a:p>
        </p:txBody>
      </p:sp>
      <p:sp>
        <p:nvSpPr>
          <p:cNvPr id="10" name="Text 6"/>
          <p:cNvSpPr/>
          <p:nvPr/>
        </p:nvSpPr>
        <p:spPr>
          <a:xfrm>
            <a:off x="1005364" y="4454281"/>
            <a:ext cx="595443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Ataques DDoS contra plataformas financieras</a:t>
            </a:r>
            <a:endParaRPr lang="en-US" sz="1700" dirty="0"/>
          </a:p>
        </p:txBody>
      </p:sp>
      <p:sp>
        <p:nvSpPr>
          <p:cNvPr id="11" name="Text 7"/>
          <p:cNvSpPr/>
          <p:nvPr/>
        </p:nvSpPr>
        <p:spPr>
          <a:xfrm>
            <a:off x="1005364" y="4876715"/>
            <a:ext cx="595443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Malware específico para entidades bancarias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1005364" y="5299149"/>
            <a:ext cx="595443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Ransomware dirigido a infraestructura crítica financiera</a:t>
            </a:r>
            <a:endParaRPr lang="en-US" sz="1700" dirty="0"/>
          </a:p>
        </p:txBody>
      </p:sp>
      <p:sp>
        <p:nvSpPr>
          <p:cNvPr id="13" name="Shape 9"/>
          <p:cNvSpPr/>
          <p:nvPr/>
        </p:nvSpPr>
        <p:spPr>
          <a:xfrm>
            <a:off x="7423428" y="2180783"/>
            <a:ext cx="6448663" cy="4058841"/>
          </a:xfrm>
          <a:prstGeom prst="roundRect">
            <a:avLst>
              <a:gd name="adj" fmla="val 3605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es-ES_tradnl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428" y="2150303"/>
            <a:ext cx="6448663" cy="121920"/>
          </a:xfrm>
          <a:prstGeom prst="rect">
            <a:avLst/>
          </a:prstGeom>
        </p:spPr>
      </p:pic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2778" y="1855861"/>
            <a:ext cx="649962" cy="649962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10517803" y="2018382"/>
            <a:ext cx="259913" cy="324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000" dirty="0"/>
          </a:p>
        </p:txBody>
      </p:sp>
      <p:sp>
        <p:nvSpPr>
          <p:cNvPr id="17" name="Text 11"/>
          <p:cNvSpPr/>
          <p:nvPr/>
        </p:nvSpPr>
        <p:spPr>
          <a:xfrm>
            <a:off x="7670483" y="272239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Ciberhabilitados</a:t>
            </a:r>
            <a:endParaRPr lang="en-US" sz="2200" dirty="0"/>
          </a:p>
        </p:txBody>
      </p:sp>
      <p:sp>
        <p:nvSpPr>
          <p:cNvPr id="18" name="Text 12"/>
          <p:cNvSpPr/>
          <p:nvPr/>
        </p:nvSpPr>
        <p:spPr>
          <a:xfrm>
            <a:off x="7670483" y="3208530"/>
            <a:ext cx="595455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Delitos tradicionales facilitados o amplificados por medios digitales:</a:t>
            </a:r>
            <a:endParaRPr lang="en-US" sz="1700" dirty="0"/>
          </a:p>
        </p:txBody>
      </p:sp>
      <p:sp>
        <p:nvSpPr>
          <p:cNvPr id="19" name="Text 13"/>
          <p:cNvSpPr/>
          <p:nvPr/>
        </p:nvSpPr>
        <p:spPr>
          <a:xfrm>
            <a:off x="7670483" y="4031847"/>
            <a:ext cx="595455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Fraude bancario online</a:t>
            </a:r>
            <a:endParaRPr lang="en-US" sz="1700" dirty="0"/>
          </a:p>
        </p:txBody>
      </p:sp>
      <p:sp>
        <p:nvSpPr>
          <p:cNvPr id="20" name="Text 14"/>
          <p:cNvSpPr/>
          <p:nvPr/>
        </p:nvSpPr>
        <p:spPr>
          <a:xfrm>
            <a:off x="7670483" y="4454281"/>
            <a:ext cx="595455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Suplantación de identidad de clientes o empleados</a:t>
            </a:r>
            <a:endParaRPr lang="en-US" sz="1700" dirty="0"/>
          </a:p>
        </p:txBody>
      </p:sp>
      <p:sp>
        <p:nvSpPr>
          <p:cNvPr id="21" name="Text 15"/>
          <p:cNvSpPr/>
          <p:nvPr/>
        </p:nvSpPr>
        <p:spPr>
          <a:xfrm>
            <a:off x="7670483" y="4876715"/>
            <a:ext cx="595455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Estafas de ingeniería social (phishing, vishing)</a:t>
            </a:r>
            <a:endParaRPr lang="en-US" sz="1700" dirty="0"/>
          </a:p>
        </p:txBody>
      </p:sp>
      <p:sp>
        <p:nvSpPr>
          <p:cNvPr id="22" name="Text 16"/>
          <p:cNvSpPr/>
          <p:nvPr/>
        </p:nvSpPr>
        <p:spPr>
          <a:xfrm>
            <a:off x="7670483" y="5299149"/>
            <a:ext cx="595455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Lavado de dinero mediante plataformas digitales</a:t>
            </a:r>
            <a:endParaRPr lang="en-US" sz="1700" dirty="0"/>
          </a:p>
        </p:txBody>
      </p:sp>
      <p:sp>
        <p:nvSpPr>
          <p:cNvPr id="23" name="Text 17"/>
          <p:cNvSpPr/>
          <p:nvPr/>
        </p:nvSpPr>
        <p:spPr>
          <a:xfrm>
            <a:off x="758309" y="6483344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distinción es crucial para determinar estrategias de investigación y marco legal aplicable.</a:t>
            </a:r>
            <a:endParaRPr lang="en-US" sz="17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6D52202-66C3-3681-0409-235B02CDD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888087"/>
            <a:ext cx="12330708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Evidencia Digital: El Nuevo Paradigma Probatorio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49" y="2169438"/>
            <a:ext cx="4928235" cy="492823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312742" y="2120622"/>
            <a:ext cx="765679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evidencia digital constituye un elemento fundamental en la investigación de: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6312742" y="3008948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Ciberdelitos específicos contra instituciones financieras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6312742" y="3431381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Delitos tradicionales con componente digital (fraudes, estafas)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312742" y="3853815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Crímenes financieros complejos (corrupción, malversación)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312742" y="4395430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Características distintivas: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6312742" y="4937046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Volatilidad y fragilidad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6312742" y="5359479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Necesidad de cadena de custodia rigurosa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6312742" y="5781913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Requerimientos técnicos especializados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6312742" y="6204347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Complejidad jurisdiccional (servidores en múltiples países)</a:t>
            </a:r>
            <a:endParaRPr lang="en-US" sz="1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729210"/>
            <a:ext cx="11186755" cy="605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Marco Legal Nacional e Internacional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7303770" y="1823061"/>
            <a:ext cx="22860" cy="5317569"/>
          </a:xfrm>
          <a:prstGeom prst="roundRect">
            <a:avLst>
              <a:gd name="adj" fmla="val 1208416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s-ES_tradnl"/>
          </a:p>
        </p:txBody>
      </p:sp>
      <p:sp>
        <p:nvSpPr>
          <p:cNvPr id="4" name="Shape 2"/>
          <p:cNvSpPr/>
          <p:nvPr/>
        </p:nvSpPr>
        <p:spPr>
          <a:xfrm>
            <a:off x="6578441" y="2018800"/>
            <a:ext cx="552450" cy="22860"/>
          </a:xfrm>
          <a:prstGeom prst="roundRect">
            <a:avLst>
              <a:gd name="adj" fmla="val 1208416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s-ES_tradnl"/>
          </a:p>
        </p:txBody>
      </p:sp>
      <p:sp>
        <p:nvSpPr>
          <p:cNvPr id="5" name="Shape 3"/>
          <p:cNvSpPr/>
          <p:nvPr/>
        </p:nvSpPr>
        <p:spPr>
          <a:xfrm>
            <a:off x="7108031" y="1823061"/>
            <a:ext cx="414338" cy="414338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6" name="Text 4"/>
          <p:cNvSpPr/>
          <p:nvPr/>
        </p:nvSpPr>
        <p:spPr>
          <a:xfrm>
            <a:off x="7169825" y="1848540"/>
            <a:ext cx="290751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250" dirty="0"/>
          </a:p>
        </p:txBody>
      </p:sp>
      <p:sp>
        <p:nvSpPr>
          <p:cNvPr id="7" name="Text 5"/>
          <p:cNvSpPr/>
          <p:nvPr/>
        </p:nvSpPr>
        <p:spPr>
          <a:xfrm>
            <a:off x="3971330" y="1886283"/>
            <a:ext cx="242316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Nivel Nacional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58309" y="2299549"/>
            <a:ext cx="563618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Ley 53-07 sobre Crímenes y Delitos de Alta Tecnología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758309" y="2704719"/>
            <a:ext cx="563618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Marco legal pionero en la región</a:t>
            </a:r>
            <a:endParaRPr lang="en-US" sz="1450" dirty="0"/>
          </a:p>
        </p:txBody>
      </p:sp>
      <p:sp>
        <p:nvSpPr>
          <p:cNvPr id="10" name="Text 8"/>
          <p:cNvSpPr/>
          <p:nvPr/>
        </p:nvSpPr>
        <p:spPr>
          <a:xfrm>
            <a:off x="758309" y="3063811"/>
            <a:ext cx="563618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Tipificación de delitos informáticos</a:t>
            </a:r>
            <a:endParaRPr lang="en-US" sz="1450" dirty="0"/>
          </a:p>
        </p:txBody>
      </p:sp>
      <p:sp>
        <p:nvSpPr>
          <p:cNvPr id="11" name="Text 9"/>
          <p:cNvSpPr/>
          <p:nvPr/>
        </p:nvSpPr>
        <p:spPr>
          <a:xfrm>
            <a:off x="758309" y="3422904"/>
            <a:ext cx="5636181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Proyecto de modificación para adaptación a nuevas amenazas</a:t>
            </a:r>
            <a:endParaRPr lang="en-US" sz="1450" dirty="0"/>
          </a:p>
        </p:txBody>
      </p:sp>
      <p:sp>
        <p:nvSpPr>
          <p:cNvPr id="12" name="Text 10"/>
          <p:cNvSpPr/>
          <p:nvPr/>
        </p:nvSpPr>
        <p:spPr>
          <a:xfrm>
            <a:off x="758309" y="4076676"/>
            <a:ext cx="563618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Necesidad de actualización frente a criptoactivos e IA</a:t>
            </a:r>
            <a:endParaRPr lang="en-US" sz="1450" dirty="0"/>
          </a:p>
        </p:txBody>
      </p:sp>
      <p:sp>
        <p:nvSpPr>
          <p:cNvPr id="13" name="Shape 11"/>
          <p:cNvSpPr/>
          <p:nvPr/>
        </p:nvSpPr>
        <p:spPr>
          <a:xfrm>
            <a:off x="7499509" y="3123700"/>
            <a:ext cx="552450" cy="22860"/>
          </a:xfrm>
          <a:prstGeom prst="roundRect">
            <a:avLst>
              <a:gd name="adj" fmla="val 1208416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s-ES_tradnl"/>
          </a:p>
        </p:txBody>
      </p:sp>
      <p:sp>
        <p:nvSpPr>
          <p:cNvPr id="14" name="Shape 12"/>
          <p:cNvSpPr/>
          <p:nvPr/>
        </p:nvSpPr>
        <p:spPr>
          <a:xfrm>
            <a:off x="7108031" y="2927961"/>
            <a:ext cx="414338" cy="414338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15" name="Text 13"/>
          <p:cNvSpPr/>
          <p:nvPr/>
        </p:nvSpPr>
        <p:spPr>
          <a:xfrm>
            <a:off x="7169825" y="2953440"/>
            <a:ext cx="290751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250" dirty="0"/>
          </a:p>
        </p:txBody>
      </p:sp>
      <p:sp>
        <p:nvSpPr>
          <p:cNvPr id="16" name="Text 14"/>
          <p:cNvSpPr/>
          <p:nvPr/>
        </p:nvSpPr>
        <p:spPr>
          <a:xfrm>
            <a:off x="8235910" y="2991183"/>
            <a:ext cx="242316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Nivel Internacional</a:t>
            </a:r>
            <a:endParaRPr lang="en-US" sz="1900" dirty="0"/>
          </a:p>
        </p:txBody>
      </p:sp>
      <p:sp>
        <p:nvSpPr>
          <p:cNvPr id="17" name="Text 15"/>
          <p:cNvSpPr/>
          <p:nvPr/>
        </p:nvSpPr>
        <p:spPr>
          <a:xfrm>
            <a:off x="8235910" y="3404449"/>
            <a:ext cx="563618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Convención de Budapest sobre Ciberdelincuencia</a:t>
            </a:r>
            <a:endParaRPr lang="en-US" sz="1450" dirty="0"/>
          </a:p>
        </p:txBody>
      </p:sp>
      <p:sp>
        <p:nvSpPr>
          <p:cNvPr id="18" name="Text 16"/>
          <p:cNvSpPr/>
          <p:nvPr/>
        </p:nvSpPr>
        <p:spPr>
          <a:xfrm>
            <a:off x="8235910" y="3809619"/>
            <a:ext cx="563618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Estándar internacional de referencia (2001)</a:t>
            </a:r>
            <a:endParaRPr lang="en-US" sz="1450" dirty="0"/>
          </a:p>
        </p:txBody>
      </p:sp>
      <p:sp>
        <p:nvSpPr>
          <p:cNvPr id="19" name="Text 17"/>
          <p:cNvSpPr/>
          <p:nvPr/>
        </p:nvSpPr>
        <p:spPr>
          <a:xfrm>
            <a:off x="8235910" y="4168711"/>
            <a:ext cx="563618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Armonización de legislaciones nacionales</a:t>
            </a:r>
            <a:endParaRPr lang="en-US" sz="1450" dirty="0"/>
          </a:p>
        </p:txBody>
      </p:sp>
      <p:sp>
        <p:nvSpPr>
          <p:cNvPr id="20" name="Text 18"/>
          <p:cNvSpPr/>
          <p:nvPr/>
        </p:nvSpPr>
        <p:spPr>
          <a:xfrm>
            <a:off x="8235910" y="4527804"/>
            <a:ext cx="563618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Mecanismos de cooperación procesal</a:t>
            </a:r>
            <a:endParaRPr lang="en-US" sz="1450" dirty="0"/>
          </a:p>
        </p:txBody>
      </p:sp>
      <p:sp>
        <p:nvSpPr>
          <p:cNvPr id="21" name="Text 19"/>
          <p:cNvSpPr/>
          <p:nvPr/>
        </p:nvSpPr>
        <p:spPr>
          <a:xfrm>
            <a:off x="8235910" y="4886896"/>
            <a:ext cx="5636181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Segundo Protocolo Adicional (2022): acceso transfronterizo a pruebas</a:t>
            </a:r>
            <a:endParaRPr lang="en-US" sz="1450" dirty="0"/>
          </a:p>
        </p:txBody>
      </p:sp>
      <p:sp>
        <p:nvSpPr>
          <p:cNvPr id="22" name="Shape 20"/>
          <p:cNvSpPr/>
          <p:nvPr/>
        </p:nvSpPr>
        <p:spPr>
          <a:xfrm>
            <a:off x="6578441" y="4935355"/>
            <a:ext cx="552450" cy="22860"/>
          </a:xfrm>
          <a:prstGeom prst="roundRect">
            <a:avLst>
              <a:gd name="adj" fmla="val 1208416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s-ES_tradnl"/>
          </a:p>
        </p:txBody>
      </p:sp>
      <p:sp>
        <p:nvSpPr>
          <p:cNvPr id="23" name="Shape 21"/>
          <p:cNvSpPr/>
          <p:nvPr/>
        </p:nvSpPr>
        <p:spPr>
          <a:xfrm>
            <a:off x="7108031" y="4739616"/>
            <a:ext cx="414338" cy="414338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24" name="Text 22"/>
          <p:cNvSpPr/>
          <p:nvPr/>
        </p:nvSpPr>
        <p:spPr>
          <a:xfrm>
            <a:off x="7169825" y="4765095"/>
            <a:ext cx="290751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2250" dirty="0"/>
          </a:p>
        </p:txBody>
      </p:sp>
      <p:sp>
        <p:nvSpPr>
          <p:cNvPr id="25" name="Text 23"/>
          <p:cNvSpPr/>
          <p:nvPr/>
        </p:nvSpPr>
        <p:spPr>
          <a:xfrm>
            <a:off x="3971330" y="4802838"/>
            <a:ext cx="242316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Nivel Global</a:t>
            </a:r>
            <a:endParaRPr lang="en-US" sz="1900" dirty="0"/>
          </a:p>
        </p:txBody>
      </p:sp>
      <p:sp>
        <p:nvSpPr>
          <p:cNvPr id="26" name="Text 24"/>
          <p:cNvSpPr/>
          <p:nvPr/>
        </p:nvSpPr>
        <p:spPr>
          <a:xfrm>
            <a:off x="758309" y="5216104"/>
            <a:ext cx="563618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Convención de las Naciones Unidas contra los Ciberdelitos</a:t>
            </a:r>
            <a:endParaRPr lang="en-US" sz="1450" dirty="0"/>
          </a:p>
        </p:txBody>
      </p:sp>
      <p:sp>
        <p:nvSpPr>
          <p:cNvPr id="27" name="Text 25"/>
          <p:cNvSpPr/>
          <p:nvPr/>
        </p:nvSpPr>
        <p:spPr>
          <a:xfrm>
            <a:off x="758309" y="5621274"/>
            <a:ext cx="563618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 proceso de negociación (AHC)</a:t>
            </a:r>
            <a:endParaRPr lang="en-US" sz="1450" dirty="0"/>
          </a:p>
        </p:txBody>
      </p:sp>
      <p:sp>
        <p:nvSpPr>
          <p:cNvPr id="28" name="Text 26"/>
          <p:cNvSpPr/>
          <p:nvPr/>
        </p:nvSpPr>
        <p:spPr>
          <a:xfrm>
            <a:off x="758309" y="5980366"/>
            <a:ext cx="563618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Busca consenso global más amplio</a:t>
            </a:r>
            <a:endParaRPr lang="en-US" sz="1450" dirty="0"/>
          </a:p>
        </p:txBody>
      </p:sp>
      <p:sp>
        <p:nvSpPr>
          <p:cNvPr id="29" name="Text 27"/>
          <p:cNvSpPr/>
          <p:nvPr/>
        </p:nvSpPr>
        <p:spPr>
          <a:xfrm>
            <a:off x="758309" y="6339459"/>
            <a:ext cx="563618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Incorporación de economías emergentes</a:t>
            </a:r>
            <a:endParaRPr lang="en-US" sz="1450" dirty="0"/>
          </a:p>
        </p:txBody>
      </p:sp>
      <p:sp>
        <p:nvSpPr>
          <p:cNvPr id="30" name="Text 28"/>
          <p:cNvSpPr/>
          <p:nvPr/>
        </p:nvSpPr>
        <p:spPr>
          <a:xfrm>
            <a:off x="758309" y="6698551"/>
            <a:ext cx="5636181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Relevancia crítica para sector financiero internacional</a:t>
            </a:r>
            <a:endParaRPr lang="en-US" sz="145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6C9E41F-5F46-AFB2-E033-A1C3D0CE8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387" y="494109"/>
            <a:ext cx="11101507" cy="225492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48433" y="3013995"/>
            <a:ext cx="1113353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Convención de Budapest: Pilar Internacional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8309" y="4268200"/>
            <a:ext cx="341161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Características Principales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758309" y="4841009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Adoptada en 2001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58309" y="5263443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80 Estados parte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58309" y="5685877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15 firmas o invitados a acceder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58309" y="6108311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Sustantiva, procesal y cooperación internacional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758309" y="6530744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Armoniza legislaciones nacionales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758309" y="6953178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Facilita cooperación internacional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7587139" y="4268200"/>
            <a:ext cx="291167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Protocolos Adicionales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7587139" y="4841009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Primer Protocolo: Penaliza actos xenófobos y racistas (2006)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7587139" y="5610153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Segundo Protocolo: Mejora cooperación y acceso a evidencia (2022)</a:t>
            </a:r>
            <a:endParaRPr lang="en-US" sz="17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DAD9A8-CC12-82F1-1352-F9A40A00A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589407"/>
            <a:ext cx="1276278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Segundo Protocolo Adicional: Avance Significativo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1735383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Adoptado en mayo de 2022, este nuevo instrumento mejora significativamente la cooperación internacional:</a:t>
            </a:r>
            <a:endParaRPr lang="en-US" sz="1700" dirty="0"/>
          </a:p>
        </p:txBody>
      </p:sp>
      <p:sp>
        <p:nvSpPr>
          <p:cNvPr id="4" name="Shape 2"/>
          <p:cNvSpPr/>
          <p:nvPr/>
        </p:nvSpPr>
        <p:spPr>
          <a:xfrm>
            <a:off x="758309" y="2325814"/>
            <a:ext cx="6448544" cy="2020372"/>
          </a:xfrm>
          <a:prstGeom prst="roundRect">
            <a:avLst>
              <a:gd name="adj" fmla="val 16086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5" name="Text 3"/>
          <p:cNvSpPr/>
          <p:nvPr/>
        </p:nvSpPr>
        <p:spPr>
          <a:xfrm>
            <a:off x="1005364" y="2572869"/>
            <a:ext cx="289631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Acceso directo a datos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005364" y="3059001"/>
            <a:ext cx="5954435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Permite a las autoridades obtener información de proveedores de servicios en otras jurisdicciones sin autorización previa del país donde se ubican los datos.</a:t>
            </a:r>
            <a:endParaRPr lang="en-US" sz="1700" dirty="0"/>
          </a:p>
        </p:txBody>
      </p:sp>
      <p:sp>
        <p:nvSpPr>
          <p:cNvPr id="7" name="Shape 5"/>
          <p:cNvSpPr/>
          <p:nvPr/>
        </p:nvSpPr>
        <p:spPr>
          <a:xfrm>
            <a:off x="7423428" y="2325814"/>
            <a:ext cx="6448663" cy="2020372"/>
          </a:xfrm>
          <a:prstGeom prst="roundRect">
            <a:avLst>
              <a:gd name="adj" fmla="val 16086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8" name="Text 6"/>
          <p:cNvSpPr/>
          <p:nvPr/>
        </p:nvSpPr>
        <p:spPr>
          <a:xfrm>
            <a:off x="7670483" y="2572869"/>
            <a:ext cx="329481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Investigaciones conjuntas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70483" y="3059001"/>
            <a:ext cx="5954554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Establece el marco para la creación de equipos multinacionales de investigación para casos complejos de ciberdelincuencia transfronteriza.</a:t>
            </a:r>
            <a:endParaRPr lang="en-US" sz="1700" dirty="0"/>
          </a:p>
        </p:txBody>
      </p:sp>
      <p:sp>
        <p:nvSpPr>
          <p:cNvPr id="10" name="Shape 8"/>
          <p:cNvSpPr/>
          <p:nvPr/>
        </p:nvSpPr>
        <p:spPr>
          <a:xfrm>
            <a:off x="758309" y="4562761"/>
            <a:ext cx="6448544" cy="2020372"/>
          </a:xfrm>
          <a:prstGeom prst="roundRect">
            <a:avLst>
              <a:gd name="adj" fmla="val 16086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11" name="Text 9"/>
          <p:cNvSpPr/>
          <p:nvPr/>
        </p:nvSpPr>
        <p:spPr>
          <a:xfrm>
            <a:off x="1005364" y="480981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Preservación expedita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1005364" y="5295948"/>
            <a:ext cx="5954435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Procedimientos acelerados para conservar evidencia digital volátil a través de fronteras, crucial para perseguir fraudes bancarios en tiempo real.</a:t>
            </a:r>
            <a:endParaRPr lang="en-US" sz="1700" dirty="0"/>
          </a:p>
        </p:txBody>
      </p:sp>
      <p:sp>
        <p:nvSpPr>
          <p:cNvPr id="13" name="Shape 11"/>
          <p:cNvSpPr/>
          <p:nvPr/>
        </p:nvSpPr>
        <p:spPr>
          <a:xfrm>
            <a:off x="7423428" y="4562761"/>
            <a:ext cx="6448663" cy="2020372"/>
          </a:xfrm>
          <a:prstGeom prst="roundRect">
            <a:avLst>
              <a:gd name="adj" fmla="val 16086"/>
            </a:avLst>
          </a:prstGeom>
          <a:solidFill>
            <a:srgbClr val="FFFF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14" name="Text 12"/>
          <p:cNvSpPr/>
          <p:nvPr/>
        </p:nvSpPr>
        <p:spPr>
          <a:xfrm>
            <a:off x="7670483" y="4809815"/>
            <a:ext cx="290000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Herramientas forenses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670483" y="5295948"/>
            <a:ext cx="5954554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Facilita el uso compartido de software especializado y técnicas forenses entre diferentes jurisdicciones para análisis bancario avanzado.</a:t>
            </a:r>
            <a:endParaRPr lang="en-US" sz="17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DB5726-601C-CACC-9AEA-2CC441600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582429"/>
            <a:ext cx="7627382" cy="13539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Cooperación Internacional: Mecanismos Formales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758309" y="2230147"/>
            <a:ext cx="7627382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Procedimientos basados en tratados y acuerdos oficiales entre </a:t>
            </a:r>
            <a:r>
              <a:rPr lang="en-US" sz="16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Estados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758309" y="2790932"/>
            <a:ext cx="7627382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Asistencia Judicial Recíproca (MLAT):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Proceso formal para obtención de pruebas y ejecución de diligencias en otro país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8309" y="3521618"/>
            <a:ext cx="7627382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Extradición: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Procedimiento para entrega de responsables de ciberdelitos graves que afectan sistemas financieros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8309" y="4252305"/>
            <a:ext cx="7627382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Decomiso de activos: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Recuperación de fondos sustraídos mediante fraudes cibernéticos transnacionales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8309" y="4982991"/>
            <a:ext cx="7627382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Convenios bilaterales: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Acuerdos específicos entre países para agilizar cooperación en investigación de delitos financieros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8309" y="5873103"/>
            <a:ext cx="7627382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063E5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Ventaja: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Solidez jurídica y admisibilidad probatoria garantizada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8309" y="6433887"/>
            <a:ext cx="7627382" cy="658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Desventaja: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Tiempos de respuesta prolongados (meses) frente a la inmediatez del ciberdelito</a:t>
            </a:r>
            <a:endParaRPr lang="en-US"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441328"/>
            <a:ext cx="12304990" cy="676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Cooperación Internacional: Mecanismos Informales</a:t>
            </a:r>
            <a:endParaRPr lang="en-US" sz="42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1499936"/>
            <a:ext cx="4371261" cy="82319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64049" y="2528874"/>
            <a:ext cx="2708196" cy="338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Redes 24/7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964049" y="2990837"/>
            <a:ext cx="3959781" cy="1317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Puntos de contacto permanentes entre autoridades para actuación inmediata en casos críticos que afectan infraestructuras financieras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570" y="1499936"/>
            <a:ext cx="4371261" cy="82319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35310" y="2528874"/>
            <a:ext cx="2708196" cy="338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Cooperación Policial</a:t>
            </a:r>
            <a:endParaRPr lang="en-US" sz="2100" dirty="0"/>
          </a:p>
        </p:txBody>
      </p:sp>
      <p:sp>
        <p:nvSpPr>
          <p:cNvPr id="8" name="Text 4"/>
          <p:cNvSpPr/>
          <p:nvPr/>
        </p:nvSpPr>
        <p:spPr>
          <a:xfrm>
            <a:off x="5335310" y="2990837"/>
            <a:ext cx="3959781" cy="1317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Colaboración directa entre unidades especializadas (INTERPOL, EUROPOL) para casos de fraude bancario internacional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0830" y="1499936"/>
            <a:ext cx="4371261" cy="82319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06570" y="2528874"/>
            <a:ext cx="2708196" cy="338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CSIRTs Financieros</a:t>
            </a:r>
            <a:endParaRPr lang="en-US" sz="2100" dirty="0"/>
          </a:p>
        </p:txBody>
      </p:sp>
      <p:sp>
        <p:nvSpPr>
          <p:cNvPr id="11" name="Text 6"/>
          <p:cNvSpPr/>
          <p:nvPr/>
        </p:nvSpPr>
        <p:spPr>
          <a:xfrm>
            <a:off x="9706570" y="2990837"/>
            <a:ext cx="3959781" cy="1317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Intercambio de información técnica sobre amenazas y vulnerabilidades entre equipos de respuesta a incidentes del sector financiero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1028129" y="5560064"/>
            <a:ext cx="6305788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Ventajas: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1028129" y="6074533"/>
            <a:ext cx="6305788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Rapidez de respuesta (horas/días)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1028129" y="6475893"/>
            <a:ext cx="6305788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Flexibilidad operativa</a:t>
            </a:r>
            <a:endParaRPr lang="en-US" sz="1600" dirty="0"/>
          </a:p>
        </p:txBody>
      </p:sp>
      <p:sp>
        <p:nvSpPr>
          <p:cNvPr id="15" name="Text 10"/>
          <p:cNvSpPr/>
          <p:nvPr/>
        </p:nvSpPr>
        <p:spPr>
          <a:xfrm>
            <a:off x="1028129" y="6877253"/>
            <a:ext cx="6305788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Intercambio técnico directo</a:t>
            </a:r>
            <a:endParaRPr lang="en-US" sz="1600" dirty="0"/>
          </a:p>
        </p:txBody>
      </p:sp>
      <p:sp>
        <p:nvSpPr>
          <p:cNvPr id="16" name="Text 11"/>
          <p:cNvSpPr/>
          <p:nvPr/>
        </p:nvSpPr>
        <p:spPr>
          <a:xfrm>
            <a:off x="7573923" y="5560064"/>
            <a:ext cx="6305788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Limitaciones:</a:t>
            </a:r>
            <a:endParaRPr lang="en-US" sz="1600" dirty="0"/>
          </a:p>
        </p:txBody>
      </p:sp>
      <p:sp>
        <p:nvSpPr>
          <p:cNvPr id="17" name="Text 12"/>
          <p:cNvSpPr/>
          <p:nvPr/>
        </p:nvSpPr>
        <p:spPr>
          <a:xfrm>
            <a:off x="7573923" y="6074533"/>
            <a:ext cx="6305788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Validez probatoria restringida</a:t>
            </a:r>
            <a:endParaRPr lang="en-US" sz="1600" dirty="0"/>
          </a:p>
        </p:txBody>
      </p:sp>
      <p:sp>
        <p:nvSpPr>
          <p:cNvPr id="18" name="Text 13"/>
          <p:cNvSpPr/>
          <p:nvPr/>
        </p:nvSpPr>
        <p:spPr>
          <a:xfrm>
            <a:off x="7573923" y="6475893"/>
            <a:ext cx="6305788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Dependencia de relaciones personales</a:t>
            </a:r>
            <a:endParaRPr lang="en-US" sz="1600" dirty="0"/>
          </a:p>
        </p:txBody>
      </p:sp>
      <p:sp>
        <p:nvSpPr>
          <p:cNvPr id="19" name="Text 14"/>
          <p:cNvSpPr/>
          <p:nvPr/>
        </p:nvSpPr>
        <p:spPr>
          <a:xfrm>
            <a:off x="7573923" y="6877253"/>
            <a:ext cx="6305788" cy="3293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Ausencia de marco jurídico vinculante</a:t>
            </a:r>
            <a:endParaRPr lang="en-US" sz="1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7EE6FE6-367C-A510-401A-4298262274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  <p:sp>
        <p:nvSpPr>
          <p:cNvPr id="21" name="Text 1">
            <a:extLst>
              <a:ext uri="{FF2B5EF4-FFF2-40B4-BE49-F238E27FC236}">
                <a16:creationId xmlns:a16="http://schemas.microsoft.com/office/drawing/2014/main" id="{4439178F-E065-26EB-5E0D-02B43A25512E}"/>
              </a:ext>
            </a:extLst>
          </p:cNvPr>
          <p:cNvSpPr/>
          <p:nvPr/>
        </p:nvSpPr>
        <p:spPr>
          <a:xfrm>
            <a:off x="964049" y="4726004"/>
            <a:ext cx="2708196" cy="3384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Otros</a:t>
            </a: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canales de </a:t>
            </a:r>
            <a:r>
              <a:rPr lang="en-US" sz="2100" b="1" dirty="0" err="1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cooperación</a:t>
            </a:r>
            <a:r>
              <a:rPr lang="en-US" sz="21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:</a:t>
            </a:r>
            <a:endParaRPr lang="en-US" sz="2100" dirty="0"/>
          </a:p>
        </p:txBody>
      </p:sp>
      <p:sp>
        <p:nvSpPr>
          <p:cNvPr id="22" name="Text 2">
            <a:extLst>
              <a:ext uri="{FF2B5EF4-FFF2-40B4-BE49-F238E27FC236}">
                <a16:creationId xmlns:a16="http://schemas.microsoft.com/office/drawing/2014/main" id="{5FD578DC-30DE-C6C3-CB86-1C63ACB7F1AF}"/>
              </a:ext>
            </a:extLst>
          </p:cNvPr>
          <p:cNvSpPr/>
          <p:nvPr/>
        </p:nvSpPr>
        <p:spPr>
          <a:xfrm>
            <a:off x="4741450" y="4692515"/>
            <a:ext cx="9331816" cy="509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FIU’s (PLAFT), </a:t>
            </a:r>
            <a:r>
              <a:rPr lang="en-US" sz="16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unidades</a:t>
            </a:r>
            <a:r>
              <a:rPr lang="en-US" sz="16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de </a:t>
            </a:r>
            <a:r>
              <a:rPr lang="en-US" sz="16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cumplimiento</a:t>
            </a:r>
            <a:endParaRPr lang="en-US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9260" y="483715"/>
            <a:ext cx="8449866" cy="7042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Desafío Emergente: Criptoactivos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60" y="1435036"/>
            <a:ext cx="5622131" cy="562213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901220" y="1476874"/>
            <a:ext cx="6987540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Los criptoactivos presentan retos específicos para la cooperación internacional:</a:t>
            </a:r>
            <a:endParaRPr lang="en-US" sz="1650" dirty="0"/>
          </a:p>
        </p:txBody>
      </p:sp>
      <p:sp>
        <p:nvSpPr>
          <p:cNvPr id="5" name="Text 2"/>
          <p:cNvSpPr/>
          <p:nvPr/>
        </p:nvSpPr>
        <p:spPr>
          <a:xfrm>
            <a:off x="6901220" y="2354365"/>
            <a:ext cx="6987540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Pseudoanonimidad:</a:t>
            </a: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Dificulta identificación de responsables de </a:t>
            </a:r>
            <a:r>
              <a:rPr lang="en-US" sz="165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fraudes</a:t>
            </a: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También </a:t>
            </a:r>
            <a:r>
              <a:rPr lang="en-US" sz="165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representan</a:t>
            </a: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un </a:t>
            </a:r>
            <a:r>
              <a:rPr lang="en-US" sz="165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reto</a:t>
            </a: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para la PLAFT.</a:t>
            </a:r>
            <a:endParaRPr lang="en-US" sz="1650" dirty="0"/>
          </a:p>
        </p:txBody>
      </p:sp>
      <p:sp>
        <p:nvSpPr>
          <p:cNvPr id="6" name="Text 3"/>
          <p:cNvSpPr/>
          <p:nvPr/>
        </p:nvSpPr>
        <p:spPr>
          <a:xfrm>
            <a:off x="6901220" y="3114103"/>
            <a:ext cx="6987540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Descentralización:</a:t>
            </a: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Ausencia de autoridad central para solicitar información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6901220" y="3873841"/>
            <a:ext cx="6987540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Jurisdicción difusa:</a:t>
            </a: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¿Dónde se considera cometido el delito?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901220" y="4291155"/>
            <a:ext cx="6987540" cy="684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Vacíos legales:</a:t>
            </a: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Disparidad normativa entre países sobre estatus legal</a:t>
            </a:r>
            <a:endParaRPr lang="en-US" sz="1650" dirty="0"/>
          </a:p>
        </p:txBody>
      </p:sp>
      <p:sp>
        <p:nvSpPr>
          <p:cNvPr id="9" name="Text 6"/>
          <p:cNvSpPr/>
          <p:nvPr/>
        </p:nvSpPr>
        <p:spPr>
          <a:xfrm>
            <a:off x="6901220" y="5050893"/>
            <a:ext cx="6987540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Velocidad:</a:t>
            </a: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Transacciones instantáneas entre jurisdicciones</a:t>
            </a:r>
            <a:endParaRPr lang="en-US" sz="1650" dirty="0"/>
          </a:p>
        </p:txBody>
      </p:sp>
      <p:sp>
        <p:nvSpPr>
          <p:cNvPr id="10" name="Text 7"/>
          <p:cNvSpPr/>
          <p:nvPr/>
        </p:nvSpPr>
        <p:spPr>
          <a:xfrm>
            <a:off x="6901220" y="6050649"/>
            <a:ext cx="6987540" cy="10272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b="1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Estrategias emergentes:</a:t>
            </a: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Herramientas de análisis blockchain, cooperación con exchanges regulados, equipos especializados en seguimiento de activos virtuales</a:t>
            </a:r>
            <a:endParaRPr lang="en-US" sz="165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E6801FD-194F-2BCD-65BC-D3A187425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  <p:sp>
        <p:nvSpPr>
          <p:cNvPr id="12" name="Text 6">
            <a:extLst>
              <a:ext uri="{FF2B5EF4-FFF2-40B4-BE49-F238E27FC236}">
                <a16:creationId xmlns:a16="http://schemas.microsoft.com/office/drawing/2014/main" id="{3F5029D5-82B9-7AC9-54DC-351B6E1E7339}"/>
              </a:ext>
            </a:extLst>
          </p:cNvPr>
          <p:cNvSpPr/>
          <p:nvPr/>
        </p:nvSpPr>
        <p:spPr>
          <a:xfrm>
            <a:off x="6901220" y="5498425"/>
            <a:ext cx="6987540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650"/>
              </a:lnSpc>
              <a:buSzPct val="100000"/>
              <a:buChar char="•"/>
            </a:pPr>
            <a:r>
              <a:rPr lang="en-US" sz="16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Cooperación de </a:t>
            </a:r>
            <a:r>
              <a:rPr lang="en-US" sz="1650" b="1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los</a:t>
            </a:r>
            <a:r>
              <a:rPr lang="en-US" sz="165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Exchanges:</a:t>
            </a: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65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Algunos</a:t>
            </a: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65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cooperan</a:t>
            </a: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65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otros</a:t>
            </a:r>
            <a:r>
              <a:rPr lang="en-US" sz="16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NO.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1836777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Agenda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2982754"/>
            <a:ext cx="4226838" cy="2472809"/>
          </a:xfrm>
          <a:prstGeom prst="roundRect">
            <a:avLst>
              <a:gd name="adj" fmla="val 1314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4" name="Text 2"/>
          <p:cNvSpPr/>
          <p:nvPr/>
        </p:nvSpPr>
        <p:spPr>
          <a:xfrm>
            <a:off x="982504" y="3206948"/>
            <a:ext cx="323123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Introducción y Conceptos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982504" y="3693081"/>
            <a:ext cx="377844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Ecosistema Ciber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982504" y="4115514"/>
            <a:ext cx="377844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Ciberseguridad vs. Ciberdelitos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982504" y="4537948"/>
            <a:ext cx="377844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Tipos de Ciberdelitos</a:t>
            </a:r>
            <a:endParaRPr lang="en-US" sz="1700" dirty="0"/>
          </a:p>
        </p:txBody>
      </p:sp>
      <p:sp>
        <p:nvSpPr>
          <p:cNvPr id="8" name="Shape 6"/>
          <p:cNvSpPr/>
          <p:nvPr/>
        </p:nvSpPr>
        <p:spPr>
          <a:xfrm>
            <a:off x="5201722" y="2982754"/>
            <a:ext cx="4226838" cy="2472809"/>
          </a:xfrm>
          <a:prstGeom prst="roundRect">
            <a:avLst>
              <a:gd name="adj" fmla="val 1314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9" name="Text 7"/>
          <p:cNvSpPr/>
          <p:nvPr/>
        </p:nvSpPr>
        <p:spPr>
          <a:xfrm>
            <a:off x="5425916" y="3206948"/>
            <a:ext cx="338518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Marco Legal y Cooperación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425916" y="3693081"/>
            <a:ext cx="377844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Legislación Nacional e Internacional</a:t>
            </a:r>
            <a:endParaRPr lang="en-US" sz="1700" dirty="0"/>
          </a:p>
        </p:txBody>
      </p:sp>
      <p:sp>
        <p:nvSpPr>
          <p:cNvPr id="11" name="Text 9"/>
          <p:cNvSpPr/>
          <p:nvPr/>
        </p:nvSpPr>
        <p:spPr>
          <a:xfrm>
            <a:off x="5425916" y="4462224"/>
            <a:ext cx="377844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Convención de Budapest</a:t>
            </a:r>
            <a:endParaRPr lang="en-US" sz="1700" dirty="0"/>
          </a:p>
        </p:txBody>
      </p:sp>
      <p:sp>
        <p:nvSpPr>
          <p:cNvPr id="12" name="Text 10"/>
          <p:cNvSpPr/>
          <p:nvPr/>
        </p:nvSpPr>
        <p:spPr>
          <a:xfrm>
            <a:off x="5425916" y="4884658"/>
            <a:ext cx="377844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Mecanismos de Cooperación</a:t>
            </a:r>
            <a:endParaRPr lang="en-US" sz="1700" dirty="0"/>
          </a:p>
        </p:txBody>
      </p:sp>
      <p:sp>
        <p:nvSpPr>
          <p:cNvPr id="13" name="Shape 11"/>
          <p:cNvSpPr/>
          <p:nvPr/>
        </p:nvSpPr>
        <p:spPr>
          <a:xfrm>
            <a:off x="9645134" y="2982754"/>
            <a:ext cx="4226957" cy="2472809"/>
          </a:xfrm>
          <a:prstGeom prst="roundRect">
            <a:avLst>
              <a:gd name="adj" fmla="val 1314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14" name="Text 12"/>
          <p:cNvSpPr/>
          <p:nvPr/>
        </p:nvSpPr>
        <p:spPr>
          <a:xfrm>
            <a:off x="9869329" y="3206948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Desafíos y Futuro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9869329" y="3693081"/>
            <a:ext cx="377856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Criptoactivos e IA</a:t>
            </a:r>
            <a:endParaRPr lang="en-US" sz="1700" dirty="0"/>
          </a:p>
        </p:txBody>
      </p:sp>
      <p:sp>
        <p:nvSpPr>
          <p:cNvPr id="16" name="Text 14"/>
          <p:cNvSpPr/>
          <p:nvPr/>
        </p:nvSpPr>
        <p:spPr>
          <a:xfrm>
            <a:off x="9869329" y="4115514"/>
            <a:ext cx="377856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Amenazas Emergentes</a:t>
            </a:r>
            <a:endParaRPr lang="en-US" sz="1700" dirty="0"/>
          </a:p>
        </p:txBody>
      </p:sp>
      <p:sp>
        <p:nvSpPr>
          <p:cNvPr id="17" name="Text 15"/>
          <p:cNvSpPr/>
          <p:nvPr/>
        </p:nvSpPr>
        <p:spPr>
          <a:xfrm>
            <a:off x="9869329" y="4537948"/>
            <a:ext cx="3778568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Ciberdiplomacia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758308" y="5699284"/>
            <a:ext cx="1330246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Una visión integral de los retos actuales y las estrategias de colaboración internacional para combatir la ciberdelincuencia en el sector financiero.</a:t>
            </a:r>
            <a:endParaRPr lang="en-US" sz="17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F9521C0-1AF2-A0C0-C043-B595BC66C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536793"/>
            <a:ext cx="10435709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Desafío Emergente: Inteligencia Artificial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1682769"/>
            <a:ext cx="4226838" cy="3534608"/>
          </a:xfrm>
          <a:prstGeom prst="roundRect">
            <a:avLst>
              <a:gd name="adj" fmla="val 919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04" y="1906964"/>
            <a:ext cx="649962" cy="649962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217" y="2049125"/>
            <a:ext cx="292418" cy="36552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82504" y="277350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Deepfakes Bancarios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982504" y="3259633"/>
            <a:ext cx="3778448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Generación de vídeos y audios falsos de ejecutivos bancarios para autorizar transferencias fraudulentas o manipular mercados financieros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5201722" y="1682769"/>
            <a:ext cx="4226838" cy="3534608"/>
          </a:xfrm>
          <a:prstGeom prst="roundRect">
            <a:avLst>
              <a:gd name="adj" fmla="val 919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5916" y="1906964"/>
            <a:ext cx="649962" cy="649962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4629" y="2049125"/>
            <a:ext cx="292418" cy="36552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5425916" y="2773501"/>
            <a:ext cx="3035737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Ataques Automatizados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5425916" y="3259633"/>
            <a:ext cx="3778448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Sistemas de IA que identifican y explotan vulnerabilidades en infraestructuras financieras a escala y velocidad imposibles para humanos</a:t>
            </a:r>
            <a:endParaRPr lang="en-US" sz="1700" dirty="0"/>
          </a:p>
        </p:txBody>
      </p:sp>
      <p:sp>
        <p:nvSpPr>
          <p:cNvPr id="13" name="Shape 7"/>
          <p:cNvSpPr/>
          <p:nvPr/>
        </p:nvSpPr>
        <p:spPr>
          <a:xfrm>
            <a:off x="9645134" y="1682769"/>
            <a:ext cx="4226957" cy="3534608"/>
          </a:xfrm>
          <a:prstGeom prst="roundRect">
            <a:avLst>
              <a:gd name="adj" fmla="val 9195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9329" y="1906964"/>
            <a:ext cx="649962" cy="649962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48042" y="2049125"/>
            <a:ext cx="292418" cy="365522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9869329" y="2773501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Evasión de Controles</a:t>
            </a:r>
            <a:endParaRPr lang="en-US" sz="2200" dirty="0"/>
          </a:p>
        </p:txBody>
      </p:sp>
      <p:sp>
        <p:nvSpPr>
          <p:cNvPr id="17" name="Text 9"/>
          <p:cNvSpPr/>
          <p:nvPr/>
        </p:nvSpPr>
        <p:spPr>
          <a:xfrm>
            <a:off x="9869329" y="3259633"/>
            <a:ext cx="3778568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Algoritmos avanzados capaces de eludir sistemas antifraude y adaptar sus técnicas en tiempo real frente a contramedidas</a:t>
            </a:r>
            <a:endParaRPr lang="en-US" sz="1700" dirty="0"/>
          </a:p>
        </p:txBody>
      </p:sp>
      <p:sp>
        <p:nvSpPr>
          <p:cNvPr id="18" name="Text 10"/>
          <p:cNvSpPr/>
          <p:nvPr/>
        </p:nvSpPr>
        <p:spPr>
          <a:xfrm>
            <a:off x="758309" y="5461099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cooperación internacional debe adaptarse mediante:</a:t>
            </a:r>
            <a:endParaRPr lang="en-US" sz="1700" dirty="0"/>
          </a:p>
        </p:txBody>
      </p:sp>
      <p:sp>
        <p:nvSpPr>
          <p:cNvPr id="19" name="Text 11"/>
          <p:cNvSpPr/>
          <p:nvPr/>
        </p:nvSpPr>
        <p:spPr>
          <a:xfrm>
            <a:off x="758309" y="6051530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Desarrollo de estándares comunes para autenticación de contenido digital</a:t>
            </a:r>
            <a:endParaRPr lang="en-US" sz="1700" dirty="0"/>
          </a:p>
        </p:txBody>
      </p:sp>
      <p:sp>
        <p:nvSpPr>
          <p:cNvPr id="20" name="Text 12"/>
          <p:cNvSpPr/>
          <p:nvPr/>
        </p:nvSpPr>
        <p:spPr>
          <a:xfrm>
            <a:off x="758309" y="6473963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Compartición de modelos de detección de amenazas basadas en IA</a:t>
            </a:r>
            <a:endParaRPr lang="en-US" sz="1700" dirty="0"/>
          </a:p>
        </p:txBody>
      </p:sp>
      <p:sp>
        <p:nvSpPr>
          <p:cNvPr id="21" name="Text 13"/>
          <p:cNvSpPr/>
          <p:nvPr/>
        </p:nvSpPr>
        <p:spPr>
          <a:xfrm>
            <a:off x="758309" y="6896397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Actualización de marcos legales para contemplar responsabilidad en sistemas autónomos</a:t>
            </a:r>
            <a:endParaRPr lang="en-US" sz="17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1228E5C-E559-1AC8-C23C-D4B572A56E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64985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3783" y="3028545"/>
            <a:ext cx="12293918" cy="664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Computación Cuántica: Preparándose para el Futuro</a:t>
            </a:r>
            <a:endParaRPr lang="en-US" sz="4150" dirty="0"/>
          </a:p>
        </p:txBody>
      </p:sp>
      <p:sp>
        <p:nvSpPr>
          <p:cNvPr id="4" name="Text 1"/>
          <p:cNvSpPr/>
          <p:nvPr/>
        </p:nvSpPr>
        <p:spPr>
          <a:xfrm>
            <a:off x="743783" y="4197262"/>
            <a:ext cx="3187898" cy="398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75BAE6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Amenaza Potencial</a:t>
            </a:r>
            <a:endParaRPr lang="en-US" sz="2500" dirty="0"/>
          </a:p>
        </p:txBody>
      </p:sp>
      <p:sp>
        <p:nvSpPr>
          <p:cNvPr id="5" name="Text 2"/>
          <p:cNvSpPr/>
          <p:nvPr/>
        </p:nvSpPr>
        <p:spPr>
          <a:xfrm>
            <a:off x="743783" y="4797575"/>
            <a:ext cx="6325195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Capacidad para quebrar algoritmos criptográficos actuales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743783" y="5191196"/>
            <a:ext cx="6325195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Compromiso de comunicaciones bancarias seguras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43783" y="5584817"/>
            <a:ext cx="6325195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Vulnerabilidad de firmas digitales y certificados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43783" y="5978437"/>
            <a:ext cx="6325195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Riesgo para infraestructura de clave pública (PKI)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569041" y="4197262"/>
            <a:ext cx="3187898" cy="398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2589C9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Respuesta Coordinada</a:t>
            </a:r>
            <a:endParaRPr lang="en-US" sz="2500" dirty="0"/>
          </a:p>
        </p:txBody>
      </p:sp>
      <p:sp>
        <p:nvSpPr>
          <p:cNvPr id="10" name="Text 7"/>
          <p:cNvSpPr/>
          <p:nvPr/>
        </p:nvSpPr>
        <p:spPr>
          <a:xfrm>
            <a:off x="7569041" y="4797575"/>
            <a:ext cx="6325195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Desarrollo de criptografía post-cuántica</a:t>
            </a:r>
            <a:endParaRPr lang="en-US" sz="1550" dirty="0"/>
          </a:p>
        </p:txBody>
      </p:sp>
      <p:sp>
        <p:nvSpPr>
          <p:cNvPr id="11" name="Text 8"/>
          <p:cNvSpPr/>
          <p:nvPr/>
        </p:nvSpPr>
        <p:spPr>
          <a:xfrm>
            <a:off x="7569041" y="5191196"/>
            <a:ext cx="6325195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Estándares internacionales para transición segura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7569041" y="5584817"/>
            <a:ext cx="6325195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Cooperación público-privada en investigación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7569041" y="5978437"/>
            <a:ext cx="6325195" cy="323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Actualización coordinada de infraestructuras críticas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743783" y="6599110"/>
            <a:ext cx="13142833" cy="646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 sector financiero debe liderar la transición hacia sistemas resistentes a amenazas cuánticas mediante colaboración internacional.</a:t>
            </a:r>
            <a:endParaRPr lang="en-US" sz="155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E3FED1-8CB0-C8C0-AB4F-9A2353D7B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671260"/>
            <a:ext cx="1205710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Amenazas Actuales en Ciberseguridad Bancaria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58309" y="2042087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4" name="Text 2"/>
          <p:cNvSpPr/>
          <p:nvPr/>
        </p:nvSpPr>
        <p:spPr>
          <a:xfrm>
            <a:off x="1462326" y="2116501"/>
            <a:ext cx="435423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Ataques a la Cadena de Suministro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462326" y="2602633"/>
            <a:ext cx="5717500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Compromiso de proveedores tecnológicos para acceder a múltiples entidades financieras simultáneamente (caso SolarWinds)</a:t>
            </a:r>
            <a:endParaRPr lang="en-US" sz="1700" dirty="0"/>
          </a:p>
        </p:txBody>
      </p:sp>
      <p:sp>
        <p:nvSpPr>
          <p:cNvPr id="6" name="Shape 4"/>
          <p:cNvSpPr/>
          <p:nvPr/>
        </p:nvSpPr>
        <p:spPr>
          <a:xfrm>
            <a:off x="7450574" y="2042087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7" name="Text 5"/>
          <p:cNvSpPr/>
          <p:nvPr/>
        </p:nvSpPr>
        <p:spPr>
          <a:xfrm>
            <a:off x="8154591" y="2116501"/>
            <a:ext cx="517576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Amenazas Persistentes Avanzadas (APT)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8154591" y="2602633"/>
            <a:ext cx="5717500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Grupos respaldados por estados con capacidades sofisticadas dirigidas a infraestructura financiera crítica y datos estratégicos</a:t>
            </a:r>
            <a:endParaRPr lang="en-US" sz="1700" dirty="0"/>
          </a:p>
        </p:txBody>
      </p:sp>
      <p:sp>
        <p:nvSpPr>
          <p:cNvPr id="9" name="Shape 7"/>
          <p:cNvSpPr/>
          <p:nvPr/>
        </p:nvSpPr>
        <p:spPr>
          <a:xfrm>
            <a:off x="758309" y="4076032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10" name="Text 8"/>
          <p:cNvSpPr/>
          <p:nvPr/>
        </p:nvSpPr>
        <p:spPr>
          <a:xfrm>
            <a:off x="1462326" y="4150446"/>
            <a:ext cx="4684276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Ataques de Ingeniería Social Híbridos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462326" y="4636578"/>
            <a:ext cx="5717500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Combinación de técnicas digitales y tradicionales para manipular empleados con acceso a sistemas críticos o autorización de transferencias</a:t>
            </a:r>
            <a:endParaRPr lang="en-US" sz="1700" dirty="0"/>
          </a:p>
        </p:txBody>
      </p:sp>
      <p:sp>
        <p:nvSpPr>
          <p:cNvPr id="12" name="Shape 10"/>
          <p:cNvSpPr/>
          <p:nvPr/>
        </p:nvSpPr>
        <p:spPr>
          <a:xfrm>
            <a:off x="7450574" y="4076032"/>
            <a:ext cx="487442" cy="487442"/>
          </a:xfrm>
          <a:prstGeom prst="roundRect">
            <a:avLst>
              <a:gd name="adj" fmla="val 66673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13" name="Text 11"/>
          <p:cNvSpPr/>
          <p:nvPr/>
        </p:nvSpPr>
        <p:spPr>
          <a:xfrm>
            <a:off x="8154591" y="4150446"/>
            <a:ext cx="394406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Fraudes en Pagos Instantáneos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8154591" y="4636578"/>
            <a:ext cx="5717500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Explotación del reducido tiempo de verificación en sistemas de pago rápido para ejecutar transferencias fraudulentas irrevocables</a:t>
            </a:r>
            <a:endParaRPr lang="en-US" sz="1700" dirty="0"/>
          </a:p>
        </p:txBody>
      </p:sp>
      <p:sp>
        <p:nvSpPr>
          <p:cNvPr id="15" name="Text 13"/>
          <p:cNvSpPr/>
          <p:nvPr/>
        </p:nvSpPr>
        <p:spPr>
          <a:xfrm>
            <a:off x="758309" y="5920429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naturaleza transnacional de estas amenazas requiere respuestas coordinadas entre entidades financieras, reguladores y fuerzas de seguridad de múltiples jurisdicciones.</a:t>
            </a:r>
            <a:endParaRPr lang="en-US" sz="17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B3CE10-4E9F-062E-A7AD-92D8C9437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561213"/>
            <a:ext cx="9031724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Marco Normativo de Ciberseguridad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1793748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 ecosistema regulatorio para instituciones financieras incluye: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8309" y="2335363"/>
            <a:ext cx="765679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Regulaciones sectoriales específicas: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Requisitos de seguridad emitidos por supervisores bancarios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309" y="3104507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Estándares internacionales: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ISO 27001, NIST, PCI-DSS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8309" y="3526940"/>
            <a:ext cx="765679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Normativas de protección de datos: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GDPR y equivalentes regionales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8309" y="4296084"/>
            <a:ext cx="765679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Directrices de resiliencia operativa: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DORA (UE), Pilares de resiliencia (BIS)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758309" y="5065228"/>
            <a:ext cx="765679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Obligaciones de notificación: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Reportes de incidentes a múltiples autoridades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758309" y="5953553"/>
            <a:ext cx="7656790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75BAE6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Tendencia global:</a:t>
            </a: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Convergencia hacia marcos armonizados que faciliten la cooperación transfronteriza y reduzcan la fragmentación regulatoria.</a:t>
            </a:r>
            <a:endParaRPr lang="en-US" sz="17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357" y="1842563"/>
            <a:ext cx="4928235" cy="4928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AEF7E4-3120-A7D1-902C-5169185A8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39449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54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Ciberdiplomacia: </a:t>
            </a:r>
          </a:p>
          <a:p>
            <a:pPr>
              <a:lnSpc>
                <a:spcPts val="5550"/>
              </a:lnSpc>
            </a:pPr>
            <a:r>
              <a:rPr lang="en-US" sz="400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Construcción</a:t>
            </a:r>
            <a:r>
              <a:rPr lang="en-US" sz="40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de </a:t>
            </a:r>
            <a:r>
              <a:rPr lang="en-US" sz="400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Consensos</a:t>
            </a:r>
            <a:endParaRPr lang="en-US" sz="4000" dirty="0"/>
          </a:p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89" y="3388995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La ciberdiplomacia aborda la gobernanza del ciberespacio y establece normas de comportamiento responsable entre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Estados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Aplicación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de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prácticas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diplomáticas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para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gestionar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relaciones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estatales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el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ciberespacio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89" y="5233551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Este campo emergente de la diplomacia busca prevenir conflictos cibernéticos y promover un ciberespacio estable, seguro y abierto mediante el diálogo internacional, negociaciones multilaterales y acuerdos de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cooperación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</a:p>
          <a:p>
            <a:pPr marL="0" indent="0" algn="just">
              <a:lnSpc>
                <a:spcPts val="2850"/>
              </a:lnSpc>
              <a:buNone/>
            </a:pPr>
            <a:endParaRPr lang="en-US" sz="1750" dirty="0">
              <a:solidFill>
                <a:srgbClr val="333F70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just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FF6E37-A6D6-47E3-5A9F-CBF0DF445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527145" y="735890"/>
            <a:ext cx="11456789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Naciones</a:t>
            </a: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Unidas: </a:t>
            </a:r>
            <a:r>
              <a:rPr lang="en-US" sz="320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Procesos</a:t>
            </a:r>
            <a:r>
              <a:rPr lang="en-US" sz="3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320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Paralelos</a:t>
            </a:r>
            <a:r>
              <a:rPr lang="en-US" sz="32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 </a:t>
            </a:r>
            <a:r>
              <a:rPr lang="en-US" sz="3200" b="1" dirty="0" err="1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Complementarios</a:t>
            </a:r>
            <a:endParaRPr lang="en-US" sz="3200" b="1" dirty="0">
              <a:solidFill>
                <a:srgbClr val="2E3C4E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endParaRPr>
          </a:p>
          <a:p>
            <a:pPr marL="0" indent="0" algn="l">
              <a:lnSpc>
                <a:spcPts val="5600"/>
              </a:lnSpc>
              <a:buNone/>
            </a:pPr>
            <a:endParaRPr lang="en-US" sz="4450" b="1" dirty="0">
              <a:solidFill>
                <a:srgbClr val="2E3C4E"/>
              </a:solidFill>
              <a:latin typeface="Barlow Bold" pitchFamily="34" charset="0"/>
              <a:ea typeface="Barlow Bold" pitchFamily="34" charset="-122"/>
              <a:cs typeface="Barlow Bold" pitchFamily="34" charset="-12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58309" y="2301144"/>
            <a:ext cx="6448544" cy="4120515"/>
          </a:xfrm>
          <a:prstGeom prst="roundRect">
            <a:avLst>
              <a:gd name="adj" fmla="val 7887"/>
            </a:avLst>
          </a:prstGeom>
          <a:solidFill>
            <a:srgbClr val="F4FB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09" y="2301144"/>
            <a:ext cx="60960" cy="412051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66324" y="2548199"/>
            <a:ext cx="5893475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Grupo de Trabajo de Composición Abierta (OEWG)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66324" y="3390566"/>
            <a:ext cx="5893475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Enfocado en comportamiento responsable de los Estados en el ciberespacio: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1066324" y="4213883"/>
            <a:ext cx="589347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Desarrollo de normas no vinculantes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1066324" y="4636317"/>
            <a:ext cx="589347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11 normas voluntarias adoptadas (2015)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1066324" y="5058751"/>
            <a:ext cx="589347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Protección de infraestructuras críticas financieras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1066324" y="5481185"/>
            <a:ext cx="5893475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Prohibición de ataques a CERT/CSIRT</a:t>
            </a:r>
            <a:endParaRPr lang="en-US" sz="1700" dirty="0"/>
          </a:p>
        </p:txBody>
      </p:sp>
      <p:sp>
        <p:nvSpPr>
          <p:cNvPr id="12" name="Shape 9"/>
          <p:cNvSpPr/>
          <p:nvPr/>
        </p:nvSpPr>
        <p:spPr>
          <a:xfrm>
            <a:off x="7423428" y="2301144"/>
            <a:ext cx="6448663" cy="4120515"/>
          </a:xfrm>
          <a:prstGeom prst="roundRect">
            <a:avLst>
              <a:gd name="adj" fmla="val 7887"/>
            </a:avLst>
          </a:prstGeom>
          <a:solidFill>
            <a:srgbClr val="F4FBFF"/>
          </a:solidFill>
          <a:ln w="3048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428" y="2301144"/>
            <a:ext cx="60960" cy="4120515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7731443" y="2548199"/>
            <a:ext cx="5893594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Comité Ad Hoc para Convención contra Ciberdelitos</a:t>
            </a:r>
            <a:endParaRPr lang="en-US" sz="2200" dirty="0"/>
          </a:p>
        </p:txBody>
      </p:sp>
      <p:sp>
        <p:nvSpPr>
          <p:cNvPr id="15" name="Text 11"/>
          <p:cNvSpPr/>
          <p:nvPr/>
        </p:nvSpPr>
        <p:spPr>
          <a:xfrm>
            <a:off x="7731443" y="3390566"/>
            <a:ext cx="589359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Negociación de tratado global vinculante:</a:t>
            </a:r>
            <a:endParaRPr lang="en-US" sz="1700" dirty="0"/>
          </a:p>
        </p:txBody>
      </p:sp>
      <p:sp>
        <p:nvSpPr>
          <p:cNvPr id="16" name="Text 12"/>
          <p:cNvSpPr/>
          <p:nvPr/>
        </p:nvSpPr>
        <p:spPr>
          <a:xfrm>
            <a:off x="7731443" y="3867173"/>
            <a:ext cx="589359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Iniciado en 2019, en fase de redacción</a:t>
            </a:r>
            <a:endParaRPr lang="en-US" sz="1700" dirty="0"/>
          </a:p>
        </p:txBody>
      </p:sp>
      <p:sp>
        <p:nvSpPr>
          <p:cNvPr id="17" name="Text 13"/>
          <p:cNvSpPr/>
          <p:nvPr/>
        </p:nvSpPr>
        <p:spPr>
          <a:xfrm>
            <a:off x="7731443" y="4289607"/>
            <a:ext cx="5893594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Busca consenso universal más allá de Budapest</a:t>
            </a:r>
            <a:endParaRPr lang="en-US" sz="1700" dirty="0"/>
          </a:p>
        </p:txBody>
      </p:sp>
      <p:sp>
        <p:nvSpPr>
          <p:cNvPr id="18" name="Text 14"/>
          <p:cNvSpPr/>
          <p:nvPr/>
        </p:nvSpPr>
        <p:spPr>
          <a:xfrm>
            <a:off x="7731443" y="4712041"/>
            <a:ext cx="589359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Inclusión de economías emergentes y en desarrollo</a:t>
            </a:r>
            <a:endParaRPr lang="en-US" sz="1700" dirty="0"/>
          </a:p>
        </p:txBody>
      </p:sp>
      <p:sp>
        <p:nvSpPr>
          <p:cNvPr id="19" name="Text 15"/>
          <p:cNvSpPr/>
          <p:nvPr/>
        </p:nvSpPr>
        <p:spPr>
          <a:xfrm>
            <a:off x="7731443" y="5481185"/>
            <a:ext cx="5893594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Equilibrio entre persecución eficaz y garantías procesales</a:t>
            </a:r>
            <a:endParaRPr lang="en-US" sz="1700" dirty="0"/>
          </a:p>
        </p:txBody>
      </p:sp>
      <p:sp>
        <p:nvSpPr>
          <p:cNvPr id="20" name="Text 16"/>
          <p:cNvSpPr/>
          <p:nvPr/>
        </p:nvSpPr>
        <p:spPr>
          <a:xfrm>
            <a:off x="758309" y="6665380"/>
            <a:ext cx="1311378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Estos procesos multilaterales sientan las bases para un marco global de cooperación que beneficia directamente al sector financiero internacional.</a:t>
            </a:r>
            <a:endParaRPr lang="en-US" sz="1700" dirty="0"/>
          </a:p>
        </p:txBody>
      </p:sp>
      <p:pic>
        <p:nvPicPr>
          <p:cNvPr id="21" name="Picture 10">
            <a:extLst>
              <a:ext uri="{FF2B5EF4-FFF2-40B4-BE49-F238E27FC236}">
                <a16:creationId xmlns:a16="http://schemas.microsoft.com/office/drawing/2014/main" id="{14217051-B17A-1BED-5452-0975DC495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52" y="182761"/>
            <a:ext cx="2005944" cy="17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310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1137" y="593050"/>
            <a:ext cx="7634526" cy="12061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Ad-Hoc Committee: Convención ONU sobre Ciberdelito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447353" y="2074069"/>
            <a:ext cx="22860" cy="5563910"/>
          </a:xfrm>
          <a:prstGeom prst="roundRect">
            <a:avLst>
              <a:gd name="adj" fmla="val 1202848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s-ES_tradnl"/>
          </a:p>
        </p:txBody>
      </p:sp>
      <p:sp>
        <p:nvSpPr>
          <p:cNvPr id="5" name="Shape 2"/>
          <p:cNvSpPr/>
          <p:nvPr/>
        </p:nvSpPr>
        <p:spPr>
          <a:xfrm>
            <a:off x="6630710" y="2268855"/>
            <a:ext cx="549831" cy="22860"/>
          </a:xfrm>
          <a:prstGeom prst="roundRect">
            <a:avLst>
              <a:gd name="adj" fmla="val 1202848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s-ES_tradnl"/>
          </a:p>
        </p:txBody>
      </p:sp>
      <p:sp>
        <p:nvSpPr>
          <p:cNvPr id="6" name="Shape 3"/>
          <p:cNvSpPr/>
          <p:nvPr/>
        </p:nvSpPr>
        <p:spPr>
          <a:xfrm>
            <a:off x="6241137" y="2074069"/>
            <a:ext cx="412432" cy="412433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7" name="Text 4"/>
          <p:cNvSpPr/>
          <p:nvPr/>
        </p:nvSpPr>
        <p:spPr>
          <a:xfrm>
            <a:off x="6302633" y="2099429"/>
            <a:ext cx="289441" cy="361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7363897" y="2137053"/>
            <a:ext cx="2411968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2019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7363897" y="2548414"/>
            <a:ext cx="6511766" cy="586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Resolución 74/247 establece el Comité Ad Hoc para elaborar convención internacional.</a:t>
            </a:r>
            <a:endParaRPr lang="en-US" sz="1400" dirty="0"/>
          </a:p>
        </p:txBody>
      </p:sp>
      <p:sp>
        <p:nvSpPr>
          <p:cNvPr id="10" name="Shape 7"/>
          <p:cNvSpPr/>
          <p:nvPr/>
        </p:nvSpPr>
        <p:spPr>
          <a:xfrm>
            <a:off x="6630710" y="3696533"/>
            <a:ext cx="549831" cy="22860"/>
          </a:xfrm>
          <a:prstGeom prst="roundRect">
            <a:avLst>
              <a:gd name="adj" fmla="val 1202848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s-ES_tradnl"/>
          </a:p>
        </p:txBody>
      </p:sp>
      <p:sp>
        <p:nvSpPr>
          <p:cNvPr id="11" name="Shape 8"/>
          <p:cNvSpPr/>
          <p:nvPr/>
        </p:nvSpPr>
        <p:spPr>
          <a:xfrm>
            <a:off x="6241137" y="3501747"/>
            <a:ext cx="412432" cy="412433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12" name="Text 9"/>
          <p:cNvSpPr/>
          <p:nvPr/>
        </p:nvSpPr>
        <p:spPr>
          <a:xfrm>
            <a:off x="6302633" y="3527108"/>
            <a:ext cx="289441" cy="361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0"/>
          <p:cNvSpPr/>
          <p:nvPr/>
        </p:nvSpPr>
        <p:spPr>
          <a:xfrm>
            <a:off x="7363897" y="3564731"/>
            <a:ext cx="2411968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2022-2023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7363897" y="3976092"/>
            <a:ext cx="6511766" cy="5867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Negociaciones intensas sobre alcance, jurisdicción y derechos humanos.</a:t>
            </a:r>
            <a:endParaRPr lang="en-US" sz="1400" dirty="0"/>
          </a:p>
        </p:txBody>
      </p:sp>
      <p:sp>
        <p:nvSpPr>
          <p:cNvPr id="15" name="Shape 12"/>
          <p:cNvSpPr/>
          <p:nvPr/>
        </p:nvSpPr>
        <p:spPr>
          <a:xfrm>
            <a:off x="6630710" y="5124212"/>
            <a:ext cx="549831" cy="22860"/>
          </a:xfrm>
          <a:prstGeom prst="roundRect">
            <a:avLst>
              <a:gd name="adj" fmla="val 1202848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s-ES_tradnl"/>
          </a:p>
        </p:txBody>
      </p:sp>
      <p:sp>
        <p:nvSpPr>
          <p:cNvPr id="16" name="Shape 13"/>
          <p:cNvSpPr/>
          <p:nvPr/>
        </p:nvSpPr>
        <p:spPr>
          <a:xfrm>
            <a:off x="6241137" y="4929426"/>
            <a:ext cx="412432" cy="412433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17" name="Text 14"/>
          <p:cNvSpPr/>
          <p:nvPr/>
        </p:nvSpPr>
        <p:spPr>
          <a:xfrm>
            <a:off x="6302633" y="4954786"/>
            <a:ext cx="289441" cy="361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2250" dirty="0"/>
          </a:p>
        </p:txBody>
      </p:sp>
      <p:sp>
        <p:nvSpPr>
          <p:cNvPr id="18" name="Text 15"/>
          <p:cNvSpPr/>
          <p:nvPr/>
        </p:nvSpPr>
        <p:spPr>
          <a:xfrm>
            <a:off x="7363897" y="4992410"/>
            <a:ext cx="2411968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2024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7363897" y="5403771"/>
            <a:ext cx="6511766" cy="293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Aprobación del texto final tras complejas negociaciones diplomáticas.</a:t>
            </a:r>
            <a:endParaRPr lang="en-US" sz="1400" dirty="0"/>
          </a:p>
        </p:txBody>
      </p:sp>
      <p:sp>
        <p:nvSpPr>
          <p:cNvPr id="20" name="Text 17"/>
          <p:cNvSpPr/>
          <p:nvPr/>
        </p:nvSpPr>
        <p:spPr>
          <a:xfrm>
            <a:off x="7363897" y="5807035"/>
            <a:ext cx="6511766" cy="293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Adoptada mediante resolución de la Asamblea General el 24/12/2024</a:t>
            </a:r>
            <a:endParaRPr lang="en-US" sz="1400" dirty="0"/>
          </a:p>
        </p:txBody>
      </p:sp>
      <p:sp>
        <p:nvSpPr>
          <p:cNvPr id="21" name="Shape 18"/>
          <p:cNvSpPr/>
          <p:nvPr/>
        </p:nvSpPr>
        <p:spPr>
          <a:xfrm>
            <a:off x="6630710" y="6661785"/>
            <a:ext cx="549831" cy="22860"/>
          </a:xfrm>
          <a:prstGeom prst="roundRect">
            <a:avLst>
              <a:gd name="adj" fmla="val 1202848"/>
            </a:avLst>
          </a:prstGeom>
          <a:solidFill>
            <a:srgbClr val="BACFDD"/>
          </a:solidFill>
          <a:ln/>
        </p:spPr>
        <p:txBody>
          <a:bodyPr/>
          <a:lstStyle/>
          <a:p>
            <a:endParaRPr lang="es-ES_tradnl"/>
          </a:p>
        </p:txBody>
      </p:sp>
      <p:sp>
        <p:nvSpPr>
          <p:cNvPr id="22" name="Shape 19"/>
          <p:cNvSpPr/>
          <p:nvPr/>
        </p:nvSpPr>
        <p:spPr>
          <a:xfrm>
            <a:off x="6241137" y="6466999"/>
            <a:ext cx="412432" cy="412433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23" name="Text 20"/>
          <p:cNvSpPr/>
          <p:nvPr/>
        </p:nvSpPr>
        <p:spPr>
          <a:xfrm>
            <a:off x="6302633" y="6492359"/>
            <a:ext cx="289441" cy="361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n-US" sz="2250" dirty="0"/>
          </a:p>
        </p:txBody>
      </p:sp>
      <p:sp>
        <p:nvSpPr>
          <p:cNvPr id="24" name="Text 21"/>
          <p:cNvSpPr/>
          <p:nvPr/>
        </p:nvSpPr>
        <p:spPr>
          <a:xfrm>
            <a:off x="7363897" y="6529983"/>
            <a:ext cx="2411968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2025</a:t>
            </a:r>
            <a:endParaRPr lang="en-US" sz="1850" dirty="0"/>
          </a:p>
        </p:txBody>
      </p:sp>
      <p:sp>
        <p:nvSpPr>
          <p:cNvPr id="25" name="Text 22"/>
          <p:cNvSpPr/>
          <p:nvPr/>
        </p:nvSpPr>
        <p:spPr>
          <a:xfrm>
            <a:off x="7363897" y="6941344"/>
            <a:ext cx="6511766" cy="293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Apertura a la firma: Hanoi, Vietnam 25-26 de octubre 2025 </a:t>
            </a:r>
            <a:endParaRPr lang="en-US" sz="1400" dirty="0"/>
          </a:p>
        </p:txBody>
      </p:sp>
      <p:sp>
        <p:nvSpPr>
          <p:cNvPr id="26" name="Text 23"/>
          <p:cNvSpPr/>
          <p:nvPr/>
        </p:nvSpPr>
        <p:spPr>
          <a:xfrm>
            <a:off x="7363897" y="7344608"/>
            <a:ext cx="6511766" cy="293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Entrada en vigor: 40 ratificaciones</a:t>
            </a:r>
            <a:endParaRPr lang="en-US" sz="14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C9E532F-8FD8-FDBA-25DF-690BC38FC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686872"/>
            <a:ext cx="7627382" cy="1211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Estructura de la Convención ONU sobre Ciberdelito</a:t>
            </a:r>
            <a:endParaRPr lang="en-US" sz="3800" dirty="0"/>
          </a:p>
        </p:txBody>
      </p:sp>
      <p:sp>
        <p:nvSpPr>
          <p:cNvPr id="4" name="Shape 1"/>
          <p:cNvSpPr/>
          <p:nvPr/>
        </p:nvSpPr>
        <p:spPr>
          <a:xfrm>
            <a:off x="758309" y="2174438"/>
            <a:ext cx="414338" cy="414338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5" name="Text 2"/>
          <p:cNvSpPr/>
          <p:nvPr/>
        </p:nvSpPr>
        <p:spPr>
          <a:xfrm>
            <a:off x="820103" y="2199918"/>
            <a:ext cx="290751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1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1356717" y="2237661"/>
            <a:ext cx="2622828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Disposiciones Generales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1356717" y="2650927"/>
            <a:ext cx="7028974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Establece alcance, propósito y definiciones fundamentales. Busca balance entre eficacia contra el delito y protección de derechos.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758309" y="3608546"/>
            <a:ext cx="414338" cy="414338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9" name="Text 6"/>
          <p:cNvSpPr/>
          <p:nvPr/>
        </p:nvSpPr>
        <p:spPr>
          <a:xfrm>
            <a:off x="820103" y="3634026"/>
            <a:ext cx="290751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2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1356717" y="3671768"/>
            <a:ext cx="242316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Criminalización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1356717" y="4085034"/>
            <a:ext cx="7028974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Define delitos principales y accesorios. Abarca acceso ilícito, interceptación, daños a datos y sistemas.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758309" y="5042654"/>
            <a:ext cx="414338" cy="414338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13" name="Text 10"/>
          <p:cNvSpPr/>
          <p:nvPr/>
        </p:nvSpPr>
        <p:spPr>
          <a:xfrm>
            <a:off x="820103" y="5068133"/>
            <a:ext cx="290751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3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1356717" y="5105876"/>
            <a:ext cx="2829997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Cooperación Internacional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1356717" y="5519142"/>
            <a:ext cx="7028974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Establece mecanismos para asistencia mutua, extradición y cooperación judicial. Incluye provisiones sobre redes 24/7.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758309" y="6476762"/>
            <a:ext cx="414338" cy="414338"/>
          </a:xfrm>
          <a:prstGeom prst="roundRect">
            <a:avLst>
              <a:gd name="adj" fmla="val 66671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17" name="Text 14"/>
          <p:cNvSpPr/>
          <p:nvPr/>
        </p:nvSpPr>
        <p:spPr>
          <a:xfrm>
            <a:off x="820103" y="6502241"/>
            <a:ext cx="290751" cy="363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4</a:t>
            </a:r>
            <a:endParaRPr lang="en-US" sz="2250" dirty="0"/>
          </a:p>
        </p:txBody>
      </p:sp>
      <p:sp>
        <p:nvSpPr>
          <p:cNvPr id="18" name="Text 15"/>
          <p:cNvSpPr/>
          <p:nvPr/>
        </p:nvSpPr>
        <p:spPr>
          <a:xfrm>
            <a:off x="1356717" y="6539984"/>
            <a:ext cx="2706172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Creación de Capacidades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1356717" y="6953250"/>
            <a:ext cx="7028974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Promueve asistencia técnica para países en desarrollo. Busca reducir la brecha digital en capacidades forenses.</a:t>
            </a:r>
            <a:endParaRPr lang="en-US" sz="14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886906" y="871314"/>
            <a:ext cx="9075063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Controversias en la Convención ONU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2710136"/>
            <a:ext cx="3420904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Tensiones Principales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58309" y="3354264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Alcance: ¿Solo delitos cibernéticos tradicionales o también contenidos?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309" y="4123408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Derechos humanos: Nivel de protección y salvaguardas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8309" y="4892551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Soberanía digital: Límites a la cooperación transfronteriza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8309" y="5661695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Vigilancia: Poderes investigativos vs. privacidad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7587139" y="2710136"/>
            <a:ext cx="3927277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Compromisos Alcanzados</a:t>
            </a:r>
            <a:endParaRPr lang="en-US" sz="2650" dirty="0"/>
          </a:p>
        </p:txBody>
      </p:sp>
      <p:sp>
        <p:nvSpPr>
          <p:cNvPr id="9" name="Text 7"/>
          <p:cNvSpPr/>
          <p:nvPr/>
        </p:nvSpPr>
        <p:spPr>
          <a:xfrm>
            <a:off x="7587139" y="3354264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 texto final refleja un equilibrio delicado. Incluye cláusulas de salvaguarda sobre derechos humanos.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7587139" y="4242589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Establece mecanismos de cooperación con respeto a la soberanía. Permite reservas en áreas sensibles.</a:t>
            </a:r>
            <a:endParaRPr lang="en-US" sz="17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93697AA-323B-A5D5-F28E-81B2A41B7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7" y="389870"/>
            <a:ext cx="2005944" cy="17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1696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309" y="2646556"/>
            <a:ext cx="6923365" cy="6056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Redes 24/7 contra el Ciberdelito</a:t>
            </a:r>
            <a:endParaRPr lang="en-US" sz="38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309" y="3528452"/>
            <a:ext cx="460296" cy="46029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48753" y="3637752"/>
            <a:ext cx="242316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Red G7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1448753" y="4051018"/>
            <a:ext cx="1242333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Conecta países del G7. Permite respuesta inmediata a incidentes graves. Facilita compartir información crítica sobre amenazas.</a:t>
            </a:r>
            <a:endParaRPr lang="en-US" sz="1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309" y="4805993"/>
            <a:ext cx="460296" cy="46029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48753" y="4915292"/>
            <a:ext cx="2423160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INTERPOL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1448753" y="5328558"/>
            <a:ext cx="12423338" cy="5893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 global de agencias policiales. Opera Centro Global para la Innovación. Coordina operaciones transnacionales contra ciberdelincuentes.</a:t>
            </a:r>
            <a:endParaRPr lang="en-US" sz="14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309" y="6378213"/>
            <a:ext cx="460296" cy="46029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48753" y="6487513"/>
            <a:ext cx="2641997" cy="3027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Convención de Budapest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1448753" y="6900778"/>
            <a:ext cx="12423338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 más amplia entre miembros del tratado. Establece puntos de contacto permanentes. Permite solicitudes urgentes de asistencia.</a:t>
            </a:r>
            <a:endParaRPr lang="en-US" sz="145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695658-3987-5495-6DA2-15B7CAC5C2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043" y="-43716"/>
            <a:ext cx="11136889" cy="827736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21256" y="5733098"/>
            <a:ext cx="13587889" cy="154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521256" y="5996702"/>
            <a:ext cx="13587889" cy="154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endParaRPr lang="en-US" sz="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258" y="6811089"/>
            <a:ext cx="217765" cy="19359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1256" y="7664291"/>
            <a:ext cx="13587889" cy="1547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endParaRPr lang="en-US" sz="7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CE064C-72D9-428C-7655-0808E03107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847368"/>
            <a:ext cx="13042702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Creación de Capacidades:GLACY/GLACY+/GLACY-e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2101572"/>
            <a:ext cx="3420904" cy="427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50"/>
              </a:lnSpc>
              <a:buNone/>
            </a:pPr>
            <a:r>
              <a:rPr lang="en-US" sz="26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Proyecto GLACY-e</a:t>
            </a:r>
            <a:endParaRPr lang="en-US" sz="2650" dirty="0"/>
          </a:p>
        </p:txBody>
      </p:sp>
      <p:sp>
        <p:nvSpPr>
          <p:cNvPr id="4" name="Text 2"/>
          <p:cNvSpPr/>
          <p:nvPr/>
        </p:nvSpPr>
        <p:spPr>
          <a:xfrm>
            <a:off x="758309" y="2745700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Global Action on Cybercrime Enhanced. Iniciativa conjunta del Consejo de Europa y la Unión Europea.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309" y="3634026"/>
            <a:ext cx="6292572" cy="1040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Fortalece capacidades para combatir el ciberdelito. Promueve implementación de la Convención de Budapest.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8309" y="4869061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República Dominicana hub regional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8309" y="5410676"/>
            <a:ext cx="6292572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Más de 700 policías, fiscales y jueces formados a la fecha en República Dominicana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758309" y="6299002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Formación de formadores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758309" y="6840617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Sostenibilidad: incorporación en las escuelas nacionales</a:t>
            </a:r>
            <a:endParaRPr lang="en-US" sz="1700" dirty="0"/>
          </a:p>
        </p:txBody>
      </p:sp>
      <p:sp>
        <p:nvSpPr>
          <p:cNvPr id="10" name="Shape 8"/>
          <p:cNvSpPr/>
          <p:nvPr/>
        </p:nvSpPr>
        <p:spPr>
          <a:xfrm>
            <a:off x="7587139" y="2128718"/>
            <a:ext cx="216575" cy="1352669"/>
          </a:xfrm>
          <a:prstGeom prst="roundRect">
            <a:avLst>
              <a:gd name="adj" fmla="val 15006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11" name="Text 9"/>
          <p:cNvSpPr/>
          <p:nvPr/>
        </p:nvSpPr>
        <p:spPr>
          <a:xfrm>
            <a:off x="8020288" y="234529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Políticas y Estrategias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8020288" y="2918103"/>
            <a:ext cx="5859423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Desarrollo de marcos legislativos adecuados.</a:t>
            </a:r>
            <a:endParaRPr lang="en-US" sz="1700" dirty="0"/>
          </a:p>
        </p:txBody>
      </p:sp>
      <p:sp>
        <p:nvSpPr>
          <p:cNvPr id="13" name="Shape 11"/>
          <p:cNvSpPr/>
          <p:nvPr/>
        </p:nvSpPr>
        <p:spPr>
          <a:xfrm>
            <a:off x="7912060" y="3643789"/>
            <a:ext cx="216575" cy="1352669"/>
          </a:xfrm>
          <a:prstGeom prst="roundRect">
            <a:avLst>
              <a:gd name="adj" fmla="val 15006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14" name="Text 12"/>
          <p:cNvSpPr/>
          <p:nvPr/>
        </p:nvSpPr>
        <p:spPr>
          <a:xfrm>
            <a:off x="8345210" y="3860363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Capacitación Judicial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8345210" y="4433173"/>
            <a:ext cx="5534501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Formación de jueces y fiscales en evidencia digital.</a:t>
            </a:r>
            <a:endParaRPr lang="en-US" sz="1700" dirty="0"/>
          </a:p>
        </p:txBody>
      </p:sp>
      <p:sp>
        <p:nvSpPr>
          <p:cNvPr id="16" name="Shape 14"/>
          <p:cNvSpPr/>
          <p:nvPr/>
        </p:nvSpPr>
        <p:spPr>
          <a:xfrm>
            <a:off x="8237101" y="5158859"/>
            <a:ext cx="216575" cy="1699379"/>
          </a:xfrm>
          <a:prstGeom prst="roundRect">
            <a:avLst>
              <a:gd name="adj" fmla="val 150060"/>
            </a:avLst>
          </a:prstGeom>
          <a:solidFill>
            <a:srgbClr val="D4E9F7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17" name="Text 15"/>
          <p:cNvSpPr/>
          <p:nvPr/>
        </p:nvSpPr>
        <p:spPr>
          <a:xfrm>
            <a:off x="8670250" y="5375434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Capacidades Forenses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8670250" y="5948243"/>
            <a:ext cx="5209461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Establecimiento de laboratorios y capacitación técnica.</a:t>
            </a:r>
            <a:endParaRPr lang="en-US" sz="17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4C4538-A737-5DF7-C40E-6617EEF20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372098" y="703351"/>
            <a:ext cx="728114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Iniciativas de la ONU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80357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614428"/>
            <a:ext cx="3893939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Grupo de Trabajo de Composición Abierta (OEWG)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813506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Foro inclusivo donde todos los Estados miembros pueden participar en debates sobre ciberseguridad internacional.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480357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3614428"/>
            <a:ext cx="3893939" cy="10629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Normas de Comportamiento Responsable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813506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Acuerdos voluntarios que establecen expectativas sobre la conducta estatal en el ciberespacio durante tiempos de paz.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480357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3614428"/>
            <a:ext cx="3893939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Medidas de Fomento de Confianza (CBMs)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459176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Mecanismos que aumentan la transparencia y reducen el riesgo de conflicto por malentendidos o escaladas involuntarias.</a:t>
            </a:r>
            <a:endParaRPr lang="en-US" sz="17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BE8022-FB90-1DA5-EFDD-613ED65DF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AD9AD38C-1CCA-5179-2996-C63F2CA49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90" y="205490"/>
            <a:ext cx="2005944" cy="17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10064" y="815165"/>
            <a:ext cx="10747653" cy="600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6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Grupos de Trabajo de Composición Abierta (OEWG)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9170051" y="1780663"/>
            <a:ext cx="2881074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OEWG 2019-2021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9090287" y="2323231"/>
            <a:ext cx="6341388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Primer proceso universal e inclusivo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9090287" y="2678990"/>
            <a:ext cx="6341388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Reafirmó marco existente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9090287" y="3034749"/>
            <a:ext cx="6341388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Enfatizó creación de capacidades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9090287" y="3390507"/>
            <a:ext cx="6341388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Adoptó informe por consenso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9170051" y="4197618"/>
            <a:ext cx="2881074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OEWG 2021-2025</a:t>
            </a:r>
            <a:endParaRPr lang="en-US" sz="2250" dirty="0"/>
          </a:p>
        </p:txBody>
      </p:sp>
      <p:sp>
        <p:nvSpPr>
          <p:cNvPr id="9" name="Text 7"/>
          <p:cNvSpPr/>
          <p:nvPr/>
        </p:nvSpPr>
        <p:spPr>
          <a:xfrm>
            <a:off x="9082787" y="4754580"/>
            <a:ext cx="6341388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Proceso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4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acaba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de </a:t>
            </a:r>
            <a:r>
              <a:rPr lang="en-US" sz="14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finalizar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9082787" y="5440118"/>
            <a:ext cx="6341388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Implementación práctica de normas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9082787" y="5795877"/>
            <a:ext cx="6341388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Evaluación regular de amenazas</a:t>
            </a:r>
            <a:endParaRPr lang="en-US" sz="1400" dirty="0"/>
          </a:p>
        </p:txBody>
      </p:sp>
      <p:sp>
        <p:nvSpPr>
          <p:cNvPr id="12" name="Text 10"/>
          <p:cNvSpPr/>
          <p:nvPr/>
        </p:nvSpPr>
        <p:spPr>
          <a:xfrm>
            <a:off x="9082787" y="6151635"/>
            <a:ext cx="6341388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Diálogo multisectorial ampliado</a:t>
            </a:r>
            <a:endParaRPr lang="en-US" sz="1400" dirty="0"/>
          </a:p>
        </p:txBody>
      </p:sp>
      <p:sp>
        <p:nvSpPr>
          <p:cNvPr id="13" name="Text 11"/>
          <p:cNvSpPr/>
          <p:nvPr/>
        </p:nvSpPr>
        <p:spPr>
          <a:xfrm>
            <a:off x="9495018" y="3890867"/>
            <a:ext cx="3015972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129" y="4999764"/>
            <a:ext cx="5741234" cy="3189562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2130890" y="7176646"/>
            <a:ext cx="3015972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endParaRPr lang="en-US" sz="1400" dirty="0"/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0CFF9F2D-AD5B-2847-D58C-B306D6C34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60" y="103060"/>
            <a:ext cx="1680701" cy="142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0FEDFB-9DD9-0898-764D-00843131F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  <p:sp>
        <p:nvSpPr>
          <p:cNvPr id="18" name="Text 7">
            <a:extLst>
              <a:ext uri="{FF2B5EF4-FFF2-40B4-BE49-F238E27FC236}">
                <a16:creationId xmlns:a16="http://schemas.microsoft.com/office/drawing/2014/main" id="{B9500A87-466F-D7D9-0166-19CFCC94C48B}"/>
              </a:ext>
            </a:extLst>
          </p:cNvPr>
          <p:cNvSpPr/>
          <p:nvPr/>
        </p:nvSpPr>
        <p:spPr>
          <a:xfrm>
            <a:off x="9090287" y="5097349"/>
            <a:ext cx="6341388" cy="291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Futuro </a:t>
            </a:r>
            <a:r>
              <a:rPr lang="en-US" sz="14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mecanismo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4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permanente</a:t>
            </a: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– Marzo 2026</a:t>
            </a:r>
            <a:endParaRPr lang="en-US" sz="1400" dirty="0"/>
          </a:p>
        </p:txBody>
      </p:sp>
      <p:sp>
        <p:nvSpPr>
          <p:cNvPr id="19" name="Text 0">
            <a:extLst>
              <a:ext uri="{FF2B5EF4-FFF2-40B4-BE49-F238E27FC236}">
                <a16:creationId xmlns:a16="http://schemas.microsoft.com/office/drawing/2014/main" id="{858E9096-39C9-F579-4389-2F7A527B9267}"/>
              </a:ext>
            </a:extLst>
          </p:cNvPr>
          <p:cNvSpPr/>
          <p:nvPr/>
        </p:nvSpPr>
        <p:spPr>
          <a:xfrm>
            <a:off x="2616375" y="130861"/>
            <a:ext cx="10535841" cy="676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36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Grupos de Expertos Gubernamentales (GGE)</a:t>
            </a:r>
            <a:endParaRPr lang="en-US" sz="3600" dirty="0"/>
          </a:p>
        </p:txBody>
      </p:sp>
      <p:sp>
        <p:nvSpPr>
          <p:cNvPr id="20" name="Shape 1">
            <a:extLst>
              <a:ext uri="{FF2B5EF4-FFF2-40B4-BE49-F238E27FC236}">
                <a16:creationId xmlns:a16="http://schemas.microsoft.com/office/drawing/2014/main" id="{78B27A8D-DF4A-3E03-2974-05801DABC6C7}"/>
              </a:ext>
            </a:extLst>
          </p:cNvPr>
          <p:cNvSpPr/>
          <p:nvPr/>
        </p:nvSpPr>
        <p:spPr>
          <a:xfrm>
            <a:off x="404740" y="1768841"/>
            <a:ext cx="230921" cy="227123"/>
          </a:xfrm>
          <a:prstGeom prst="roundRect">
            <a:avLst>
              <a:gd name="adj" fmla="val 66668"/>
            </a:avLst>
          </a:prstGeom>
          <a:solidFill>
            <a:srgbClr val="00B0F0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 sz="1400"/>
          </a:p>
        </p:txBody>
      </p:sp>
      <p:sp>
        <p:nvSpPr>
          <p:cNvPr id="21" name="Text 2">
            <a:extLst>
              <a:ext uri="{FF2B5EF4-FFF2-40B4-BE49-F238E27FC236}">
                <a16:creationId xmlns:a16="http://schemas.microsoft.com/office/drawing/2014/main" id="{44012B88-5803-C470-0A59-4873DAFF9022}"/>
              </a:ext>
            </a:extLst>
          </p:cNvPr>
          <p:cNvSpPr/>
          <p:nvPr/>
        </p:nvSpPr>
        <p:spPr>
          <a:xfrm>
            <a:off x="841282" y="1693831"/>
            <a:ext cx="2705695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GGE 2004-2005</a:t>
            </a:r>
            <a:endParaRPr lang="en-US" dirty="0"/>
          </a:p>
        </p:txBody>
      </p:sp>
      <p:sp>
        <p:nvSpPr>
          <p:cNvPr id="22" name="Text 3">
            <a:extLst>
              <a:ext uri="{FF2B5EF4-FFF2-40B4-BE49-F238E27FC236}">
                <a16:creationId xmlns:a16="http://schemas.microsoft.com/office/drawing/2014/main" id="{16AA3423-87AB-767B-2A1C-6AE2DF610520}"/>
              </a:ext>
            </a:extLst>
          </p:cNvPr>
          <p:cNvSpPr/>
          <p:nvPr/>
        </p:nvSpPr>
        <p:spPr>
          <a:xfrm>
            <a:off x="841283" y="1945576"/>
            <a:ext cx="7058540" cy="328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Primer grupo. Estableció </a:t>
            </a:r>
            <a:r>
              <a:rPr lang="en-US" sz="12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amenazas emergentes</a:t>
            </a: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No alcanzó consenso para un informe final.</a:t>
            </a:r>
            <a:endParaRPr lang="en-US" sz="1200" dirty="0"/>
          </a:p>
        </p:txBody>
      </p:sp>
      <p:sp>
        <p:nvSpPr>
          <p:cNvPr id="23" name="Shape 4">
            <a:extLst>
              <a:ext uri="{FF2B5EF4-FFF2-40B4-BE49-F238E27FC236}">
                <a16:creationId xmlns:a16="http://schemas.microsoft.com/office/drawing/2014/main" id="{F43783C5-1425-EAC7-B557-8B53AA9E0D01}"/>
              </a:ext>
            </a:extLst>
          </p:cNvPr>
          <p:cNvSpPr/>
          <p:nvPr/>
        </p:nvSpPr>
        <p:spPr>
          <a:xfrm>
            <a:off x="404740" y="2422218"/>
            <a:ext cx="230921" cy="227123"/>
          </a:xfrm>
          <a:prstGeom prst="roundRect">
            <a:avLst>
              <a:gd name="adj" fmla="val 66668"/>
            </a:avLst>
          </a:prstGeom>
          <a:solidFill>
            <a:srgbClr val="00B0F0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 sz="1400"/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DE74FD29-ED33-D05B-0FCF-1FF6DE7005EC}"/>
              </a:ext>
            </a:extLst>
          </p:cNvPr>
          <p:cNvSpPr/>
          <p:nvPr/>
        </p:nvSpPr>
        <p:spPr>
          <a:xfrm>
            <a:off x="841282" y="2366652"/>
            <a:ext cx="2705695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GGE 2009-2010</a:t>
            </a:r>
            <a:endParaRPr lang="en-US" dirty="0"/>
          </a:p>
        </p:txBody>
      </p:sp>
      <p:sp>
        <p:nvSpPr>
          <p:cNvPr id="25" name="Text 6">
            <a:extLst>
              <a:ext uri="{FF2B5EF4-FFF2-40B4-BE49-F238E27FC236}">
                <a16:creationId xmlns:a16="http://schemas.microsoft.com/office/drawing/2014/main" id="{D1B14C9C-4F91-E766-F3BF-48EC36AC027B}"/>
              </a:ext>
            </a:extLst>
          </p:cNvPr>
          <p:cNvSpPr/>
          <p:nvPr/>
        </p:nvSpPr>
        <p:spPr>
          <a:xfrm>
            <a:off x="841282" y="2603406"/>
            <a:ext cx="6264061" cy="3584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Recomendó </a:t>
            </a:r>
            <a:r>
              <a:rPr lang="en-US" sz="12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diálogo sobre normas</a:t>
            </a: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Identificó </a:t>
            </a:r>
            <a:r>
              <a:rPr lang="en-US" sz="12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medidas de fomento de confianza</a:t>
            </a: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200" dirty="0"/>
          </a:p>
        </p:txBody>
      </p:sp>
      <p:sp>
        <p:nvSpPr>
          <p:cNvPr id="26" name="Shape 7">
            <a:extLst>
              <a:ext uri="{FF2B5EF4-FFF2-40B4-BE49-F238E27FC236}">
                <a16:creationId xmlns:a16="http://schemas.microsoft.com/office/drawing/2014/main" id="{5384EF4E-39C4-35CD-3487-12356CA9F666}"/>
              </a:ext>
            </a:extLst>
          </p:cNvPr>
          <p:cNvSpPr/>
          <p:nvPr/>
        </p:nvSpPr>
        <p:spPr>
          <a:xfrm>
            <a:off x="404740" y="3050059"/>
            <a:ext cx="230921" cy="227123"/>
          </a:xfrm>
          <a:prstGeom prst="roundRect">
            <a:avLst>
              <a:gd name="adj" fmla="val 66668"/>
            </a:avLst>
          </a:prstGeom>
          <a:solidFill>
            <a:srgbClr val="00B0F0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 sz="1400"/>
          </a:p>
        </p:txBody>
      </p:sp>
      <p:sp>
        <p:nvSpPr>
          <p:cNvPr id="27" name="Text 8">
            <a:extLst>
              <a:ext uri="{FF2B5EF4-FFF2-40B4-BE49-F238E27FC236}">
                <a16:creationId xmlns:a16="http://schemas.microsoft.com/office/drawing/2014/main" id="{185F8C4F-8F17-81A9-3B1B-3F01C055E6F0}"/>
              </a:ext>
            </a:extLst>
          </p:cNvPr>
          <p:cNvSpPr/>
          <p:nvPr/>
        </p:nvSpPr>
        <p:spPr>
          <a:xfrm>
            <a:off x="841282" y="2994493"/>
            <a:ext cx="2705695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GGE 2012-2013</a:t>
            </a:r>
            <a:endParaRPr lang="en-US" dirty="0"/>
          </a:p>
        </p:txBody>
      </p:sp>
      <p:sp>
        <p:nvSpPr>
          <p:cNvPr id="28" name="Text 9">
            <a:extLst>
              <a:ext uri="{FF2B5EF4-FFF2-40B4-BE49-F238E27FC236}">
                <a16:creationId xmlns:a16="http://schemas.microsoft.com/office/drawing/2014/main" id="{F9EDE413-DA13-FA7C-BC14-82D755FCCE73}"/>
              </a:ext>
            </a:extLst>
          </p:cNvPr>
          <p:cNvSpPr/>
          <p:nvPr/>
        </p:nvSpPr>
        <p:spPr>
          <a:xfrm>
            <a:off x="841282" y="3231247"/>
            <a:ext cx="8227773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Confirmó </a:t>
            </a:r>
            <a:r>
              <a:rPr lang="en-US" sz="12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aplicabilidad del derecho internacional</a:t>
            </a: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</a:t>
            </a:r>
            <a:endParaRPr lang="en-US" sz="1200" dirty="0"/>
          </a:p>
        </p:txBody>
      </p:sp>
      <p:sp>
        <p:nvSpPr>
          <p:cNvPr id="29" name="Shape 10">
            <a:extLst>
              <a:ext uri="{FF2B5EF4-FFF2-40B4-BE49-F238E27FC236}">
                <a16:creationId xmlns:a16="http://schemas.microsoft.com/office/drawing/2014/main" id="{79746B5C-4461-80EA-4B31-310AFB8B8DF0}"/>
              </a:ext>
            </a:extLst>
          </p:cNvPr>
          <p:cNvSpPr/>
          <p:nvPr/>
        </p:nvSpPr>
        <p:spPr>
          <a:xfrm>
            <a:off x="415269" y="3722877"/>
            <a:ext cx="230921" cy="227123"/>
          </a:xfrm>
          <a:prstGeom prst="roundRect">
            <a:avLst>
              <a:gd name="adj" fmla="val 66668"/>
            </a:avLst>
          </a:prstGeom>
          <a:solidFill>
            <a:srgbClr val="00B0F0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 sz="1400"/>
          </a:p>
        </p:txBody>
      </p:sp>
      <p:sp>
        <p:nvSpPr>
          <p:cNvPr id="30" name="Text 11">
            <a:extLst>
              <a:ext uri="{FF2B5EF4-FFF2-40B4-BE49-F238E27FC236}">
                <a16:creationId xmlns:a16="http://schemas.microsoft.com/office/drawing/2014/main" id="{45CC7BF3-6347-9117-FE67-7D75813A7471}"/>
              </a:ext>
            </a:extLst>
          </p:cNvPr>
          <p:cNvSpPr/>
          <p:nvPr/>
        </p:nvSpPr>
        <p:spPr>
          <a:xfrm>
            <a:off x="841282" y="3667311"/>
            <a:ext cx="2705695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GGE 2014-2015</a:t>
            </a:r>
            <a:endParaRPr lang="en-US" dirty="0"/>
          </a:p>
        </p:txBody>
      </p:sp>
      <p:sp>
        <p:nvSpPr>
          <p:cNvPr id="31" name="Text 12">
            <a:extLst>
              <a:ext uri="{FF2B5EF4-FFF2-40B4-BE49-F238E27FC236}">
                <a16:creationId xmlns:a16="http://schemas.microsoft.com/office/drawing/2014/main" id="{3B981ACD-445E-5E8F-83CC-F43D447B0C6A}"/>
              </a:ext>
            </a:extLst>
          </p:cNvPr>
          <p:cNvSpPr/>
          <p:nvPr/>
        </p:nvSpPr>
        <p:spPr>
          <a:xfrm>
            <a:off x="841283" y="3904063"/>
            <a:ext cx="6743746" cy="3492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Desarrolló </a:t>
            </a:r>
            <a:r>
              <a:rPr lang="en-US" sz="12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11 normas voluntarias de comportamiento estatal</a:t>
            </a: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Referencia clave hasta hoy.</a:t>
            </a:r>
            <a:endParaRPr lang="en-US" sz="1200" dirty="0"/>
          </a:p>
        </p:txBody>
      </p:sp>
      <p:sp>
        <p:nvSpPr>
          <p:cNvPr id="32" name="Shape 13">
            <a:extLst>
              <a:ext uri="{FF2B5EF4-FFF2-40B4-BE49-F238E27FC236}">
                <a16:creationId xmlns:a16="http://schemas.microsoft.com/office/drawing/2014/main" id="{E5436564-BC22-2A2F-187B-4871CD55BE7F}"/>
              </a:ext>
            </a:extLst>
          </p:cNvPr>
          <p:cNvSpPr/>
          <p:nvPr/>
        </p:nvSpPr>
        <p:spPr>
          <a:xfrm>
            <a:off x="415269" y="4395688"/>
            <a:ext cx="230921" cy="227123"/>
          </a:xfrm>
          <a:prstGeom prst="roundRect">
            <a:avLst>
              <a:gd name="adj" fmla="val 66668"/>
            </a:avLst>
          </a:prstGeom>
          <a:solidFill>
            <a:srgbClr val="00B0F0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 sz="1400"/>
          </a:p>
        </p:txBody>
      </p:sp>
      <p:sp>
        <p:nvSpPr>
          <p:cNvPr id="33" name="Text 14">
            <a:extLst>
              <a:ext uri="{FF2B5EF4-FFF2-40B4-BE49-F238E27FC236}">
                <a16:creationId xmlns:a16="http://schemas.microsoft.com/office/drawing/2014/main" id="{F634FF79-18E5-D790-3955-2E9F32FD2371}"/>
              </a:ext>
            </a:extLst>
          </p:cNvPr>
          <p:cNvSpPr/>
          <p:nvPr/>
        </p:nvSpPr>
        <p:spPr>
          <a:xfrm>
            <a:off x="841282" y="4340122"/>
            <a:ext cx="2705695" cy="3382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GGE 2016-2017</a:t>
            </a:r>
            <a:endParaRPr lang="en-US" dirty="0"/>
          </a:p>
        </p:txBody>
      </p:sp>
      <p:sp>
        <p:nvSpPr>
          <p:cNvPr id="34" name="Text 15">
            <a:extLst>
              <a:ext uri="{FF2B5EF4-FFF2-40B4-BE49-F238E27FC236}">
                <a16:creationId xmlns:a16="http://schemas.microsoft.com/office/drawing/2014/main" id="{A13B7702-BB1C-E623-F565-BEE305F81E42}"/>
              </a:ext>
            </a:extLst>
          </p:cNvPr>
          <p:cNvSpPr/>
          <p:nvPr/>
        </p:nvSpPr>
        <p:spPr>
          <a:xfrm>
            <a:off x="841282" y="4561889"/>
            <a:ext cx="7058541" cy="3382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2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 logró consenso. Diferencias sobre aplicación de derecho internacional y legítima defensa.</a:t>
            </a:r>
            <a:endParaRPr lang="en-US" sz="1200" dirty="0"/>
          </a:p>
        </p:txBody>
      </p:sp>
      <p:sp>
        <p:nvSpPr>
          <p:cNvPr id="35" name="Shape 1">
            <a:extLst>
              <a:ext uri="{FF2B5EF4-FFF2-40B4-BE49-F238E27FC236}">
                <a16:creationId xmlns:a16="http://schemas.microsoft.com/office/drawing/2014/main" id="{36A618B4-AF11-ADF4-0D60-A204E47DA1D4}"/>
              </a:ext>
            </a:extLst>
          </p:cNvPr>
          <p:cNvSpPr/>
          <p:nvPr/>
        </p:nvSpPr>
        <p:spPr>
          <a:xfrm>
            <a:off x="8823201" y="1835486"/>
            <a:ext cx="230921" cy="227123"/>
          </a:xfrm>
          <a:prstGeom prst="roundRect">
            <a:avLst>
              <a:gd name="adj" fmla="val 66668"/>
            </a:avLst>
          </a:prstGeom>
          <a:solidFill>
            <a:srgbClr val="FF0000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 sz="1400"/>
          </a:p>
        </p:txBody>
      </p:sp>
      <p:sp>
        <p:nvSpPr>
          <p:cNvPr id="36" name="Shape 1">
            <a:extLst>
              <a:ext uri="{FF2B5EF4-FFF2-40B4-BE49-F238E27FC236}">
                <a16:creationId xmlns:a16="http://schemas.microsoft.com/office/drawing/2014/main" id="{6532AE58-1F45-8DFC-A6CC-679F52D75653}"/>
              </a:ext>
            </a:extLst>
          </p:cNvPr>
          <p:cNvSpPr/>
          <p:nvPr/>
        </p:nvSpPr>
        <p:spPr>
          <a:xfrm>
            <a:off x="8823201" y="4256906"/>
            <a:ext cx="230921" cy="227123"/>
          </a:xfrm>
          <a:prstGeom prst="roundRect">
            <a:avLst>
              <a:gd name="adj" fmla="val 66668"/>
            </a:avLst>
          </a:prstGeom>
          <a:solidFill>
            <a:srgbClr val="FF0000"/>
          </a:solidFill>
          <a:ln w="7620">
            <a:solidFill>
              <a:srgbClr val="BACFDD"/>
            </a:solidFill>
            <a:prstDash val="solid"/>
          </a:ln>
        </p:spPr>
        <p:txBody>
          <a:bodyPr/>
          <a:lstStyle/>
          <a:p>
            <a:endParaRPr lang="es-ES_tradnl" sz="1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4709" y="2008147"/>
            <a:ext cx="7511177" cy="4988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Pilares del Marco ONU para el Ciberespacio</a:t>
            </a:r>
            <a:endParaRPr lang="en-US" sz="3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4709" y="2734428"/>
            <a:ext cx="758309" cy="112883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54585" y="2885994"/>
            <a:ext cx="1995487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Derecho Internacional</a:t>
            </a:r>
            <a:endParaRPr lang="en-US" dirty="0"/>
          </a:p>
        </p:txBody>
      </p:sp>
      <p:sp>
        <p:nvSpPr>
          <p:cNvPr id="6" name="Text 2"/>
          <p:cNvSpPr/>
          <p:nvPr/>
        </p:nvSpPr>
        <p:spPr>
          <a:xfrm>
            <a:off x="7154585" y="3226394"/>
            <a:ext cx="6717506" cy="485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Aplicación de principios legales existentes. Incluye Carta ONU, derecho humanitario y derechos humanos.</a:t>
            </a:r>
            <a:endParaRPr lang="en-US" sz="1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709" y="3863260"/>
            <a:ext cx="758309" cy="112883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54585" y="4014826"/>
            <a:ext cx="1995487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Normas Voluntarias</a:t>
            </a:r>
            <a:endParaRPr lang="en-US" dirty="0"/>
          </a:p>
        </p:txBody>
      </p:sp>
      <p:sp>
        <p:nvSpPr>
          <p:cNvPr id="9" name="Text 4"/>
          <p:cNvSpPr/>
          <p:nvPr/>
        </p:nvSpPr>
        <p:spPr>
          <a:xfrm>
            <a:off x="7154585" y="4355226"/>
            <a:ext cx="6717506" cy="485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11 normas de comportamiento responsable. No vinculantes pero con peso político significativo.</a:t>
            </a:r>
            <a:endParaRPr lang="en-US" sz="1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709" y="4992091"/>
            <a:ext cx="758309" cy="112883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54585" y="5143658"/>
            <a:ext cx="1995487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Medidas de Confianza</a:t>
            </a:r>
            <a:endParaRPr lang="en-US" dirty="0"/>
          </a:p>
        </p:txBody>
      </p:sp>
      <p:sp>
        <p:nvSpPr>
          <p:cNvPr id="12" name="Text 6"/>
          <p:cNvSpPr/>
          <p:nvPr/>
        </p:nvSpPr>
        <p:spPr>
          <a:xfrm>
            <a:off x="7154585" y="5484057"/>
            <a:ext cx="6717506" cy="485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Acciones para reducir tensiones. Incluyen intercambios de información y puntos de contacto.</a:t>
            </a:r>
            <a:endParaRPr lang="en-US" sz="14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4709" y="6120923"/>
            <a:ext cx="758309" cy="9098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154585" y="6272489"/>
            <a:ext cx="2227540" cy="2494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Creación de Capacidades</a:t>
            </a:r>
            <a:endParaRPr lang="en-US" dirty="0"/>
          </a:p>
        </p:txBody>
      </p:sp>
      <p:sp>
        <p:nvSpPr>
          <p:cNvPr id="15" name="Text 8"/>
          <p:cNvSpPr/>
          <p:nvPr/>
        </p:nvSpPr>
        <p:spPr>
          <a:xfrm>
            <a:off x="7154585" y="6612889"/>
            <a:ext cx="6717506" cy="242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4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Asistencia técnica y formación. Reducción de brechas digitales entre Estados.</a:t>
            </a:r>
            <a:endParaRPr lang="en-US" sz="1400" dirty="0"/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B70FC535-0242-6617-D98B-52B8237D0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846" y="101837"/>
            <a:ext cx="2005944" cy="170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466599"/>
            <a:ext cx="13113782" cy="9265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90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Las 11 normas voluntarias, no vinculantes de comportamiento responsable de los Estados en el ciberespacio de la ONU</a:t>
            </a:r>
            <a:endParaRPr lang="en-US" sz="2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588" y="1455212"/>
            <a:ext cx="6650111" cy="670801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8309" y="7211020"/>
            <a:ext cx="11095077" cy="225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1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5375" y="3986955"/>
            <a:ext cx="3349070" cy="215205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204621" y="3196947"/>
            <a:ext cx="1674971" cy="2252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AF00D8-95FD-EECD-DD88-804BF27C4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15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75070" y="619720"/>
            <a:ext cx="6089809" cy="5985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Iniciativas de la OEA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275070" y="1520535"/>
            <a:ext cx="3687604" cy="3723561"/>
          </a:xfrm>
          <a:prstGeom prst="roundRect">
            <a:avLst>
              <a:gd name="adj" fmla="val 218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5" name="Shape 2"/>
          <p:cNvSpPr/>
          <p:nvPr/>
        </p:nvSpPr>
        <p:spPr>
          <a:xfrm>
            <a:off x="6474143" y="1719608"/>
            <a:ext cx="574596" cy="574596"/>
          </a:xfrm>
          <a:prstGeom prst="roundRect">
            <a:avLst>
              <a:gd name="adj" fmla="val 15912198"/>
            </a:avLst>
          </a:prstGeom>
          <a:solidFill>
            <a:srgbClr val="26A688"/>
          </a:solidFill>
          <a:ln/>
        </p:spPr>
        <p:txBody>
          <a:bodyPr/>
          <a:lstStyle/>
          <a:p>
            <a:endParaRPr lang="es-ES_tradnl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2138" y="1845219"/>
            <a:ext cx="258604" cy="32325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474143" y="2485656"/>
            <a:ext cx="3289459" cy="8976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Medidas de Fomento de Confianza Regionales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6474143" y="3498163"/>
            <a:ext cx="3289459" cy="15323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Desarrollo de CBMs adaptadas al contexto latinoamericano para fortalecer la confianza y transparencia entre los estados miembros en asuntos cibernéticos.</a:t>
            </a:r>
            <a:endParaRPr lang="en-US" sz="1500" dirty="0"/>
          </a:p>
        </p:txBody>
      </p:sp>
      <p:sp>
        <p:nvSpPr>
          <p:cNvPr id="9" name="Shape 5"/>
          <p:cNvSpPr/>
          <p:nvPr/>
        </p:nvSpPr>
        <p:spPr>
          <a:xfrm>
            <a:off x="10154126" y="1520535"/>
            <a:ext cx="3687604" cy="3723561"/>
          </a:xfrm>
          <a:prstGeom prst="roundRect">
            <a:avLst>
              <a:gd name="adj" fmla="val 218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10" name="Shape 6"/>
          <p:cNvSpPr/>
          <p:nvPr/>
        </p:nvSpPr>
        <p:spPr>
          <a:xfrm>
            <a:off x="10353199" y="1719608"/>
            <a:ext cx="574596" cy="574596"/>
          </a:xfrm>
          <a:prstGeom prst="roundRect">
            <a:avLst>
              <a:gd name="adj" fmla="val 15912198"/>
            </a:avLst>
          </a:prstGeom>
          <a:solidFill>
            <a:srgbClr val="26A688"/>
          </a:solidFill>
          <a:ln/>
        </p:spPr>
        <p:txBody>
          <a:bodyPr/>
          <a:lstStyle/>
          <a:p>
            <a:endParaRPr lang="es-ES_tradnl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1195" y="1845219"/>
            <a:ext cx="258604" cy="32325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353199" y="2485656"/>
            <a:ext cx="2404943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CSIRT Americas</a:t>
            </a:r>
            <a:endParaRPr lang="en-US" sz="1850" dirty="0"/>
          </a:p>
        </p:txBody>
      </p:sp>
      <p:sp>
        <p:nvSpPr>
          <p:cNvPr id="13" name="Text 8"/>
          <p:cNvSpPr/>
          <p:nvPr/>
        </p:nvSpPr>
        <p:spPr>
          <a:xfrm>
            <a:off x="10353199" y="2899755"/>
            <a:ext cx="3289459" cy="2145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Red regional de equipos de respuesta a incidentes de seguridad informática que facilita la colaboración técnica, compartición de información y respuesta coordinada a amenazas cibernéticas.</a:t>
            </a:r>
            <a:endParaRPr lang="en-US" sz="1500" dirty="0"/>
          </a:p>
        </p:txBody>
      </p:sp>
      <p:sp>
        <p:nvSpPr>
          <p:cNvPr id="14" name="Shape 9"/>
          <p:cNvSpPr/>
          <p:nvPr/>
        </p:nvSpPr>
        <p:spPr>
          <a:xfrm>
            <a:off x="6275070" y="5435548"/>
            <a:ext cx="7566660" cy="2191226"/>
          </a:xfrm>
          <a:prstGeom prst="roundRect">
            <a:avLst>
              <a:gd name="adj" fmla="val 3672"/>
            </a:avLst>
          </a:prstGeom>
          <a:solidFill>
            <a:srgbClr val="D6F5EE"/>
          </a:solidFill>
          <a:ln w="762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15" name="Shape 10"/>
          <p:cNvSpPr/>
          <p:nvPr/>
        </p:nvSpPr>
        <p:spPr>
          <a:xfrm>
            <a:off x="6474143" y="5634621"/>
            <a:ext cx="574596" cy="574596"/>
          </a:xfrm>
          <a:prstGeom prst="roundRect">
            <a:avLst>
              <a:gd name="adj" fmla="val 15912198"/>
            </a:avLst>
          </a:prstGeom>
          <a:solidFill>
            <a:srgbClr val="26A688"/>
          </a:solidFill>
          <a:ln/>
        </p:spPr>
        <p:txBody>
          <a:bodyPr/>
          <a:lstStyle/>
          <a:p>
            <a:endParaRPr lang="es-ES_tradnl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138" y="5760232"/>
            <a:ext cx="258604" cy="32325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6474143" y="6400669"/>
            <a:ext cx="4072771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Desarrollo de Capacidades</a:t>
            </a:r>
            <a:endParaRPr lang="en-US" sz="1850" dirty="0"/>
          </a:p>
        </p:txBody>
      </p:sp>
      <p:sp>
        <p:nvSpPr>
          <p:cNvPr id="18" name="Text 12"/>
          <p:cNvSpPr/>
          <p:nvPr/>
        </p:nvSpPr>
        <p:spPr>
          <a:xfrm>
            <a:off x="6474143" y="6814768"/>
            <a:ext cx="7168515" cy="612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Programas de formación y asistencia técnica para fortalecer las capacidades nacionales en ciberseguridad, especialmente en países con recursos limitados.</a:t>
            </a:r>
            <a:endParaRPr lang="en-US" sz="1500" dirty="0"/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D4F8A670-7A0C-6B8C-B90E-1C0AD6109A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8860" y="21517"/>
            <a:ext cx="1678898" cy="1678898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84043" y="612934"/>
            <a:ext cx="5779413" cy="696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Cyber Defenders</a:t>
            </a:r>
            <a:endParaRPr lang="en-US" sz="4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548" y="1954483"/>
            <a:ext cx="5060913" cy="506091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913959" y="2219028"/>
            <a:ext cx="6943844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Los </a:t>
            </a:r>
            <a:r>
              <a:rPr lang="en-US" sz="175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CyberDefenders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constituyen la primera línea de defensa contra amenazas cibernéticas, incluyendo: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913959" y="3132714"/>
            <a:ext cx="694384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Equipos de respuesta a incidentes (CSIRTs/CERTs)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913959" y="3567292"/>
            <a:ext cx="694384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Analistas de seguridad y threat hunters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913959" y="4001870"/>
            <a:ext cx="694384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Especialistas en inteligencia de amenazas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6913959" y="4436448"/>
            <a:ext cx="694384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Investigadores de seguridad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913959" y="4871026"/>
            <a:ext cx="6943844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Expertos en seguridad de infraestructuras críticas</a:t>
            </a: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913959" y="5428120"/>
            <a:ext cx="6943844" cy="10697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 labor es fundamental para la detección temprana, contención y mitigación de amenazas, así como para el desarrollo de capacidades defensivas proactivas.</a:t>
            </a:r>
            <a:endParaRPr lang="en-US" sz="17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4C6FBE-24E2-EBAE-BE65-D9CD101F4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  <p:pic>
        <p:nvPicPr>
          <p:cNvPr id="14" name="Image 0" descr="preencoded.png">
            <a:extLst>
              <a:ext uri="{FF2B5EF4-FFF2-40B4-BE49-F238E27FC236}">
                <a16:creationId xmlns:a16="http://schemas.microsoft.com/office/drawing/2014/main" id="{3B44D2A1-3D93-1404-7E5B-9CB2480DB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87" y="165380"/>
            <a:ext cx="1678898" cy="167889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E0645-36CF-A7C4-27BB-2096E0268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10">
            <a:extLst>
              <a:ext uri="{FF2B5EF4-FFF2-40B4-BE49-F238E27FC236}">
                <a16:creationId xmlns:a16="http://schemas.microsoft.com/office/drawing/2014/main" id="{25E40A6E-FA70-6732-45FF-A2D4F3AB9512}"/>
              </a:ext>
            </a:extLst>
          </p:cNvPr>
          <p:cNvSpPr/>
          <p:nvPr/>
        </p:nvSpPr>
        <p:spPr>
          <a:xfrm>
            <a:off x="793790" y="1746686"/>
            <a:ext cx="13042821" cy="453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50"/>
              </a:lnSpc>
              <a:buNone/>
            </a:pPr>
            <a:r>
              <a:rPr lang="en-US" sz="6000" b="1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¡Gracias por su atención!</a:t>
            </a:r>
            <a:endParaRPr lang="en-US" sz="6000" dirty="0"/>
          </a:p>
        </p:txBody>
      </p:sp>
      <p:sp>
        <p:nvSpPr>
          <p:cNvPr id="13" name="Text 11">
            <a:extLst>
              <a:ext uri="{FF2B5EF4-FFF2-40B4-BE49-F238E27FC236}">
                <a16:creationId xmlns:a16="http://schemas.microsoft.com/office/drawing/2014/main" id="{EEBB2414-74A4-9112-B381-FD6907B0A9C5}"/>
              </a:ext>
            </a:extLst>
          </p:cNvPr>
          <p:cNvSpPr/>
          <p:nvPr/>
        </p:nvSpPr>
        <p:spPr>
          <a:xfrm>
            <a:off x="793790" y="3544634"/>
            <a:ext cx="13042821" cy="8399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480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¿Preguntas?</a:t>
            </a:r>
            <a:endParaRPr lang="en-US" sz="4800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970599A1-12E8-F18D-6C4E-D061651C980B}"/>
              </a:ext>
            </a:extLst>
          </p:cNvPr>
          <p:cNvSpPr txBox="1"/>
          <p:nvPr/>
        </p:nvSpPr>
        <p:spPr>
          <a:xfrm>
            <a:off x="1363473" y="5910028"/>
            <a:ext cx="4846827" cy="1645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92"/>
              </a:lnSpc>
            </a:pPr>
            <a:r>
              <a:rPr lang="en-US" sz="3600" b="1" noProof="0" dirty="0">
                <a:latin typeface="Prata" pitchFamily="34" charset="0"/>
                <a:ea typeface="Telegraf Bold"/>
                <a:cs typeface="Telegraf Bold"/>
                <a:sym typeface="Telegraf Bold"/>
              </a:rPr>
              <a:t>Claudio Peguero</a:t>
            </a:r>
          </a:p>
          <a:p>
            <a:pPr algn="ctr">
              <a:lnSpc>
                <a:spcPts val="2592"/>
              </a:lnSpc>
            </a:pPr>
            <a:r>
              <a:rPr lang="es-ES_tradnl" b="1" noProof="0" dirty="0">
                <a:latin typeface="Prata" pitchFamily="34" charset="0"/>
                <a:ea typeface="Telegraf Bold"/>
                <a:cs typeface="Telegraf Bold"/>
                <a:sym typeface="Telegraf Bold"/>
              </a:rPr>
              <a:t>Embajador</a:t>
            </a:r>
          </a:p>
          <a:p>
            <a:pPr algn="ctr">
              <a:lnSpc>
                <a:spcPts val="2592"/>
              </a:lnSpc>
            </a:pPr>
            <a:r>
              <a:rPr lang="es-ES_tradnl" b="1" dirty="0">
                <a:latin typeface="Prata" pitchFamily="34" charset="0"/>
                <a:ea typeface="Telegraf Bold"/>
                <a:cs typeface="Telegraf Bold"/>
                <a:sym typeface="Telegraf Bold"/>
              </a:rPr>
              <a:t>Asesor en Asuntos Cibernéticos</a:t>
            </a:r>
          </a:p>
          <a:p>
            <a:pPr algn="ctr">
              <a:lnSpc>
                <a:spcPts val="2592"/>
              </a:lnSpc>
            </a:pPr>
            <a:r>
              <a:rPr lang="es-ES_tradnl" b="1" noProof="0" dirty="0">
                <a:latin typeface="Prata" pitchFamily="34" charset="0"/>
                <a:ea typeface="Telegraf Bold"/>
                <a:cs typeface="Telegraf Bold"/>
                <a:sym typeface="Telegraf Bold"/>
              </a:rPr>
              <a:t>Ministerio de Relaciones </a:t>
            </a:r>
            <a:r>
              <a:rPr lang="es-ES_tradnl" b="1" noProof="0" dirty="0" err="1">
                <a:latin typeface="Prata" pitchFamily="34" charset="0"/>
                <a:ea typeface="Telegraf Bold"/>
                <a:cs typeface="Telegraf Bold"/>
                <a:sym typeface="Telegraf Bold"/>
              </a:rPr>
              <a:t>Exte</a:t>
            </a:r>
            <a:r>
              <a:rPr lang="es-ES_tradnl" b="1" dirty="0" err="1">
                <a:latin typeface="Prata" pitchFamily="34" charset="0"/>
                <a:ea typeface="Telegraf Bold"/>
                <a:cs typeface="Telegraf Bold"/>
                <a:sym typeface="Telegraf Bold"/>
              </a:rPr>
              <a:t>riores</a:t>
            </a:r>
            <a:endParaRPr lang="es-ES_tradnl" b="1" dirty="0">
              <a:latin typeface="Prata" pitchFamily="34" charset="0"/>
              <a:ea typeface="Telegraf Bold"/>
              <a:cs typeface="Telegraf Bold"/>
              <a:sym typeface="Telegraf Bold"/>
            </a:endParaRPr>
          </a:p>
          <a:p>
            <a:pPr algn="ctr">
              <a:lnSpc>
                <a:spcPts val="2592"/>
              </a:lnSpc>
            </a:pPr>
            <a:r>
              <a:rPr lang="es-ES_tradnl" b="1" noProof="0" dirty="0">
                <a:latin typeface="Prata" pitchFamily="34" charset="0"/>
                <a:ea typeface="Telegraf Bold"/>
                <a:cs typeface="Telegraf Bold"/>
                <a:sym typeface="Telegraf Bold"/>
              </a:rPr>
              <a:t>República Dominicana</a:t>
            </a:r>
          </a:p>
        </p:txBody>
      </p:sp>
      <p:pic>
        <p:nvPicPr>
          <p:cNvPr id="15" name="Image 2" descr="preencoded.png">
            <a:extLst>
              <a:ext uri="{FF2B5EF4-FFF2-40B4-BE49-F238E27FC236}">
                <a16:creationId xmlns:a16="http://schemas.microsoft.com/office/drawing/2014/main" id="{6575FE6C-8673-55EA-792F-90AC57286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3900" y="5729460"/>
            <a:ext cx="6487838" cy="2006459"/>
          </a:xfrm>
          <a:prstGeom prst="rect">
            <a:avLst/>
          </a:prstGeom>
          <a:solidFill>
            <a:schemeClr val="bg1">
              <a:alpha val="51000"/>
            </a:schemeClr>
          </a:solidFill>
        </p:spPr>
      </p:pic>
      <p:pic>
        <p:nvPicPr>
          <p:cNvPr id="2" name="Imagen 3">
            <a:extLst>
              <a:ext uri="{FF2B5EF4-FFF2-40B4-BE49-F238E27FC236}">
                <a16:creationId xmlns:a16="http://schemas.microsoft.com/office/drawing/2014/main" id="{D6B84956-9927-AA92-218E-5EBB1E326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712" y="85299"/>
            <a:ext cx="1201287" cy="11314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73D50F-ADE1-A95A-B39B-914DCB245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4729" y="142470"/>
            <a:ext cx="1949608" cy="10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63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1909" y="192842"/>
            <a:ext cx="5701546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Ecosistema Ciber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844635" y="1771055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Actores Estatales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58309" y="2257187"/>
            <a:ext cx="3937040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Gobiernos nacionales y sus agencias de seguridad. </a:t>
            </a: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Desarrollan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</a:t>
            </a: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estrategias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</a:t>
            </a: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políticas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y </a:t>
            </a: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regulaciones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de ciberseguridad nacional.</a:t>
            </a:r>
            <a:endParaRPr lang="en-US" sz="1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270" y="1554718"/>
            <a:ext cx="4589740" cy="4589740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121" y="2511088"/>
            <a:ext cx="324088" cy="4051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4932" y="1597700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Sector Privado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34932" y="2083832"/>
            <a:ext cx="3937159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Empresas tecnológicas, proveedores de servicios y operadores de infraestructuras críticas. Poseen gran parte de las redes.</a:t>
            </a:r>
            <a:endParaRPr lang="en-US" sz="17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0270" y="1554718"/>
            <a:ext cx="4589740" cy="4589740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834" y="2511088"/>
            <a:ext cx="324088" cy="40517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4932" y="4228386"/>
            <a:ext cx="2850713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Sociedad Civil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34932" y="4714518"/>
            <a:ext cx="3937159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ONGs, academia y grupos de la sociedad civil. Abogan por derechos digitales y supervisan políticas gubernamentales.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0270" y="1554718"/>
            <a:ext cx="4589740" cy="4589740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8834" y="4782800"/>
            <a:ext cx="324088" cy="40517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173361" y="4228386"/>
            <a:ext cx="352198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00"/>
              </a:lnSpc>
              <a:buNone/>
            </a:pPr>
            <a:r>
              <a:rPr lang="en-US" sz="2200" b="1" dirty="0">
                <a:solidFill>
                  <a:srgbClr val="384653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Organismos Internacionales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758309" y="4714518"/>
            <a:ext cx="3937040" cy="1386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ONU, UIT, OCDE y organizaciones regionales. Establecen marcos normativos y facilitan la cooperación internacional.</a:t>
            </a:r>
            <a:endParaRPr lang="en-US" sz="170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0270" y="1554718"/>
            <a:ext cx="4589740" cy="4589740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7121" y="4782800"/>
            <a:ext cx="324088" cy="405170"/>
          </a:xfrm>
          <a:prstGeom prst="rect">
            <a:avLst/>
          </a:prstGeom>
        </p:spPr>
      </p:pic>
      <p:sp>
        <p:nvSpPr>
          <p:cNvPr id="24" name="Text 6">
            <a:extLst>
              <a:ext uri="{FF2B5EF4-FFF2-40B4-BE49-F238E27FC236}">
                <a16:creationId xmlns:a16="http://schemas.microsoft.com/office/drawing/2014/main" id="{B80CC740-DC93-CD21-D6C7-B914F7433BE7}"/>
              </a:ext>
            </a:extLst>
          </p:cNvPr>
          <p:cNvSpPr/>
          <p:nvPr/>
        </p:nvSpPr>
        <p:spPr>
          <a:xfrm>
            <a:off x="5466318" y="6557256"/>
            <a:ext cx="3791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Actores maliciosos y defensores</a:t>
            </a:r>
            <a:endParaRPr lang="en-US" sz="1750" dirty="0"/>
          </a:p>
        </p:txBody>
      </p:sp>
      <p:sp>
        <p:nvSpPr>
          <p:cNvPr id="25" name="Text 7">
            <a:extLst>
              <a:ext uri="{FF2B5EF4-FFF2-40B4-BE49-F238E27FC236}">
                <a16:creationId xmlns:a16="http://schemas.microsoft.com/office/drawing/2014/main" id="{9D92095A-2114-B7D3-1595-C264DA6F0BCC}"/>
              </a:ext>
            </a:extLst>
          </p:cNvPr>
          <p:cNvSpPr/>
          <p:nvPr/>
        </p:nvSpPr>
        <p:spPr>
          <a:xfrm>
            <a:off x="1993692" y="7353358"/>
            <a:ext cx="10553075" cy="7378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Este ecosistema evoluciona constantemente, creando tanto oportunidades como </a:t>
            </a:r>
            <a:r>
              <a:rPr lang="en-US" sz="1750" dirty="0" err="1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vulnerabilidades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</a:p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que requieren un enfoque integral de protección.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8309" y="588287"/>
            <a:ext cx="10581680" cy="7127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600"/>
              </a:lnSpc>
              <a:buNone/>
            </a:pPr>
            <a:r>
              <a:rPr lang="en-US" sz="4450" b="1" dirty="0">
                <a:solidFill>
                  <a:srgbClr val="2E3C4E"/>
                </a:solidFill>
                <a:latin typeface="Barlow Bold" pitchFamily="34" charset="0"/>
                <a:ea typeface="Barlow Bold" pitchFamily="34" charset="-122"/>
                <a:cs typeface="Barlow Bold" pitchFamily="34" charset="-120"/>
              </a:rPr>
              <a:t>Ecosistema Ciber: Un Panorama Complejo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58309" y="2120622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El entorno cibernético actual se caracteriza por: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758309" y="2662238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Interconexión global de sistemas financieros</a:t>
            </a:r>
            <a:endParaRPr lang="en-US" sz="1700" dirty="0"/>
          </a:p>
        </p:txBody>
      </p:sp>
      <p:sp>
        <p:nvSpPr>
          <p:cNvPr id="5" name="Text 3"/>
          <p:cNvSpPr/>
          <p:nvPr/>
        </p:nvSpPr>
        <p:spPr>
          <a:xfrm>
            <a:off x="758309" y="3084671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Digitalización acelerada de servicios bancarios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758309" y="3507105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Persistencia de vulnerabilidades técnicas y humanas</a:t>
            </a:r>
            <a:endParaRPr lang="en-US" sz="1700" dirty="0"/>
          </a:p>
        </p:txBody>
      </p:sp>
      <p:sp>
        <p:nvSpPr>
          <p:cNvPr id="7" name="Text 5"/>
          <p:cNvSpPr/>
          <p:nvPr/>
        </p:nvSpPr>
        <p:spPr>
          <a:xfrm>
            <a:off x="758309" y="3929539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Ciberdelincuentes con estructuras organizativas sofisticadas</a:t>
            </a:r>
            <a:endParaRPr lang="en-US" sz="1700" dirty="0"/>
          </a:p>
        </p:txBody>
      </p:sp>
      <p:sp>
        <p:nvSpPr>
          <p:cNvPr id="8" name="Text 6"/>
          <p:cNvSpPr/>
          <p:nvPr/>
        </p:nvSpPr>
        <p:spPr>
          <a:xfrm>
            <a:off x="758309" y="4351973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Asimetrías legislativas entre jurisdicciones</a:t>
            </a:r>
            <a:endParaRPr lang="en-US" sz="1700" dirty="0"/>
          </a:p>
        </p:txBody>
      </p:sp>
      <p:sp>
        <p:nvSpPr>
          <p:cNvPr id="9" name="Text 7"/>
          <p:cNvSpPr/>
          <p:nvPr/>
        </p:nvSpPr>
        <p:spPr>
          <a:xfrm>
            <a:off x="758309" y="4774406"/>
            <a:ext cx="7656790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Evolución constante de técnicas de ataque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758309" y="5316022"/>
            <a:ext cx="7656790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2589C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Los bancos son objetivos prioritarios por el alto valor de sus activos y datos.</a:t>
            </a:r>
            <a:endParaRPr lang="en-US" sz="1700" dirty="0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1357" y="1809678"/>
            <a:ext cx="4928235" cy="49282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06BC36-2FB2-6B51-BD9E-D2BA29CB47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44114"/>
            <a:ext cx="1113770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Ciberseguridad vs. Ciberdelitos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1906521"/>
            <a:ext cx="6407944" cy="3840004"/>
          </a:xfrm>
          <a:prstGeom prst="roundRect">
            <a:avLst>
              <a:gd name="adj" fmla="val 2481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4" name="Text 2"/>
          <p:cNvSpPr/>
          <p:nvPr/>
        </p:nvSpPr>
        <p:spPr>
          <a:xfrm>
            <a:off x="1051084" y="21638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Ciberseguridad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2654234"/>
            <a:ext cx="589335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Conjunto de tecnologías, procesos y prácticas diseñadas para </a:t>
            </a:r>
            <a:r>
              <a:rPr lang="en-US" sz="1750" dirty="0">
                <a:solidFill>
                  <a:srgbClr val="26A68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proteger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redes, dispositivos, programas y datos de ataques, daños o accesos no autorizados.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1051084" y="3879030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Enfoque preventivo y reactivo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1051084" y="4321228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Protección de activos digitales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1051084" y="4763426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Gestión de vulnerabilidades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7428548" y="1906521"/>
            <a:ext cx="6408063" cy="3840004"/>
          </a:xfrm>
          <a:prstGeom prst="roundRect">
            <a:avLst>
              <a:gd name="adj" fmla="val 2481"/>
            </a:avLst>
          </a:prstGeom>
          <a:solidFill>
            <a:srgbClr val="FFFFFF"/>
          </a:solidFill>
          <a:ln w="30480">
            <a:solidFill>
              <a:srgbClr val="BCDBD4"/>
            </a:solidFill>
            <a:prstDash val="solid"/>
          </a:ln>
        </p:spPr>
        <p:txBody>
          <a:bodyPr/>
          <a:lstStyle/>
          <a:p>
            <a:endParaRPr lang="es-ES_tradnl"/>
          </a:p>
        </p:txBody>
      </p:sp>
      <p:sp>
        <p:nvSpPr>
          <p:cNvPr id="10" name="Text 8"/>
          <p:cNvSpPr/>
          <p:nvPr/>
        </p:nvSpPr>
        <p:spPr>
          <a:xfrm>
            <a:off x="7685842" y="21638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33F70"/>
                </a:solidFill>
                <a:latin typeface="Unbounded Bold" pitchFamily="34" charset="0"/>
                <a:ea typeface="Unbounded Bold" pitchFamily="34" charset="-122"/>
                <a:cs typeface="Unbounded Bold" pitchFamily="34" charset="-120"/>
              </a:rPr>
              <a:t>Ciberdelitos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685842" y="2654234"/>
            <a:ext cx="589347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Actividades delictivas realizadas en el ciberespacio o mediante el uso de tecnologías digitales con el objetivo de </a:t>
            </a:r>
            <a:r>
              <a:rPr lang="en-US" sz="1750" dirty="0">
                <a:solidFill>
                  <a:srgbClr val="192248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comprometer</a:t>
            </a: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sistemas, robar información o causar daños.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685842" y="4241932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Actos maliciosos premeditados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7685842" y="4684130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Tipificados en marcos legales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7685842" y="5126328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333F7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Evolución constante en métodos</a:t>
            </a:r>
            <a:endParaRPr lang="en-US" sz="1750" dirty="0"/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62518CCB-6C24-2074-578E-A3E9DCEF7241}"/>
              </a:ext>
            </a:extLst>
          </p:cNvPr>
          <p:cNvSpPr/>
          <p:nvPr/>
        </p:nvSpPr>
        <p:spPr>
          <a:xfrm>
            <a:off x="758309" y="6109864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Enfoque: Prevención y resiliencia</a:t>
            </a:r>
            <a:endParaRPr lang="en-US" sz="1700" dirty="0"/>
          </a:p>
        </p:txBody>
      </p:sp>
      <p:sp>
        <p:nvSpPr>
          <p:cNvPr id="16" name="Text 14">
            <a:extLst>
              <a:ext uri="{FF2B5EF4-FFF2-40B4-BE49-F238E27FC236}">
                <a16:creationId xmlns:a16="http://schemas.microsoft.com/office/drawing/2014/main" id="{4B5725BD-2223-FC71-5330-B28EF7C73407}"/>
              </a:ext>
            </a:extLst>
          </p:cNvPr>
          <p:cNvSpPr/>
          <p:nvPr/>
        </p:nvSpPr>
        <p:spPr>
          <a:xfrm>
            <a:off x="7579521" y="6109864"/>
            <a:ext cx="629257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b="1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Enfoque: Persecución y sanción</a:t>
            </a:r>
            <a:endParaRPr lang="en-US" sz="1700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A70C25CA-7C26-B70E-47C9-999434926C14}"/>
              </a:ext>
            </a:extLst>
          </p:cNvPr>
          <p:cNvSpPr/>
          <p:nvPr/>
        </p:nvSpPr>
        <p:spPr>
          <a:xfrm>
            <a:off x="758309" y="6730310"/>
            <a:ext cx="13113782" cy="346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 sinergia entre ambos enfoques es fundamental para una estrategia integral de </a:t>
            </a: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protección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del sector </a:t>
            </a:r>
            <a:r>
              <a:rPr lang="en-US" sz="1700" dirty="0" err="1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financiero</a:t>
            </a:r>
            <a:r>
              <a:rPr lang="en-US" sz="1700" dirty="0">
                <a:solidFill>
                  <a:srgbClr val="38465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7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1030319-5719-3095-D3F8-1A256EC84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005" y="314693"/>
            <a:ext cx="14684195" cy="710708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684" y="6340078"/>
            <a:ext cx="255032" cy="22669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10433" y="7380446"/>
            <a:ext cx="2983349" cy="372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endParaRPr lang="en-US" sz="23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F09D8-087F-05F2-81BD-DFCA11B0C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BA6D683-099B-2850-0DED-32D69D7CA985}"/>
              </a:ext>
            </a:extLst>
          </p:cNvPr>
          <p:cNvSpPr/>
          <p:nvPr/>
        </p:nvSpPr>
        <p:spPr>
          <a:xfrm>
            <a:off x="1693889" y="281144"/>
            <a:ext cx="10912839" cy="768096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pic>
        <p:nvPicPr>
          <p:cNvPr id="1026" name="Picture 2" descr="La importancia de tener un SOC y por qué externalizarlo">
            <a:extLst>
              <a:ext uri="{FF2B5EF4-FFF2-40B4-BE49-F238E27FC236}">
                <a16:creationId xmlns:a16="http://schemas.microsoft.com/office/drawing/2014/main" id="{9205CA23-4702-93E8-A3A9-A123346F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091" y="4011528"/>
            <a:ext cx="8312687" cy="391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etwork Firewalls - We Solve IT">
            <a:extLst>
              <a:ext uri="{FF2B5EF4-FFF2-40B4-BE49-F238E27FC236}">
                <a16:creationId xmlns:a16="http://schemas.microsoft.com/office/drawing/2014/main" id="{99318616-EA3A-7D3F-9465-DC49A2574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976" y="1130196"/>
            <a:ext cx="8618914" cy="282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D2409B-7FDE-763A-194D-0C4A1634B4FD}"/>
              </a:ext>
            </a:extLst>
          </p:cNvPr>
          <p:cNvSpPr/>
          <p:nvPr/>
        </p:nvSpPr>
        <p:spPr>
          <a:xfrm>
            <a:off x="548641" y="279688"/>
            <a:ext cx="1343558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76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Ciberseguridad = Prevención</a:t>
            </a:r>
            <a:endParaRPr lang="en-GB" sz="576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B9B5D7-CC04-8D49-A7B4-47D13AC20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005" y="7189590"/>
            <a:ext cx="1693784" cy="9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5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BA6D683-099B-2850-0DED-32D69D7CA985}"/>
              </a:ext>
            </a:extLst>
          </p:cNvPr>
          <p:cNvSpPr/>
          <p:nvPr/>
        </p:nvSpPr>
        <p:spPr>
          <a:xfrm>
            <a:off x="548641" y="281144"/>
            <a:ext cx="13435584" cy="7123997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16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D2409B-7FDE-763A-194D-0C4A1634B4FD}"/>
              </a:ext>
            </a:extLst>
          </p:cNvPr>
          <p:cNvSpPr/>
          <p:nvPr/>
        </p:nvSpPr>
        <p:spPr>
          <a:xfrm>
            <a:off x="646175" y="304072"/>
            <a:ext cx="1333805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760" dirty="0"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Ciberseguridad = Prevención</a:t>
            </a:r>
            <a:endParaRPr lang="en-GB" sz="576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E353DC-CEF1-B246-0E9C-D0072DE15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6" y="1656993"/>
            <a:ext cx="5800787" cy="5585056"/>
          </a:xfrm>
          <a:prstGeom prst="rect">
            <a:avLst/>
          </a:prstGeom>
        </p:spPr>
      </p:pic>
      <p:pic>
        <p:nvPicPr>
          <p:cNvPr id="3076" name="Picture 4" descr="Cybercrime Infographics: Illustrations Of The Past, Present, And Future  Threats We Face">
            <a:extLst>
              <a:ext uri="{FF2B5EF4-FFF2-40B4-BE49-F238E27FC236}">
                <a16:creationId xmlns:a16="http://schemas.microsoft.com/office/drawing/2014/main" id="{9B2CDE0F-B217-EF62-E619-F6F2C4BD4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438" y="1654451"/>
            <a:ext cx="7450619" cy="558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F72A6-82AF-0018-30D5-5A008B817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1384" y="7428069"/>
            <a:ext cx="1260988" cy="69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58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12663</TotalTime>
  <Words>2680</Words>
  <Application>Microsoft Office PowerPoint</Application>
  <PresentationFormat>Personalizado</PresentationFormat>
  <Paragraphs>396</Paragraphs>
  <Slides>37</Slides>
  <Notes>35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8" baseType="lpstr">
      <vt:lpstr>Arial Narrow</vt:lpstr>
      <vt:lpstr>Raleway Black</vt:lpstr>
      <vt:lpstr>Arial</vt:lpstr>
      <vt:lpstr>Montserrat</vt:lpstr>
      <vt:lpstr>Wingdings</vt:lpstr>
      <vt:lpstr>Barlow Bold</vt:lpstr>
      <vt:lpstr>Open Sans</vt:lpstr>
      <vt:lpstr>Prata</vt:lpstr>
      <vt:lpstr>ＭＳ Ｐゴシック</vt:lpstr>
      <vt:lpstr>Unbounded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Danilo Ramirez</dc:creator>
  <cp:lastModifiedBy>Danilo Ramirez</cp:lastModifiedBy>
  <cp:revision>1</cp:revision>
  <dcterms:created xsi:type="dcterms:W3CDTF">2025-08-25T18:09:46Z</dcterms:created>
  <dcterms:modified xsi:type="dcterms:W3CDTF">2025-09-04T21:27:03Z</dcterms:modified>
</cp:coreProperties>
</file>