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4"/>
  </p:sldMasterIdLst>
  <p:notesMasterIdLst>
    <p:notesMasterId r:id="rId23"/>
  </p:notesMasterIdLst>
  <p:handoutMasterIdLst>
    <p:handoutMasterId r:id="rId24"/>
  </p:handoutMasterIdLst>
  <p:sldIdLst>
    <p:sldId id="2134803721" r:id="rId5"/>
    <p:sldId id="2134803723" r:id="rId6"/>
    <p:sldId id="2134803724" r:id="rId7"/>
    <p:sldId id="2134803725" r:id="rId8"/>
    <p:sldId id="2134803726" r:id="rId9"/>
    <p:sldId id="2076138810" r:id="rId10"/>
    <p:sldId id="2134803727" r:id="rId11"/>
    <p:sldId id="2134803722" r:id="rId12"/>
    <p:sldId id="2134803904" r:id="rId13"/>
    <p:sldId id="2134803728" r:id="rId14"/>
    <p:sldId id="2134803729" r:id="rId15"/>
    <p:sldId id="2134803730" r:id="rId16"/>
    <p:sldId id="2147471261" r:id="rId17"/>
    <p:sldId id="2076136914" r:id="rId18"/>
    <p:sldId id="2134803719" r:id="rId19"/>
    <p:sldId id="2076137624" r:id="rId20"/>
    <p:sldId id="2147469701" r:id="rId21"/>
    <p:sldId id="20761369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65B09F-0067-C048-BCCA-D514F17250B3}">
          <p14:sldIdLst>
            <p14:sldId id="2134803721"/>
            <p14:sldId id="2134803723"/>
            <p14:sldId id="2134803724"/>
            <p14:sldId id="2134803725"/>
            <p14:sldId id="2134803726"/>
            <p14:sldId id="2076138810"/>
            <p14:sldId id="2134803727"/>
            <p14:sldId id="2134803722"/>
            <p14:sldId id="2134803904"/>
            <p14:sldId id="2134803728"/>
            <p14:sldId id="2134803729"/>
            <p14:sldId id="2134803730"/>
            <p14:sldId id="2147471261"/>
            <p14:sldId id="2076136914"/>
            <p14:sldId id="2134803719"/>
            <p14:sldId id="2076137624"/>
            <p14:sldId id="2147469701"/>
            <p14:sldId id="2076136905"/>
          </p14:sldIdLst>
        </p14:section>
      </p14:sectionLst>
    </p:ext>
    <p:ext uri="{EFAFB233-063F-42B5-8137-9DF3F51BA10A}">
      <p15:sldGuideLst xmlns:p15="http://schemas.microsoft.com/office/powerpoint/2012/main">
        <p15:guide id="1" pos="6144" userDrawn="1">
          <p15:clr>
            <a:srgbClr val="A4A3A4"/>
          </p15:clr>
        </p15:guide>
        <p15:guide id="2" orient="horz" pos="3648" userDrawn="1">
          <p15:clr>
            <a:srgbClr val="A4A3A4"/>
          </p15:clr>
        </p15:guide>
        <p15:guide id="3" orient="horz" pos="1104" userDrawn="1">
          <p15:clr>
            <a:srgbClr val="A4A3A4"/>
          </p15:clr>
        </p15:guide>
        <p15:guide id="4" orient="horz" pos="1368" userDrawn="1">
          <p15:clr>
            <a:srgbClr val="A4A3A4"/>
          </p15:clr>
        </p15:guide>
        <p15:guide id="5" orient="horz" pos="2592" userDrawn="1">
          <p15:clr>
            <a:srgbClr val="A4A3A4"/>
          </p15:clr>
        </p15:guide>
        <p15:guide id="6" orient="horz" pos="288" userDrawn="1">
          <p15:clr>
            <a:srgbClr val="A4A3A4"/>
          </p15:clr>
        </p15:guide>
        <p15:guide id="7" orient="horz" pos="984" userDrawn="1">
          <p15:clr>
            <a:srgbClr val="A4A3A4"/>
          </p15:clr>
        </p15:guide>
        <p15:guide id="8" orient="horz" pos="3960" userDrawn="1">
          <p15:clr>
            <a:srgbClr val="A4A3A4"/>
          </p15:clr>
        </p15:guide>
        <p15:guide id="9" orient="horz" pos="1272" userDrawn="1">
          <p15:clr>
            <a:srgbClr val="A4A3A4"/>
          </p15:clr>
        </p15:guide>
        <p15:guide id="10" orient="horz" pos="648" userDrawn="1">
          <p15:clr>
            <a:srgbClr val="A4A3A4"/>
          </p15:clr>
        </p15:guide>
        <p15:guide id="11" pos="7200" userDrawn="1">
          <p15:clr>
            <a:srgbClr val="A4A3A4"/>
          </p15:clr>
        </p15:guide>
        <p15:guide id="12" pos="52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DE5413-A955-BB2B-9D0A-831D32647A07}" name="Peter Newton" initials="PN" userId="S::pnewton@fortinet-us.com::57a75b02-d19f-47b3-a5b3-46667ce560d5" providerId="AD"/>
  <p188:author id="{6270481B-82A9-647B-602F-7E51A2FC2ED7}" name="John Maddison" initials="JM" userId="S::jmaddison@fortinet-us.com::88687ccd-d1b7-4aa1-a684-9c2df534c310" providerId="AD"/>
  <p188:author id="{9D07593A-ED77-DA48-051B-611651E1E443}" name="Karin Shopen" initials="KS" userId="S::kshopen@fortinet-us.com::2ed09983-258b-4401-ad80-a794267deb9a" providerId="AD"/>
  <p188:author id="{C24F8C40-5B56-6FAA-015B-1E894D64A2B6}" name="Derek Manky" initials="DM" userId="S::dmanky@fortinet-us.com::40d5de25-e1f3-4e5d-bf0d-93b63dff458b" providerId="AD"/>
  <p188:author id="{536D5842-EEE1-1780-C672-6D99B1B76B0D}" name="Steffen Pedersen" initials="SP" userId="S::spedersen@fortinet-us.com::36a64775-e561-45a7-9032-ff2c073e74a2" providerId="AD"/>
  <p188:author id="{4FBE2645-0E54-BD64-EFCF-17015B5A8A65}" name="Nirav Shah" initials="NS" userId="S::nshah@fortinet-us.com::bf22d406-85fb-42f4-83cb-c849d78b2488" providerId="AD"/>
  <p188:author id="{4FBEAB4C-849D-A3C1-9DFD-240A024B4491}" name="Muhammad Abid" initials="MA" userId="S::mabid@fortinet-us.com::04c522c0-6fa2-4bdb-8c07-79c73ccefa1a" providerId="AD"/>
  <p188:author id="{F025CF59-6205-E176-A770-E8A5143257A2}" name="Jack Chan" initials="JC" userId="S::cfchan@fortinet-us.com::a6db3390-64dd-4b75-b088-220e67990e09" providerId="AD"/>
  <p188:author id="{FA061965-2874-8B55-2ADF-A7AAA5F23BFC}" name="David Lieberman" initials="DL" userId="S::dlieberman@fortinet-us.com::a6f6c24f-9902-43c1-be17-9a168ec1219f" providerId="AD"/>
  <p188:author id="{894B937F-8301-DB0B-CC09-0BF1C997D6DE}" name="Joe O'Laughlin" initials="JO" userId="S::jolaughlin@fortinet-us.com::e9e0c2f5-6107-40eb-a3c2-79ff72b39009" providerId="AD"/>
  <p188:author id="{66B70B87-5B43-823E-F1BD-8E93DA8913F0}" name="Carl Windsor" initials="CW" userId="S::cwindsor@fortinet-us.com::fac3b63f-3da1-4f75-aea0-34f34b39dbb1" providerId="AD"/>
  <p188:author id="{A5B90DCE-46E2-09CA-938D-FEBDEB7BBD4C}" name="David Finger" initials="DF" userId="S::dfinger@fortinet-us.com::9cf9991f-0757-4b60-bd4a-0e0f1be611a3" providerId="AD"/>
  <p188:author id="{BEAC2ED8-1BFE-A4C2-B0C5-D953C8FEBF3C}" name="Ronald Den Braven" initials="RDB" userId="S::rdenbraven@fortinet-us.com::1911d0fb-c65d-4172-a919-7e2404f9928d" providerId="AD"/>
  <p188:author id="{BA142DDA-5432-03E3-70FC-12EC7ECA032D}" name="Patrick Grillo" initials="PG" userId="S::pgrillo@fortinet-us.com::a0ed1ef1-32ba-4387-aa50-e066e866a353" providerId="AD"/>
  <p188:author id="{5AAC65F5-F830-E5E0-C5CA-01CF9C3CA103}" name="Kimberly Becan" initials="KB" userId="S::kbecan@fortinet-us.com::b74dcf02-eeed-43aa-91f9-73de0258c8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Newton" initials="PN" lastIdx="3" clrIdx="0">
    <p:extLst>
      <p:ext uri="{19B8F6BF-5375-455C-9EA6-DF929625EA0E}">
        <p15:presenceInfo xmlns:p15="http://schemas.microsoft.com/office/powerpoint/2012/main" userId="S-1-5-21-1960408961-1383384898-1957994488-4996625" providerId="AD"/>
      </p:ext>
    </p:extLst>
  </p:cmAuthor>
  <p:cmAuthor id="2" name="Microsoft Office User" initials="Office" lastIdx="32" clrIdx="1">
    <p:extLst>
      <p:ext uri="{19B8F6BF-5375-455C-9EA6-DF929625EA0E}">
        <p15:presenceInfo xmlns:p15="http://schemas.microsoft.com/office/powerpoint/2012/main" userId="Microsoft Office User" providerId="None"/>
      </p:ext>
    </p:extLst>
  </p:cmAuthor>
  <p:cmAuthor id="3" name="Joe App" initials="JA" lastIdx="4" clrIdx="2"/>
  <p:cmAuthor id="4" name="Howard Poston" initials="HP" lastIdx="10" clrIdx="3">
    <p:extLst>
      <p:ext uri="{19B8F6BF-5375-455C-9EA6-DF929625EA0E}">
        <p15:presenceInfo xmlns:p15="http://schemas.microsoft.com/office/powerpoint/2012/main" userId="7b842ffa434f5d8d" providerId="Windows Live"/>
      </p:ext>
    </p:extLst>
  </p:cmAuthor>
  <p:cmAuthor id="5" name="Joseph App" initials="JA" lastIdx="13" clrIdx="4">
    <p:extLst>
      <p:ext uri="{19B8F6BF-5375-455C-9EA6-DF929625EA0E}">
        <p15:presenceInfo xmlns:p15="http://schemas.microsoft.com/office/powerpoint/2012/main" userId="S::joseph.app@navajocompany.com::bf1f0e64-9409-4202-adcc-c961e4dcd623" providerId="AD"/>
      </p:ext>
    </p:extLst>
  </p:cmAuthor>
  <p:cmAuthor id="6" name="Sandra Wheatley Smerdon" initials="SS" lastIdx="1" clrIdx="5">
    <p:extLst>
      <p:ext uri="{19B8F6BF-5375-455C-9EA6-DF929625EA0E}">
        <p15:presenceInfo xmlns:p15="http://schemas.microsoft.com/office/powerpoint/2012/main" userId="S::swheatley@fortinet-us.com::8d26bc59-81f0-44ce-a96e-48ba1e39c2cf" providerId="AD"/>
      </p:ext>
    </p:extLst>
  </p:cmAuthor>
  <p:cmAuthor id="7" name="Karin Shopen" initials="KS" lastIdx="28" clrIdx="6">
    <p:extLst>
      <p:ext uri="{19B8F6BF-5375-455C-9EA6-DF929625EA0E}">
        <p15:presenceInfo xmlns:p15="http://schemas.microsoft.com/office/powerpoint/2012/main" userId="S::kshopen@fortinet-us.com::2ed09983-258b-4401-ad80-a794267deb9a" providerId="AD"/>
      </p:ext>
    </p:extLst>
  </p:cmAuthor>
  <p:cmAuthor id="8" name="Vinod Sundarraj" initials="VS" lastIdx="2" clrIdx="7">
    <p:extLst>
      <p:ext uri="{19B8F6BF-5375-455C-9EA6-DF929625EA0E}">
        <p15:presenceInfo xmlns:p15="http://schemas.microsoft.com/office/powerpoint/2012/main" userId="S::vsundarraj@fortinet-us.com::0eff68a2-f046-4b42-b3e8-5993de952d2c" providerId="AD"/>
      </p:ext>
    </p:extLst>
  </p:cmAuthor>
  <p:cmAuthor id="9" name="Nirav Shah" initials="NS" lastIdx="5" clrIdx="8">
    <p:extLst>
      <p:ext uri="{19B8F6BF-5375-455C-9EA6-DF929625EA0E}">
        <p15:presenceInfo xmlns:p15="http://schemas.microsoft.com/office/powerpoint/2012/main" userId="S::nshah@fortinet-us.com::bf22d406-85fb-42f4-83cb-c849d78b2488" providerId="AD"/>
      </p:ext>
    </p:extLst>
  </p:cmAuthor>
  <p:cmAuthor id="10" name="David Finger" initials="DF" lastIdx="31" clrIdx="9">
    <p:extLst>
      <p:ext uri="{19B8F6BF-5375-455C-9EA6-DF929625EA0E}">
        <p15:presenceInfo xmlns:p15="http://schemas.microsoft.com/office/powerpoint/2012/main" userId="S::dfinger@fortinet-us.com::9cf9991f-0757-4b60-bd4a-0e0f1be611a3" providerId="AD"/>
      </p:ext>
    </p:extLst>
  </p:cmAuthor>
  <p:cmAuthor id="11" name="Brian Forster" initials="BF" lastIdx="11" clrIdx="10">
    <p:extLst>
      <p:ext uri="{19B8F6BF-5375-455C-9EA6-DF929625EA0E}">
        <p15:presenceInfo xmlns:p15="http://schemas.microsoft.com/office/powerpoint/2012/main" userId="S::bforster@fortinet-us.com::2ec0f596-ad4e-4675-8b41-96923bb3475b" providerId="AD"/>
      </p:ext>
    </p:extLst>
  </p:cmAuthor>
  <p:cmAuthor id="12" name="Carl Windsor" initials="CW" lastIdx="1" clrIdx="11">
    <p:extLst>
      <p:ext uri="{19B8F6BF-5375-455C-9EA6-DF929625EA0E}">
        <p15:presenceInfo xmlns:p15="http://schemas.microsoft.com/office/powerpoint/2012/main" userId="S::cwindsor@fortinet-us.com::fac3b63f-3da1-4f75-aea0-34f34b39dbb1" providerId="AD"/>
      </p:ext>
    </p:extLst>
  </p:cmAuthor>
  <p:cmAuthor id="13" name="Idan Soen" initials="IS" lastIdx="1" clrIdx="12">
    <p:extLst>
      <p:ext uri="{19B8F6BF-5375-455C-9EA6-DF929625EA0E}">
        <p15:presenceInfo xmlns:p15="http://schemas.microsoft.com/office/powerpoint/2012/main" userId="S::isoen@fortinet-us.com::e1d2cb73-9d07-4afd-ac1e-d752d91a29d1" providerId="AD"/>
      </p:ext>
    </p:extLst>
  </p:cmAuthor>
  <p:cmAuthor id="14" name="Rami Rammaha" initials="RR" lastIdx="1" clrIdx="13">
    <p:extLst>
      <p:ext uri="{19B8F6BF-5375-455C-9EA6-DF929625EA0E}">
        <p15:presenceInfo xmlns:p15="http://schemas.microsoft.com/office/powerpoint/2012/main" userId="S::rrammaha@fortinet-us.com::bb88b7dd-0fa2-4de3-918f-0ac1b2f40fde" providerId="AD"/>
      </p:ext>
    </p:extLst>
  </p:cmAuthor>
  <p:cmAuthor id="15" name="John Maddison" initials="JM" lastIdx="10" clrIdx="14">
    <p:extLst>
      <p:ext uri="{19B8F6BF-5375-455C-9EA6-DF929625EA0E}">
        <p15:presenceInfo xmlns:p15="http://schemas.microsoft.com/office/powerpoint/2012/main" userId="S::jmaddison@fortinet-us.com::88687ccd-d1b7-4aa1-a684-9c2df534c310" providerId="AD"/>
      </p:ext>
    </p:extLst>
  </p:cmAuthor>
  <p:cmAuthor id="16" name="Leslie Jones" initials="LJ" lastIdx="5" clrIdx="15">
    <p:extLst>
      <p:ext uri="{19B8F6BF-5375-455C-9EA6-DF929625EA0E}">
        <p15:presenceInfo xmlns:p15="http://schemas.microsoft.com/office/powerpoint/2012/main" userId="S::ljones@fortinet-us.com::531f049c-cac4-47b6-884b-5b810994b637" providerId="AD"/>
      </p:ext>
    </p:extLst>
  </p:cmAuthor>
  <p:cmAuthor id="17" name="Vince Hwang" initials="VPH" lastIdx="9" clrIdx="16">
    <p:extLst>
      <p:ext uri="{19B8F6BF-5375-455C-9EA6-DF929625EA0E}">
        <p15:presenceInfo xmlns:p15="http://schemas.microsoft.com/office/powerpoint/2012/main" userId="Vince Hwang" providerId="None"/>
      </p:ext>
    </p:extLst>
  </p:cmAuthor>
  <p:cmAuthor id="18" name="David Lieberman" initials="DL" lastIdx="3" clrIdx="17">
    <p:extLst>
      <p:ext uri="{19B8F6BF-5375-455C-9EA6-DF929625EA0E}">
        <p15:presenceInfo xmlns:p15="http://schemas.microsoft.com/office/powerpoint/2012/main" userId="S::dlieberman@fortinet-us.com::a6f6c24f-9902-43c1-be17-9a168ec121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7A"/>
    <a:srgbClr val="3CB17E"/>
    <a:srgbClr val="B67F23"/>
    <a:srgbClr val="BB724D"/>
    <a:srgbClr val="3BB17E"/>
    <a:srgbClr val="B68B23"/>
    <a:srgbClr val="9AA4B3"/>
    <a:srgbClr val="9AA9B7"/>
    <a:srgbClr val="009B00"/>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38"/>
    <p:restoredTop sz="96824"/>
  </p:normalViewPr>
  <p:slideViewPr>
    <p:cSldViewPr snapToGrid="0">
      <p:cViewPr varScale="1">
        <p:scale>
          <a:sx n="125" d="100"/>
          <a:sy n="125" d="100"/>
        </p:scale>
        <p:origin x="856" y="184"/>
      </p:cViewPr>
      <p:guideLst>
        <p:guide pos="6144"/>
        <p:guide orient="horz" pos="3648"/>
        <p:guide orient="horz" pos="1104"/>
        <p:guide orient="horz" pos="1368"/>
        <p:guide orient="horz" pos="2592"/>
        <p:guide orient="horz" pos="288"/>
        <p:guide orient="horz" pos="984"/>
        <p:guide orient="horz" pos="3960"/>
        <p:guide orient="horz" pos="1272"/>
        <p:guide orient="horz" pos="648"/>
        <p:guide pos="7200"/>
        <p:guide pos="5256"/>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2-85AD-6142-BFA9-560674381229}"/>
              </c:ext>
            </c:extLst>
          </c:dPt>
          <c:dPt>
            <c:idx val="1"/>
            <c:bubble3D val="0"/>
            <c:spPr>
              <a:solidFill>
                <a:schemeClr val="accent2"/>
              </a:solidFill>
              <a:ln w="19050">
                <a:noFill/>
              </a:ln>
              <a:effectLst/>
            </c:spPr>
            <c:extLst>
              <c:ext xmlns:c16="http://schemas.microsoft.com/office/drawing/2014/chart" uri="{C3380CC4-5D6E-409C-BE32-E72D297353CC}">
                <c16:uniqueId val="{00000003-899C-4910-B80C-3794986F5FA1}"/>
              </c:ext>
            </c:extLst>
          </c:dPt>
          <c:dPt>
            <c:idx val="2"/>
            <c:bubble3D val="0"/>
            <c:spPr>
              <a:solidFill>
                <a:schemeClr val="accent3"/>
              </a:solidFill>
              <a:ln w="19050">
                <a:noFill/>
              </a:ln>
              <a:effectLst/>
            </c:spPr>
            <c:extLst>
              <c:ext xmlns:c16="http://schemas.microsoft.com/office/drawing/2014/chart" uri="{C3380CC4-5D6E-409C-BE32-E72D297353CC}">
                <c16:uniqueId val="{00000005-899C-4910-B80C-3794986F5FA1}"/>
              </c:ext>
            </c:extLst>
          </c:dPt>
          <c:dPt>
            <c:idx val="3"/>
            <c:bubble3D val="0"/>
            <c:spPr>
              <a:solidFill>
                <a:schemeClr val="accent6"/>
              </a:solidFill>
              <a:ln w="19050">
                <a:noFill/>
              </a:ln>
              <a:effectLst/>
            </c:spPr>
            <c:extLst>
              <c:ext xmlns:c16="http://schemas.microsoft.com/office/drawing/2014/chart" uri="{C3380CC4-5D6E-409C-BE32-E72D297353CC}">
                <c16:uniqueId val="{00000003-85AD-6142-BFA9-56067438122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85AD-6142-BFA9-56067438122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8CBCE6-D012-459A-8356-33767434450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FB3FDE6D-C288-4D24-911F-557A79D21A3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CE7084-7924-4ACD-A491-71C8902220B5}" type="datetimeFigureOut">
              <a:rPr lang="en-US" smtClean="0">
                <a:latin typeface="Arial" panose="020B0604020202020204" pitchFamily="34" charset="0"/>
              </a:rPr>
              <a:t>8/25/23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E2B32F02-4414-4D44-BA0C-8A566EB1966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1C792BF4-EA57-4414-91AE-50E93C683D2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8D2A3A1-6D19-40A9-AA3D-2D0A14E43CD4}"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91109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fld id="{50469229-4DCC-4D4F-99E9-1378CDE5E56A}" type="datetimeFigureOut">
              <a:rPr lang="en-US" smtClean="0"/>
              <a:pPr/>
              <a:t>8/25/23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Arial" panose="020B0604020202020204" pitchFamily="34" charset="0"/>
              </a:defRPr>
            </a:lvl1pPr>
          </a:lstStyle>
          <a:p>
            <a:fld id="{6BA5BCC9-2D58-BC45-8057-F0927490CD17}" type="slidenum">
              <a:rPr lang="en-US" smtClean="0"/>
              <a:pPr/>
              <a:t>‹#›</a:t>
            </a:fld>
            <a:endParaRPr lang="en-US"/>
          </a:p>
        </p:txBody>
      </p:sp>
    </p:spTree>
    <p:extLst>
      <p:ext uri="{BB962C8B-B14F-4D97-AF65-F5344CB8AC3E}">
        <p14:creationId xmlns:p14="http://schemas.microsoft.com/office/powerpoint/2010/main" val="270872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2</a:t>
            </a:fld>
            <a:endParaRPr lang="en-US"/>
          </a:p>
        </p:txBody>
      </p:sp>
    </p:spTree>
    <p:extLst>
      <p:ext uri="{BB962C8B-B14F-4D97-AF65-F5344CB8AC3E}">
        <p14:creationId xmlns:p14="http://schemas.microsoft.com/office/powerpoint/2010/main" val="925304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11</a:t>
            </a:fld>
            <a:endParaRPr lang="en-US"/>
          </a:p>
        </p:txBody>
      </p:sp>
    </p:spTree>
    <p:extLst>
      <p:ext uri="{BB962C8B-B14F-4D97-AF65-F5344CB8AC3E}">
        <p14:creationId xmlns:p14="http://schemas.microsoft.com/office/powerpoint/2010/main" val="390772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12</a:t>
            </a:fld>
            <a:endParaRPr lang="en-US"/>
          </a:p>
        </p:txBody>
      </p:sp>
    </p:spTree>
    <p:extLst>
      <p:ext uri="{BB962C8B-B14F-4D97-AF65-F5344CB8AC3E}">
        <p14:creationId xmlns:p14="http://schemas.microsoft.com/office/powerpoint/2010/main" val="161032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sz="1400"/>
          </a:p>
          <a:p>
            <a:r>
              <a:rPr lang="en-US" sz="1400">
                <a:latin typeface="Arial"/>
                <a:cs typeface="Arial"/>
              </a:rPr>
              <a:t>XSP Segment comment for this slide:</a:t>
            </a:r>
            <a:endParaRPr lang="en-US" sz="1400">
              <a:cs typeface="Arial"/>
            </a:endParaRPr>
          </a:p>
          <a:p>
            <a:r>
              <a:rPr lang="en-US">
                <a:latin typeface="Arial"/>
                <a:cs typeface="Arial"/>
              </a:rPr>
              <a:t>Please mention that </a:t>
            </a:r>
            <a:r>
              <a:rPr lang="en-US" b="1">
                <a:latin typeface="Arial"/>
                <a:cs typeface="Arial"/>
              </a:rPr>
              <a:t>"The value of the FSF applies equally to the MSSP and MNO markets as it does to the enterprise.  Fortinet MSSPs use the FSF to differentiate themselves in the market and launch new services beyond managed firewall.  MNOs leverage it to apply security to 5G networks that is needed to drive 5G adoption by the enterprise as a private network, particularly Secure Networking and Cloud Security elements."</a:t>
            </a:r>
          </a:p>
          <a:p>
            <a:endParaRPr lang="en-US" b="1">
              <a:latin typeface="Arial"/>
              <a:cs typeface="Arial"/>
            </a:endParaRPr>
          </a:p>
          <a:p>
            <a:r>
              <a:rPr lang="en-US" b="1" u="sng">
                <a:latin typeface="Arial"/>
                <a:cs typeface="Arial"/>
              </a:rPr>
              <a:t>SMB comment: </a:t>
            </a:r>
            <a:r>
              <a:rPr lang="en-US" b="1">
                <a:latin typeface="Arial"/>
                <a:cs typeface="Arial"/>
              </a:rPr>
              <a:t>The FSF is relevant and resonates r</a:t>
            </a:r>
            <a:r>
              <a:rPr lang="en-US">
                <a:latin typeface="Arial"/>
                <a:cs typeface="Arial"/>
              </a:rPr>
              <a:t>egardless of business size, from Small Businesses to the world’s largest Enterprises… </a:t>
            </a:r>
            <a:endParaRPr lang="en-US">
              <a:cs typeface="Arial"/>
            </a:endParaRPr>
          </a:p>
        </p:txBody>
      </p:sp>
      <p:sp>
        <p:nvSpPr>
          <p:cNvPr id="4" name="Slide Number Placeholder 3"/>
          <p:cNvSpPr>
            <a:spLocks noGrp="1"/>
          </p:cNvSpPr>
          <p:nvPr>
            <p:ph type="sldNum" sz="quarter" idx="5"/>
          </p:nvPr>
        </p:nvSpPr>
        <p:spPr/>
        <p:txBody>
          <a:bodyPr/>
          <a:lstStyle/>
          <a:p>
            <a:fld id="{6BA5BCC9-2D58-BC45-8057-F0927490CD17}" type="slidenum">
              <a:rPr lang="en-US" smtClean="0"/>
              <a:t>15</a:t>
            </a:fld>
            <a:endParaRPr lang="en-US"/>
          </a:p>
        </p:txBody>
      </p:sp>
    </p:spTree>
    <p:extLst>
      <p:ext uri="{BB962C8B-B14F-4D97-AF65-F5344CB8AC3E}">
        <p14:creationId xmlns:p14="http://schemas.microsoft.com/office/powerpoint/2010/main" val="211318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ea typeface="+mn-ea"/>
                <a:cs typeface="+mn-cs"/>
              </a:rPr>
              <a:t>FortiAIOps</a:t>
            </a:r>
            <a:r>
              <a:rPr lang="en-US" sz="1200" b="0" i="0" kern="1200" dirty="0">
                <a:solidFill>
                  <a:schemeClr val="tx1"/>
                </a:solidFill>
                <a:effectLst/>
                <a:ea typeface="+mn-ea"/>
                <a:cs typeface="+mn-cs"/>
              </a:rPr>
              <a:t> is an Artificial Intelligence with Machine Learning (AI/ML) tool for network operations. </a:t>
            </a:r>
            <a:r>
              <a:rPr lang="en-US" dirty="0"/>
              <a:t>Whether its WAN or LAN feeds, FortiAIOps correlates across the fabric and will produce insightful analysis, optimizations all presented in an easy to consume format - even available by API to integrate with 3rd Party applications for incidents and Statistics. FortiAIOps uses the power of the Fabric to deliver ease of use and tangible business overhead improvements.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SD-WAN support is roadmap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US" sz="2400" b="1" dirty="0"/>
              <a:t>Less Trouble Tickets = </a:t>
            </a:r>
            <a:br>
              <a:rPr lang="en-US" sz="2400" b="1" dirty="0"/>
            </a:br>
            <a:r>
              <a:rPr lang="en-US" sz="2400" dirty="0"/>
              <a:t>More money to invest in key business initiatives</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b="1" dirty="0"/>
              <a:t>Leverage the Power of AI to:</a:t>
            </a:r>
          </a:p>
          <a:p>
            <a:pPr marL="342900" lvl="1" indent="-342900"/>
            <a:r>
              <a:rPr lang="en-US" sz="2000" dirty="0"/>
              <a:t>Save time</a:t>
            </a:r>
          </a:p>
          <a:p>
            <a:pPr marL="342900" lvl="1" indent="-342900"/>
            <a:r>
              <a:rPr lang="en-US" sz="2000" dirty="0"/>
              <a:t>Improve your responsiveness</a:t>
            </a:r>
          </a:p>
          <a:p>
            <a:pPr marL="342900" lvl="1" indent="-342900"/>
            <a:r>
              <a:rPr lang="en-US" sz="2000" dirty="0"/>
              <a:t>Increase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16</a:t>
            </a:fld>
            <a:endParaRPr lang="en-US"/>
          </a:p>
        </p:txBody>
      </p:sp>
    </p:spTree>
    <p:extLst>
      <p:ext uri="{BB962C8B-B14F-4D97-AF65-F5344CB8AC3E}">
        <p14:creationId xmlns:p14="http://schemas.microsoft.com/office/powerpoint/2010/main" val="217951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spc="0" dirty="0">
                <a:solidFill>
                  <a:schemeClr val="tx1"/>
                </a:solidFill>
                <a:ea typeface="+mn-ea"/>
                <a:cs typeface="+mn-cs"/>
              </a:rPr>
              <a:t>Different access levels across different users and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00" spc="0" dirty="0">
              <a:solidFill>
                <a:schemeClr val="tx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spc="0" dirty="0">
                <a:solidFill>
                  <a:schemeClr val="tx1"/>
                </a:solidFill>
                <a:ea typeface="+mn-ea"/>
                <a:cs typeface="+mn-cs"/>
              </a:rPr>
              <a:t>Contextual awareness/info on how best to deploy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00" spc="0" dirty="0">
              <a:solidFill>
                <a:schemeClr val="tx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spc="0" dirty="0">
                <a:solidFill>
                  <a:schemeClr val="tx1"/>
                </a:solidFill>
                <a:ea typeface="+mn-ea"/>
                <a:cs typeface="+mn-cs"/>
              </a:rPr>
              <a:t>Policy determines identity, place, device and user and then grants the right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00" spc="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6BA5BCC9-2D58-BC45-8057-F0927490CD17}" type="slidenum">
              <a:rPr lang="en-US" smtClean="0"/>
              <a:pPr/>
              <a:t>17</a:t>
            </a:fld>
            <a:endParaRPr lang="en-US"/>
          </a:p>
        </p:txBody>
      </p:sp>
    </p:spTree>
    <p:extLst>
      <p:ext uri="{BB962C8B-B14F-4D97-AF65-F5344CB8AC3E}">
        <p14:creationId xmlns:p14="http://schemas.microsoft.com/office/powerpoint/2010/main" val="1760185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E1EE-0039-4797-B978-F453418260D1}" type="slidenum">
              <a:rPr lang="en-US" smtClean="0"/>
              <a:pPr/>
              <a:t>18</a:t>
            </a:fld>
            <a:endParaRPr lang="en-US"/>
          </a:p>
        </p:txBody>
      </p:sp>
    </p:spTree>
    <p:extLst>
      <p:ext uri="{BB962C8B-B14F-4D97-AF65-F5344CB8AC3E}">
        <p14:creationId xmlns:p14="http://schemas.microsoft.com/office/powerpoint/2010/main" val="216600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3</a:t>
            </a:fld>
            <a:endParaRPr lang="en-US"/>
          </a:p>
        </p:txBody>
      </p:sp>
    </p:spTree>
    <p:extLst>
      <p:ext uri="{BB962C8B-B14F-4D97-AF65-F5344CB8AC3E}">
        <p14:creationId xmlns:p14="http://schemas.microsoft.com/office/powerpoint/2010/main" val="315744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4</a:t>
            </a:fld>
            <a:endParaRPr lang="en-US"/>
          </a:p>
        </p:txBody>
      </p:sp>
    </p:spTree>
    <p:extLst>
      <p:ext uri="{BB962C8B-B14F-4D97-AF65-F5344CB8AC3E}">
        <p14:creationId xmlns:p14="http://schemas.microsoft.com/office/powerpoint/2010/main" val="368286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5</a:t>
            </a:fld>
            <a:endParaRPr lang="en-US"/>
          </a:p>
        </p:txBody>
      </p:sp>
    </p:spTree>
    <p:extLst>
      <p:ext uri="{BB962C8B-B14F-4D97-AF65-F5344CB8AC3E}">
        <p14:creationId xmlns:p14="http://schemas.microsoft.com/office/powerpoint/2010/main" val="352912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6</a:t>
            </a:fld>
            <a:endParaRPr lang="en-US"/>
          </a:p>
        </p:txBody>
      </p:sp>
    </p:spTree>
    <p:extLst>
      <p:ext uri="{BB962C8B-B14F-4D97-AF65-F5344CB8AC3E}">
        <p14:creationId xmlns:p14="http://schemas.microsoft.com/office/powerpoint/2010/main" val="123669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7</a:t>
            </a:fld>
            <a:endParaRPr lang="en-US"/>
          </a:p>
        </p:txBody>
      </p:sp>
    </p:spTree>
    <p:extLst>
      <p:ext uri="{BB962C8B-B14F-4D97-AF65-F5344CB8AC3E}">
        <p14:creationId xmlns:p14="http://schemas.microsoft.com/office/powerpoint/2010/main" val="58525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8</a:t>
            </a:fld>
            <a:endParaRPr lang="en-US"/>
          </a:p>
        </p:txBody>
      </p:sp>
    </p:spTree>
    <p:extLst>
      <p:ext uri="{BB962C8B-B14F-4D97-AF65-F5344CB8AC3E}">
        <p14:creationId xmlns:p14="http://schemas.microsoft.com/office/powerpoint/2010/main" val="363290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pPr/>
              <a:t>9</a:t>
            </a:fld>
            <a:endParaRPr lang="en-US"/>
          </a:p>
        </p:txBody>
      </p:sp>
    </p:spTree>
    <p:extLst>
      <p:ext uri="{BB962C8B-B14F-4D97-AF65-F5344CB8AC3E}">
        <p14:creationId xmlns:p14="http://schemas.microsoft.com/office/powerpoint/2010/main" val="78891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10</a:t>
            </a:fld>
            <a:endParaRPr lang="en-US"/>
          </a:p>
        </p:txBody>
      </p:sp>
    </p:spTree>
    <p:extLst>
      <p:ext uri="{BB962C8B-B14F-4D97-AF65-F5344CB8AC3E}">
        <p14:creationId xmlns:p14="http://schemas.microsoft.com/office/powerpoint/2010/main" val="271583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4B72103-E25D-C943-9828-5630EBA09548}"/>
              </a:ext>
            </a:extLst>
          </p:cNvPr>
          <p:cNvPicPr>
            <a:picLocks noChangeAspect="1"/>
          </p:cNvPicPr>
          <p:nvPr userDrawn="1"/>
        </p:nvPicPr>
        <p:blipFill>
          <a:blip r:embed="rId2">
            <a:alphaModFix amt="45000"/>
          </a:blip>
          <a:stretch>
            <a:fillRect/>
          </a:stretch>
        </p:blipFill>
        <p:spPr>
          <a:xfrm>
            <a:off x="440446" y="2963794"/>
            <a:ext cx="1963574" cy="2561007"/>
          </a:xfrm>
          <a:prstGeom prst="rect">
            <a:avLst/>
          </a:prstGeom>
        </p:spPr>
      </p:pic>
      <p:sp>
        <p:nvSpPr>
          <p:cNvPr id="23" name="Title 1">
            <a:extLst>
              <a:ext uri="{FF2B5EF4-FFF2-40B4-BE49-F238E27FC236}">
                <a16:creationId xmlns:a16="http://schemas.microsoft.com/office/drawing/2014/main" id="{C8685131-3A51-134E-88C6-5FD46D7F7388}"/>
              </a:ext>
            </a:extLst>
          </p:cNvPr>
          <p:cNvSpPr>
            <a:spLocks noGrp="1"/>
          </p:cNvSpPr>
          <p:nvPr>
            <p:ph type="ctrTitle" hasCustomPrompt="1"/>
          </p:nvPr>
        </p:nvSpPr>
        <p:spPr>
          <a:xfrm>
            <a:off x="1776695" y="3201867"/>
            <a:ext cx="8337506" cy="1534889"/>
          </a:xfrm>
          <a:prstGeom prst="rect">
            <a:avLst/>
          </a:prstGeom>
        </p:spPr>
        <p:txBody>
          <a:bodyPr anchor="b" anchorCtr="0">
            <a:noAutofit/>
          </a:bodyPr>
          <a:lstStyle>
            <a:lvl1pPr algn="l">
              <a:defRPr sz="5000" b="1" spc="0" baseline="0">
                <a:ln>
                  <a:solidFill>
                    <a:schemeClr val="tx1"/>
                  </a:solidFill>
                </a:ln>
                <a:solidFill>
                  <a:schemeClr val="tx1"/>
                </a:solidFill>
                <a:effectLst/>
                <a:latin typeface="+mj-lt"/>
                <a:ea typeface="Inter" panose="020B0502030000000004" pitchFamily="34" charset="0"/>
              </a:defRPr>
            </a:lvl1pPr>
          </a:lstStyle>
          <a:p>
            <a:r>
              <a:rPr lang="en-US"/>
              <a:t>Presentation</a:t>
            </a:r>
            <a:br>
              <a:rPr lang="en-US"/>
            </a:br>
            <a:r>
              <a:rPr lang="en-US"/>
              <a:t>Title</a:t>
            </a:r>
          </a:p>
        </p:txBody>
      </p:sp>
      <p:sp>
        <p:nvSpPr>
          <p:cNvPr id="24" name="Subtitle 2">
            <a:extLst>
              <a:ext uri="{FF2B5EF4-FFF2-40B4-BE49-F238E27FC236}">
                <a16:creationId xmlns:a16="http://schemas.microsoft.com/office/drawing/2014/main" id="{96465808-1347-D74F-93A3-1DE659E68569}"/>
              </a:ext>
            </a:extLst>
          </p:cNvPr>
          <p:cNvSpPr>
            <a:spLocks noGrp="1"/>
          </p:cNvSpPr>
          <p:nvPr>
            <p:ph type="subTitle" idx="1" hasCustomPrompt="1"/>
          </p:nvPr>
        </p:nvSpPr>
        <p:spPr>
          <a:xfrm>
            <a:off x="1776695" y="4736756"/>
            <a:ext cx="7596188" cy="723301"/>
          </a:xfrm>
          <a:prstGeom prst="rect">
            <a:avLst/>
          </a:prstGeom>
        </p:spPr>
        <p:txBody>
          <a:bodyPr wrap="square">
            <a:noAutofit/>
          </a:bodyPr>
          <a:lstStyle>
            <a:lvl1pPr marL="0" indent="0" algn="l">
              <a:lnSpc>
                <a:spcPct val="100000"/>
              </a:lnSpc>
              <a:buNone/>
              <a:defRPr sz="2000" spc="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 Title / Presenter's Name and Title</a:t>
            </a:r>
          </a:p>
        </p:txBody>
      </p:sp>
      <p:pic>
        <p:nvPicPr>
          <p:cNvPr id="25" name="Picture 24">
            <a:extLst>
              <a:ext uri="{FF2B5EF4-FFF2-40B4-BE49-F238E27FC236}">
                <a16:creationId xmlns:a16="http://schemas.microsoft.com/office/drawing/2014/main" id="{D037D244-E9CD-6147-A244-04EE88E3DA3E}"/>
              </a:ext>
            </a:extLst>
          </p:cNvPr>
          <p:cNvPicPr>
            <a:picLocks noChangeAspect="1"/>
          </p:cNvPicPr>
          <p:nvPr userDrawn="1"/>
        </p:nvPicPr>
        <p:blipFill>
          <a:blip r:embed="rId3"/>
          <a:stretch>
            <a:fillRect/>
          </a:stretch>
        </p:blipFill>
        <p:spPr>
          <a:xfrm>
            <a:off x="1935190" y="2556948"/>
            <a:ext cx="2632010" cy="304928"/>
          </a:xfrm>
          <a:prstGeom prst="rect">
            <a:avLst/>
          </a:prstGeom>
        </p:spPr>
      </p:pic>
      <p:pic>
        <p:nvPicPr>
          <p:cNvPr id="26" name="Picture 25">
            <a:extLst>
              <a:ext uri="{FF2B5EF4-FFF2-40B4-BE49-F238E27FC236}">
                <a16:creationId xmlns:a16="http://schemas.microsoft.com/office/drawing/2014/main" id="{5E1F2589-21C6-7E4F-B4CB-5530FBD9A4D8}"/>
              </a:ext>
            </a:extLst>
          </p:cNvPr>
          <p:cNvPicPr>
            <a:picLocks noChangeAspect="1"/>
          </p:cNvPicPr>
          <p:nvPr userDrawn="1"/>
        </p:nvPicPr>
        <p:blipFill>
          <a:blip r:embed="rId4"/>
          <a:stretch>
            <a:fillRect/>
          </a:stretch>
        </p:blipFill>
        <p:spPr>
          <a:xfrm>
            <a:off x="1930543" y="394158"/>
            <a:ext cx="3466708" cy="1119001"/>
          </a:xfrm>
          <a:prstGeom prst="rect">
            <a:avLst/>
          </a:prstGeom>
        </p:spPr>
      </p:pic>
      <p:pic>
        <p:nvPicPr>
          <p:cNvPr id="28" name="Picture 27">
            <a:extLst>
              <a:ext uri="{FF2B5EF4-FFF2-40B4-BE49-F238E27FC236}">
                <a16:creationId xmlns:a16="http://schemas.microsoft.com/office/drawing/2014/main" id="{BFF29313-6899-0E49-8AFA-660E73E3750E}"/>
              </a:ext>
            </a:extLst>
          </p:cNvPr>
          <p:cNvPicPr>
            <a:picLocks noChangeAspect="1"/>
          </p:cNvPicPr>
          <p:nvPr userDrawn="1"/>
        </p:nvPicPr>
        <p:blipFill>
          <a:blip r:embed="rId5"/>
          <a:stretch>
            <a:fillRect/>
          </a:stretch>
        </p:blipFill>
        <p:spPr>
          <a:xfrm flipH="1" flipV="1">
            <a:off x="1884805" y="6151271"/>
            <a:ext cx="1493593" cy="240748"/>
          </a:xfrm>
          <a:prstGeom prst="rect">
            <a:avLst/>
          </a:prstGeom>
          <a:solidFill>
            <a:schemeClr val="accent6"/>
          </a:solidFill>
        </p:spPr>
      </p:pic>
      <p:pic>
        <p:nvPicPr>
          <p:cNvPr id="35" name="Picture 34">
            <a:extLst>
              <a:ext uri="{FF2B5EF4-FFF2-40B4-BE49-F238E27FC236}">
                <a16:creationId xmlns:a16="http://schemas.microsoft.com/office/drawing/2014/main" id="{A32B0041-AA5A-D545-95BA-4247768FD3F1}"/>
              </a:ext>
            </a:extLst>
          </p:cNvPr>
          <p:cNvPicPr>
            <a:picLocks noChangeAspect="1"/>
          </p:cNvPicPr>
          <p:nvPr userDrawn="1"/>
        </p:nvPicPr>
        <p:blipFill>
          <a:blip r:embed="rId5"/>
          <a:stretch>
            <a:fillRect/>
          </a:stretch>
        </p:blipFill>
        <p:spPr>
          <a:xfrm flipH="1" flipV="1">
            <a:off x="441597" y="1203"/>
            <a:ext cx="1493593" cy="240748"/>
          </a:xfrm>
          <a:prstGeom prst="rect">
            <a:avLst/>
          </a:prstGeom>
          <a:solidFill>
            <a:schemeClr val="accent6"/>
          </a:solidFill>
        </p:spPr>
      </p:pic>
      <p:sp>
        <p:nvSpPr>
          <p:cNvPr id="36" name="Rectangle 35">
            <a:extLst>
              <a:ext uri="{FF2B5EF4-FFF2-40B4-BE49-F238E27FC236}">
                <a16:creationId xmlns:a16="http://schemas.microsoft.com/office/drawing/2014/main" id="{3664B9B2-D373-9743-B29B-79E61E732E07}"/>
              </a:ext>
            </a:extLst>
          </p:cNvPr>
          <p:cNvSpPr/>
          <p:nvPr userDrawn="1"/>
        </p:nvSpPr>
        <p:spPr>
          <a:xfrm>
            <a:off x="8432830" y="-1"/>
            <a:ext cx="1041956" cy="1513159"/>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pic>
        <p:nvPicPr>
          <p:cNvPr id="37" name="Picture 36">
            <a:extLst>
              <a:ext uri="{FF2B5EF4-FFF2-40B4-BE49-F238E27FC236}">
                <a16:creationId xmlns:a16="http://schemas.microsoft.com/office/drawing/2014/main" id="{3247B887-9761-0B43-8F3C-D305B0D37210}"/>
              </a:ext>
            </a:extLst>
          </p:cNvPr>
          <p:cNvPicPr>
            <a:picLocks noChangeAspect="1"/>
          </p:cNvPicPr>
          <p:nvPr userDrawn="1"/>
        </p:nvPicPr>
        <p:blipFill>
          <a:blip r:embed="rId6"/>
          <a:stretch>
            <a:fillRect/>
          </a:stretch>
        </p:blipFill>
        <p:spPr>
          <a:xfrm>
            <a:off x="9764873" y="4963438"/>
            <a:ext cx="1949331" cy="1657699"/>
          </a:xfrm>
          <a:prstGeom prst="rect">
            <a:avLst/>
          </a:prstGeom>
        </p:spPr>
      </p:pic>
      <p:pic>
        <p:nvPicPr>
          <p:cNvPr id="38" name="Picture 37">
            <a:extLst>
              <a:ext uri="{FF2B5EF4-FFF2-40B4-BE49-F238E27FC236}">
                <a16:creationId xmlns:a16="http://schemas.microsoft.com/office/drawing/2014/main" id="{E944FC91-2888-584B-9A07-681AFB6CCD47}"/>
              </a:ext>
            </a:extLst>
          </p:cNvPr>
          <p:cNvPicPr>
            <a:picLocks noChangeAspect="1"/>
          </p:cNvPicPr>
          <p:nvPr userDrawn="1"/>
        </p:nvPicPr>
        <p:blipFill>
          <a:blip r:embed="rId4"/>
          <a:stretch>
            <a:fillRect/>
          </a:stretch>
        </p:blipFill>
        <p:spPr>
          <a:xfrm>
            <a:off x="6589402" y="5382990"/>
            <a:ext cx="3466708" cy="1119001"/>
          </a:xfrm>
          <a:prstGeom prst="rect">
            <a:avLst/>
          </a:prstGeom>
        </p:spPr>
      </p:pic>
      <p:pic>
        <p:nvPicPr>
          <p:cNvPr id="39" name="Picture 38">
            <a:extLst>
              <a:ext uri="{FF2B5EF4-FFF2-40B4-BE49-F238E27FC236}">
                <a16:creationId xmlns:a16="http://schemas.microsoft.com/office/drawing/2014/main" id="{CDCE8545-14A5-D647-A9F6-12124BBB54B8}"/>
              </a:ext>
            </a:extLst>
          </p:cNvPr>
          <p:cNvPicPr>
            <a:picLocks noChangeAspect="1"/>
          </p:cNvPicPr>
          <p:nvPr userDrawn="1"/>
        </p:nvPicPr>
        <p:blipFill>
          <a:blip r:embed="rId7"/>
          <a:stretch>
            <a:fillRect/>
          </a:stretch>
        </p:blipFill>
        <p:spPr>
          <a:xfrm>
            <a:off x="10589740" y="-5956"/>
            <a:ext cx="1602259" cy="1602259"/>
          </a:xfrm>
          <a:prstGeom prst="rect">
            <a:avLst/>
          </a:prstGeom>
        </p:spPr>
      </p:pic>
      <p:sp>
        <p:nvSpPr>
          <p:cNvPr id="40" name="Rectangle 39">
            <a:extLst>
              <a:ext uri="{FF2B5EF4-FFF2-40B4-BE49-F238E27FC236}">
                <a16:creationId xmlns:a16="http://schemas.microsoft.com/office/drawing/2014/main" id="{0DDA93FA-40CB-2049-8E73-82A056A00108}"/>
              </a:ext>
            </a:extLst>
          </p:cNvPr>
          <p:cNvSpPr/>
          <p:nvPr userDrawn="1"/>
        </p:nvSpPr>
        <p:spPr>
          <a:xfrm>
            <a:off x="9764873" y="6190735"/>
            <a:ext cx="1949331" cy="671150"/>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41" name="Rectangle 40">
            <a:extLst>
              <a:ext uri="{FF2B5EF4-FFF2-40B4-BE49-F238E27FC236}">
                <a16:creationId xmlns:a16="http://schemas.microsoft.com/office/drawing/2014/main" id="{BC64E44F-1FCD-7345-B0C9-C791043803BB}"/>
              </a:ext>
            </a:extLst>
          </p:cNvPr>
          <p:cNvSpPr/>
          <p:nvPr userDrawn="1"/>
        </p:nvSpPr>
        <p:spPr>
          <a:xfrm>
            <a:off x="441597" y="5146906"/>
            <a:ext cx="1962423" cy="1004365"/>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42" name="Rectangle 41">
            <a:extLst>
              <a:ext uri="{FF2B5EF4-FFF2-40B4-BE49-F238E27FC236}">
                <a16:creationId xmlns:a16="http://schemas.microsoft.com/office/drawing/2014/main" id="{78749C61-152B-BF47-91B3-28D1B787CDB1}"/>
              </a:ext>
            </a:extLst>
          </p:cNvPr>
          <p:cNvSpPr/>
          <p:nvPr userDrawn="1"/>
        </p:nvSpPr>
        <p:spPr>
          <a:xfrm>
            <a:off x="9474786" y="3826855"/>
            <a:ext cx="580173" cy="185729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43" name="Picture 42">
            <a:extLst>
              <a:ext uri="{FF2B5EF4-FFF2-40B4-BE49-F238E27FC236}">
                <a16:creationId xmlns:a16="http://schemas.microsoft.com/office/drawing/2014/main" id="{870591ED-0C5B-F543-8CD0-AEED83F6C777}"/>
              </a:ext>
            </a:extLst>
          </p:cNvPr>
          <p:cNvPicPr>
            <a:picLocks noChangeAspect="1"/>
          </p:cNvPicPr>
          <p:nvPr userDrawn="1"/>
        </p:nvPicPr>
        <p:blipFill>
          <a:blip r:embed="rId5"/>
          <a:stretch>
            <a:fillRect/>
          </a:stretch>
        </p:blipFill>
        <p:spPr>
          <a:xfrm flipH="1" flipV="1">
            <a:off x="9018075" y="1272410"/>
            <a:ext cx="1493593" cy="240748"/>
          </a:xfrm>
          <a:prstGeom prst="rect">
            <a:avLst/>
          </a:prstGeom>
          <a:solidFill>
            <a:schemeClr val="accent6"/>
          </a:solidFill>
        </p:spPr>
      </p:pic>
    </p:spTree>
    <p:extLst>
      <p:ext uri="{BB962C8B-B14F-4D97-AF65-F5344CB8AC3E}">
        <p14:creationId xmlns:p14="http://schemas.microsoft.com/office/powerpoint/2010/main" val="31859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No Bullets_subtitl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79731" y="1745431"/>
            <a:ext cx="10831293" cy="4383087"/>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a:p>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p:txBody>
      </p:sp>
      <p:sp>
        <p:nvSpPr>
          <p:cNvPr id="6" name="Text Placeholder 3">
            <a:extLst>
              <a:ext uri="{FF2B5EF4-FFF2-40B4-BE49-F238E27FC236}">
                <a16:creationId xmlns:a16="http://schemas.microsoft.com/office/drawing/2014/main" id="{B06A5158-AF52-2D44-853D-646A374584A4}"/>
              </a:ext>
            </a:extLst>
          </p:cNvPr>
          <p:cNvSpPr>
            <a:spLocks noGrp="1"/>
          </p:cNvSpPr>
          <p:nvPr>
            <p:ph type="body" sz="quarter" idx="15"/>
          </p:nvPr>
        </p:nvSpPr>
        <p:spPr>
          <a:xfrm>
            <a:off x="271923" y="908461"/>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7" name="Title 1">
            <a:extLst>
              <a:ext uri="{FF2B5EF4-FFF2-40B4-BE49-F238E27FC236}">
                <a16:creationId xmlns:a16="http://schemas.microsoft.com/office/drawing/2014/main" id="{7F36E4B0-858A-464B-BACD-6EA6E69CE5C7}"/>
              </a:ext>
            </a:extLst>
          </p:cNvPr>
          <p:cNvSpPr>
            <a:spLocks noGrp="1"/>
          </p:cNvSpPr>
          <p:nvPr>
            <p:ph type="title" hasCustomPrompt="1"/>
          </p:nvPr>
        </p:nvSpPr>
        <p:spPr>
          <a:xfrm>
            <a:off x="273860" y="17813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19862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65774"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5820390"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6" name="Title 1">
            <a:extLst>
              <a:ext uri="{FF2B5EF4-FFF2-40B4-BE49-F238E27FC236}">
                <a16:creationId xmlns:a16="http://schemas.microsoft.com/office/drawing/2014/main" id="{9F801CD6-4A94-4C4B-A0FC-9BD594810FF7}"/>
              </a:ext>
            </a:extLst>
          </p:cNvPr>
          <p:cNvSpPr>
            <a:spLocks noGrp="1"/>
          </p:cNvSpPr>
          <p:nvPr>
            <p:ph type="title" hasCustomPrompt="1"/>
          </p:nvPr>
        </p:nvSpPr>
        <p:spPr>
          <a:xfrm>
            <a:off x="265774" y="176071"/>
            <a:ext cx="10837164" cy="726454"/>
          </a:xfrm>
          <a:prstGeom prst="rect">
            <a:avLst/>
          </a:prstGeom>
        </p:spPr>
        <p:txBody>
          <a:bodyPr anchor="ctr" anchorCtr="0">
            <a:noAutofit/>
          </a:bodyPr>
          <a:lstStyle>
            <a:lvl1pPr>
              <a:defRPr sz="3400" b="1" spc="-15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2638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255329" y="1298455"/>
            <a:ext cx="5373198"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255330" y="2185423"/>
            <a:ext cx="5391484"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5" name="Text Placeholder 4">
            <a:extLst>
              <a:ext uri="{FF2B5EF4-FFF2-40B4-BE49-F238E27FC236}">
                <a16:creationId xmlns:a16="http://schemas.microsoft.com/office/drawing/2014/main" id="{13CE70E2-69C2-0143-9D3A-18C5F025E43E}"/>
              </a:ext>
            </a:extLst>
          </p:cNvPr>
          <p:cNvSpPr>
            <a:spLocks noGrp="1"/>
          </p:cNvSpPr>
          <p:nvPr>
            <p:ph type="body" sz="quarter" idx="3"/>
          </p:nvPr>
        </p:nvSpPr>
        <p:spPr>
          <a:xfrm>
            <a:off x="5817502" y="1298455"/>
            <a:ext cx="5277612"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AFB09C-3870-2A4D-A9D8-F70837E45014}"/>
              </a:ext>
            </a:extLst>
          </p:cNvPr>
          <p:cNvSpPr>
            <a:spLocks noGrp="1"/>
          </p:cNvSpPr>
          <p:nvPr>
            <p:ph sz="quarter" idx="4" hasCustomPrompt="1"/>
          </p:nvPr>
        </p:nvSpPr>
        <p:spPr>
          <a:xfrm>
            <a:off x="5817502" y="2185423"/>
            <a:ext cx="5277612"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itle 1">
            <a:extLst>
              <a:ext uri="{FF2B5EF4-FFF2-40B4-BE49-F238E27FC236}">
                <a16:creationId xmlns:a16="http://schemas.microsoft.com/office/drawing/2014/main" id="{4BF31105-680A-9249-8E56-4756C2B56E1A}"/>
              </a:ext>
            </a:extLst>
          </p:cNvPr>
          <p:cNvSpPr>
            <a:spLocks noGrp="1"/>
          </p:cNvSpPr>
          <p:nvPr>
            <p:ph type="title" hasCustomPrompt="1"/>
          </p:nvPr>
        </p:nvSpPr>
        <p:spPr>
          <a:xfrm>
            <a:off x="257950" y="177240"/>
            <a:ext cx="10837164" cy="702703"/>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1661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262496" y="1095994"/>
            <a:ext cx="5288062"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5712102" y="1095994"/>
            <a:ext cx="5278918"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262496" y="4787232"/>
            <a:ext cx="5284787"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a:t>Brief caption or descriptive statement</a:t>
            </a:r>
          </a:p>
          <a:p>
            <a:pPr lvl="0"/>
            <a:r>
              <a:rPr lang="en-US"/>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5712103" y="4787232"/>
            <a:ext cx="5286755"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a:t>Brief caption or descriptive statement</a:t>
            </a:r>
          </a:p>
          <a:p>
            <a:pPr lvl="0"/>
            <a:r>
              <a:rPr lang="en-US"/>
              <a:t>Relating to picture</a:t>
            </a:r>
          </a:p>
        </p:txBody>
      </p:sp>
      <p:sp>
        <p:nvSpPr>
          <p:cNvPr id="8" name="Title 1">
            <a:extLst>
              <a:ext uri="{FF2B5EF4-FFF2-40B4-BE49-F238E27FC236}">
                <a16:creationId xmlns:a16="http://schemas.microsoft.com/office/drawing/2014/main" id="{F807AB88-3644-1844-A794-FF7AAC04FE00}"/>
              </a:ext>
            </a:extLst>
          </p:cNvPr>
          <p:cNvSpPr>
            <a:spLocks noGrp="1"/>
          </p:cNvSpPr>
          <p:nvPr>
            <p:ph type="title" hasCustomPrompt="1"/>
          </p:nvPr>
        </p:nvSpPr>
        <p:spPr>
          <a:xfrm>
            <a:off x="26249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40476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53483"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3890445"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6" name="Content Placeholder 3">
            <a:extLst>
              <a:ext uri="{FF2B5EF4-FFF2-40B4-BE49-F238E27FC236}">
                <a16:creationId xmlns:a16="http://schemas.microsoft.com/office/drawing/2014/main" id="{F2B631D9-C77C-824C-BCBE-8B7BFAF111D9}"/>
              </a:ext>
            </a:extLst>
          </p:cNvPr>
          <p:cNvSpPr>
            <a:spLocks noGrp="1"/>
          </p:cNvSpPr>
          <p:nvPr>
            <p:ph sz="half" idx="13" hasCustomPrompt="1"/>
          </p:nvPr>
        </p:nvSpPr>
        <p:spPr>
          <a:xfrm>
            <a:off x="7527407" y="1427652"/>
            <a:ext cx="3470276"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itle 1">
            <a:extLst>
              <a:ext uri="{FF2B5EF4-FFF2-40B4-BE49-F238E27FC236}">
                <a16:creationId xmlns:a16="http://schemas.microsoft.com/office/drawing/2014/main" id="{25349099-3202-9F41-8EA2-06AD569257E5}"/>
              </a:ext>
            </a:extLst>
          </p:cNvPr>
          <p:cNvSpPr>
            <a:spLocks noGrp="1"/>
          </p:cNvSpPr>
          <p:nvPr>
            <p:ph type="title" hasCustomPrompt="1"/>
          </p:nvPr>
        </p:nvSpPr>
        <p:spPr>
          <a:xfrm>
            <a:off x="253483"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37239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ree Content, heading,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255332" y="1512205"/>
            <a:ext cx="3569033"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255332" y="2399173"/>
            <a:ext cx="3569033"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ext Placeholder 2">
            <a:extLst>
              <a:ext uri="{FF2B5EF4-FFF2-40B4-BE49-F238E27FC236}">
                <a16:creationId xmlns:a16="http://schemas.microsoft.com/office/drawing/2014/main" id="{F4EE19DC-8D4E-D341-8AA8-3FB30FDC4F26}"/>
              </a:ext>
            </a:extLst>
          </p:cNvPr>
          <p:cNvSpPr>
            <a:spLocks noGrp="1"/>
          </p:cNvSpPr>
          <p:nvPr>
            <p:ph type="body" idx="13"/>
          </p:nvPr>
        </p:nvSpPr>
        <p:spPr>
          <a:xfrm>
            <a:off x="3886623" y="151220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3">
            <a:extLst>
              <a:ext uri="{FF2B5EF4-FFF2-40B4-BE49-F238E27FC236}">
                <a16:creationId xmlns:a16="http://schemas.microsoft.com/office/drawing/2014/main" id="{3A2BD903-D929-C24D-98CA-F0E2548FB58C}"/>
              </a:ext>
            </a:extLst>
          </p:cNvPr>
          <p:cNvSpPr>
            <a:spLocks noGrp="1"/>
          </p:cNvSpPr>
          <p:nvPr>
            <p:ph sz="half" idx="14" hasCustomPrompt="1"/>
          </p:nvPr>
        </p:nvSpPr>
        <p:spPr>
          <a:xfrm>
            <a:off x="3886623"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11" name="Text Placeholder 2">
            <a:extLst>
              <a:ext uri="{FF2B5EF4-FFF2-40B4-BE49-F238E27FC236}">
                <a16:creationId xmlns:a16="http://schemas.microsoft.com/office/drawing/2014/main" id="{E4048257-3ABC-6D48-888B-07E54907D07B}"/>
              </a:ext>
            </a:extLst>
          </p:cNvPr>
          <p:cNvSpPr>
            <a:spLocks noGrp="1"/>
          </p:cNvSpPr>
          <p:nvPr>
            <p:ph type="body" idx="15"/>
          </p:nvPr>
        </p:nvSpPr>
        <p:spPr>
          <a:xfrm>
            <a:off x="7520279" y="153595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3">
            <a:extLst>
              <a:ext uri="{FF2B5EF4-FFF2-40B4-BE49-F238E27FC236}">
                <a16:creationId xmlns:a16="http://schemas.microsoft.com/office/drawing/2014/main" id="{DD2C53F7-B3F3-6E4E-8CD8-FE8394323B47}"/>
              </a:ext>
            </a:extLst>
          </p:cNvPr>
          <p:cNvSpPr>
            <a:spLocks noGrp="1"/>
          </p:cNvSpPr>
          <p:nvPr>
            <p:ph sz="half" idx="16" hasCustomPrompt="1"/>
          </p:nvPr>
        </p:nvSpPr>
        <p:spPr>
          <a:xfrm>
            <a:off x="7520279"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14" name="Text Placeholder 3">
            <a:extLst>
              <a:ext uri="{FF2B5EF4-FFF2-40B4-BE49-F238E27FC236}">
                <a16:creationId xmlns:a16="http://schemas.microsoft.com/office/drawing/2014/main" id="{42E9CA0C-3C26-4A44-8287-9C4E9B9334E7}"/>
              </a:ext>
            </a:extLst>
          </p:cNvPr>
          <p:cNvSpPr>
            <a:spLocks noGrp="1"/>
          </p:cNvSpPr>
          <p:nvPr>
            <p:ph type="body" sz="quarter" idx="17"/>
          </p:nvPr>
        </p:nvSpPr>
        <p:spPr>
          <a:xfrm>
            <a:off x="269986" y="886496"/>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10" name="Title 1">
            <a:extLst>
              <a:ext uri="{FF2B5EF4-FFF2-40B4-BE49-F238E27FC236}">
                <a16:creationId xmlns:a16="http://schemas.microsoft.com/office/drawing/2014/main" id="{DE75FDCE-C8AA-944B-9C9F-5382FE6BE554}"/>
              </a:ext>
            </a:extLst>
          </p:cNvPr>
          <p:cNvSpPr>
            <a:spLocks noGrp="1"/>
          </p:cNvSpPr>
          <p:nvPr>
            <p:ph type="title" hasCustomPrompt="1"/>
          </p:nvPr>
        </p:nvSpPr>
        <p:spPr>
          <a:xfrm>
            <a:off x="269986" y="160042"/>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90397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250571" y="1333501"/>
            <a:ext cx="7100887" cy="4550134"/>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418550" y="1333502"/>
            <a:ext cx="3568284" cy="4550132"/>
          </a:xfrm>
          <a:prstGeom prst="rect">
            <a:avLst/>
          </a:prstGeom>
        </p:spPr>
        <p:txBody>
          <a:bodyPr>
            <a:normAutofit/>
          </a:bodyPr>
          <a:lstStyle>
            <a:lvl1pPr marL="0" indent="0">
              <a:lnSpc>
                <a:spcPct val="90000"/>
              </a:lnSpc>
              <a:buNone/>
              <a:defRPr sz="2000">
                <a:solidFill>
                  <a:srgbClr val="000000"/>
                </a:solidFill>
                <a:latin typeface="+mn-lt"/>
                <a:ea typeface="Inter" panose="020B0502030000000004" pitchFamily="34" charset="0"/>
              </a:defRPr>
            </a:lvl1pPr>
          </a:lstStyle>
          <a:p>
            <a:pPr lvl="0"/>
            <a:r>
              <a:rPr lang="en-US" sz="2000"/>
              <a:t>Brief caption or descriptive</a:t>
            </a:r>
          </a:p>
          <a:p>
            <a:pPr lvl="0"/>
            <a:r>
              <a:rPr lang="en-US" sz="2000"/>
              <a:t>Statement relating to picture</a:t>
            </a:r>
            <a:endParaRPr lang="en-US"/>
          </a:p>
        </p:txBody>
      </p:sp>
      <p:sp>
        <p:nvSpPr>
          <p:cNvPr id="5" name="Title 1">
            <a:extLst>
              <a:ext uri="{FF2B5EF4-FFF2-40B4-BE49-F238E27FC236}">
                <a16:creationId xmlns:a16="http://schemas.microsoft.com/office/drawing/2014/main" id="{D62627CF-1723-9E45-A613-85EF01ABBD99}"/>
              </a:ext>
            </a:extLst>
          </p:cNvPr>
          <p:cNvSpPr>
            <a:spLocks noGrp="1"/>
          </p:cNvSpPr>
          <p:nvPr>
            <p:ph type="title" hasCustomPrompt="1"/>
          </p:nvPr>
        </p:nvSpPr>
        <p:spPr>
          <a:xfrm>
            <a:off x="250571"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225660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our Pictures with Ca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263675"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8" name="Text Placeholder 7">
            <a:extLst>
              <a:ext uri="{FF2B5EF4-FFF2-40B4-BE49-F238E27FC236}">
                <a16:creationId xmlns:a16="http://schemas.microsoft.com/office/drawing/2014/main" id="{9B486807-DA1D-D048-90AB-E2822BD41C59}"/>
              </a:ext>
            </a:extLst>
          </p:cNvPr>
          <p:cNvSpPr>
            <a:spLocks noGrp="1"/>
          </p:cNvSpPr>
          <p:nvPr>
            <p:ph type="body" sz="quarter" idx="14" hasCustomPrompt="1"/>
          </p:nvPr>
        </p:nvSpPr>
        <p:spPr>
          <a:xfrm>
            <a:off x="263675" y="4449079"/>
            <a:ext cx="2531227"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19" name="Picture Placeholder 6">
            <a:extLst>
              <a:ext uri="{FF2B5EF4-FFF2-40B4-BE49-F238E27FC236}">
                <a16:creationId xmlns:a16="http://schemas.microsoft.com/office/drawing/2014/main" id="{6D5BD184-0386-3544-B7D9-244C594525D4}"/>
              </a:ext>
            </a:extLst>
          </p:cNvPr>
          <p:cNvSpPr>
            <a:spLocks noGrp="1"/>
          </p:cNvSpPr>
          <p:nvPr>
            <p:ph type="pic" sz="quarter" idx="15"/>
          </p:nvPr>
        </p:nvSpPr>
        <p:spPr>
          <a:xfrm>
            <a:off x="2989044"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0" name="Text Placeholder 7">
            <a:extLst>
              <a:ext uri="{FF2B5EF4-FFF2-40B4-BE49-F238E27FC236}">
                <a16:creationId xmlns:a16="http://schemas.microsoft.com/office/drawing/2014/main" id="{84B1B318-FBD7-8E43-86FD-EEC72A8A9C9F}"/>
              </a:ext>
            </a:extLst>
          </p:cNvPr>
          <p:cNvSpPr>
            <a:spLocks noGrp="1"/>
          </p:cNvSpPr>
          <p:nvPr>
            <p:ph type="body" sz="quarter" idx="16" hasCustomPrompt="1"/>
          </p:nvPr>
        </p:nvSpPr>
        <p:spPr>
          <a:xfrm>
            <a:off x="2989043"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21" name="Picture Placeholder 6">
            <a:extLst>
              <a:ext uri="{FF2B5EF4-FFF2-40B4-BE49-F238E27FC236}">
                <a16:creationId xmlns:a16="http://schemas.microsoft.com/office/drawing/2014/main" id="{C1820232-91B0-CF47-8C24-E93695570F40}"/>
              </a:ext>
            </a:extLst>
          </p:cNvPr>
          <p:cNvSpPr>
            <a:spLocks noGrp="1"/>
          </p:cNvSpPr>
          <p:nvPr>
            <p:ph type="pic" sz="quarter" idx="17"/>
          </p:nvPr>
        </p:nvSpPr>
        <p:spPr>
          <a:xfrm>
            <a:off x="5723421"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41CF3CBF-8AC0-7A4A-BEBA-56048F45F734}"/>
              </a:ext>
            </a:extLst>
          </p:cNvPr>
          <p:cNvSpPr>
            <a:spLocks noGrp="1"/>
          </p:cNvSpPr>
          <p:nvPr>
            <p:ph type="body" sz="quarter" idx="18" hasCustomPrompt="1"/>
          </p:nvPr>
        </p:nvSpPr>
        <p:spPr>
          <a:xfrm>
            <a:off x="5723422"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23" name="Picture Placeholder 6">
            <a:extLst>
              <a:ext uri="{FF2B5EF4-FFF2-40B4-BE49-F238E27FC236}">
                <a16:creationId xmlns:a16="http://schemas.microsoft.com/office/drawing/2014/main" id="{B197E689-0629-A141-8425-3F37EF5125F6}"/>
              </a:ext>
            </a:extLst>
          </p:cNvPr>
          <p:cNvSpPr>
            <a:spLocks noGrp="1"/>
          </p:cNvSpPr>
          <p:nvPr>
            <p:ph type="pic" sz="quarter" idx="19"/>
          </p:nvPr>
        </p:nvSpPr>
        <p:spPr>
          <a:xfrm>
            <a:off x="8466805"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4" name="Text Placeholder 7">
            <a:extLst>
              <a:ext uri="{FF2B5EF4-FFF2-40B4-BE49-F238E27FC236}">
                <a16:creationId xmlns:a16="http://schemas.microsoft.com/office/drawing/2014/main" id="{61D7ACE9-7568-EB49-A728-201210F65C2F}"/>
              </a:ext>
            </a:extLst>
          </p:cNvPr>
          <p:cNvSpPr>
            <a:spLocks noGrp="1"/>
          </p:cNvSpPr>
          <p:nvPr>
            <p:ph type="body" sz="quarter" idx="20" hasCustomPrompt="1"/>
          </p:nvPr>
        </p:nvSpPr>
        <p:spPr>
          <a:xfrm>
            <a:off x="8466805" y="4449079"/>
            <a:ext cx="2532062"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12" name="Title 1">
            <a:extLst>
              <a:ext uri="{FF2B5EF4-FFF2-40B4-BE49-F238E27FC236}">
                <a16:creationId xmlns:a16="http://schemas.microsoft.com/office/drawing/2014/main" id="{1A37145D-8AC2-094A-B66C-B657393F311D}"/>
              </a:ext>
            </a:extLst>
          </p:cNvPr>
          <p:cNvSpPr>
            <a:spLocks noGrp="1"/>
          </p:cNvSpPr>
          <p:nvPr>
            <p:ph type="title" hasCustomPrompt="1"/>
          </p:nvPr>
        </p:nvSpPr>
        <p:spPr>
          <a:xfrm>
            <a:off x="263675"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7791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342900"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6182751"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6" name="Title 1">
            <a:extLst>
              <a:ext uri="{FF2B5EF4-FFF2-40B4-BE49-F238E27FC236}">
                <a16:creationId xmlns:a16="http://schemas.microsoft.com/office/drawing/2014/main" id="{9F801CD6-4A94-4C4B-A0FC-9BD594810FF7}"/>
              </a:ext>
            </a:extLst>
          </p:cNvPr>
          <p:cNvSpPr>
            <a:spLocks noGrp="1"/>
          </p:cNvSpPr>
          <p:nvPr>
            <p:ph type="title" hasCustomPrompt="1"/>
          </p:nvPr>
        </p:nvSpPr>
        <p:spPr>
          <a:xfrm>
            <a:off x="265774" y="176071"/>
            <a:ext cx="10837164" cy="726454"/>
          </a:xfrm>
          <a:prstGeom prst="rect">
            <a:avLst/>
          </a:prstGeom>
        </p:spPr>
        <p:txBody>
          <a:bodyPr anchor="ctr" anchorCtr="0">
            <a:noAutofit/>
          </a:bodyPr>
          <a:lstStyle>
            <a:lvl1pPr>
              <a:defRPr sz="3400" b="1" spc="-15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2638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342900" y="1095994"/>
            <a:ext cx="5288062"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172200" y="1095994"/>
            <a:ext cx="5278918"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342900" y="4787232"/>
            <a:ext cx="5284787"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a:t>Brief caption or descriptive statement</a:t>
            </a:r>
          </a:p>
          <a:p>
            <a:pPr lvl="0"/>
            <a:r>
              <a:rPr lang="en-US"/>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6172201" y="4787232"/>
            <a:ext cx="5286755"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a:t>Brief caption or descriptive statement</a:t>
            </a:r>
          </a:p>
          <a:p>
            <a:pPr lvl="0"/>
            <a:r>
              <a:rPr lang="en-US"/>
              <a:t>Relating to picture</a:t>
            </a:r>
          </a:p>
        </p:txBody>
      </p:sp>
      <p:sp>
        <p:nvSpPr>
          <p:cNvPr id="8" name="Title 1">
            <a:extLst>
              <a:ext uri="{FF2B5EF4-FFF2-40B4-BE49-F238E27FC236}">
                <a16:creationId xmlns:a16="http://schemas.microsoft.com/office/drawing/2014/main" id="{F807AB88-3644-1844-A794-FF7AAC04FE00}"/>
              </a:ext>
            </a:extLst>
          </p:cNvPr>
          <p:cNvSpPr>
            <a:spLocks noGrp="1"/>
          </p:cNvSpPr>
          <p:nvPr>
            <p:ph type="title" hasCustomPrompt="1"/>
          </p:nvPr>
        </p:nvSpPr>
        <p:spPr>
          <a:xfrm>
            <a:off x="26249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40476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194DB6-C16F-E54E-89D7-D04154BF2A7E}"/>
              </a:ext>
            </a:extLst>
          </p:cNvPr>
          <p:cNvPicPr>
            <a:picLocks noChangeAspect="1"/>
          </p:cNvPicPr>
          <p:nvPr userDrawn="1"/>
        </p:nvPicPr>
        <p:blipFill rotWithShape="1">
          <a:blip r:embed="rId2"/>
          <a:srcRect b="68122"/>
          <a:stretch/>
        </p:blipFill>
        <p:spPr>
          <a:xfrm>
            <a:off x="5049780" y="1677985"/>
            <a:ext cx="2529590" cy="683300"/>
          </a:xfrm>
          <a:prstGeom prst="rect">
            <a:avLst/>
          </a:prstGeom>
        </p:spPr>
      </p:pic>
      <p:sp>
        <p:nvSpPr>
          <p:cNvPr id="8" name="Rectangle 7">
            <a:extLst>
              <a:ext uri="{FF2B5EF4-FFF2-40B4-BE49-F238E27FC236}">
                <a16:creationId xmlns:a16="http://schemas.microsoft.com/office/drawing/2014/main" id="{139DE9E5-7034-624D-B781-2EF7E3C76FBC}"/>
              </a:ext>
            </a:extLst>
          </p:cNvPr>
          <p:cNvSpPr/>
          <p:nvPr userDrawn="1"/>
        </p:nvSpPr>
        <p:spPr>
          <a:xfrm>
            <a:off x="8086129" y="4187897"/>
            <a:ext cx="1010715" cy="1314036"/>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9" name="Picture 8">
            <a:extLst>
              <a:ext uri="{FF2B5EF4-FFF2-40B4-BE49-F238E27FC236}">
                <a16:creationId xmlns:a16="http://schemas.microsoft.com/office/drawing/2014/main" id="{95E0B778-5A64-DF49-91F8-669FD0C1CECD}"/>
              </a:ext>
            </a:extLst>
          </p:cNvPr>
          <p:cNvPicPr>
            <a:picLocks noChangeAspect="1"/>
          </p:cNvPicPr>
          <p:nvPr userDrawn="1"/>
        </p:nvPicPr>
        <p:blipFill>
          <a:blip r:embed="rId3"/>
          <a:stretch>
            <a:fillRect/>
          </a:stretch>
        </p:blipFill>
        <p:spPr>
          <a:xfrm>
            <a:off x="8086129" y="3954654"/>
            <a:ext cx="1010715" cy="233243"/>
          </a:xfrm>
          <a:prstGeom prst="rect">
            <a:avLst/>
          </a:prstGeom>
        </p:spPr>
      </p:pic>
      <p:sp>
        <p:nvSpPr>
          <p:cNvPr id="5" name="Rectangle 4">
            <a:extLst>
              <a:ext uri="{FF2B5EF4-FFF2-40B4-BE49-F238E27FC236}">
                <a16:creationId xmlns:a16="http://schemas.microsoft.com/office/drawing/2014/main" id="{29FC06A0-4DA5-004D-ADF1-1D7F57A99FD8}"/>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0" name="Title 1">
            <a:extLst>
              <a:ext uri="{FF2B5EF4-FFF2-40B4-BE49-F238E27FC236}">
                <a16:creationId xmlns:a16="http://schemas.microsoft.com/office/drawing/2014/main" id="{16ECD839-14B9-774D-AD18-47C88EAAFF13}"/>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a:t>Section Header 1</a:t>
            </a:r>
          </a:p>
        </p:txBody>
      </p:sp>
      <p:sp>
        <p:nvSpPr>
          <p:cNvPr id="11" name="Subtitle 2">
            <a:extLst>
              <a:ext uri="{FF2B5EF4-FFF2-40B4-BE49-F238E27FC236}">
                <a16:creationId xmlns:a16="http://schemas.microsoft.com/office/drawing/2014/main" id="{9B1DF1A2-258D-D248-AA99-09A833187153}"/>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6" name="Picture 5">
            <a:extLst>
              <a:ext uri="{FF2B5EF4-FFF2-40B4-BE49-F238E27FC236}">
                <a16:creationId xmlns:a16="http://schemas.microsoft.com/office/drawing/2014/main" id="{E942CF38-DE3E-8D40-9D28-5D3F213881BA}"/>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D94FAB52-7E30-D941-86B2-BA9744945AFA}"/>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49B220C3-942D-E947-B96C-A4D3CED9547C}"/>
              </a:ext>
            </a:extLst>
          </p:cNvPr>
          <p:cNvSpPr/>
          <p:nvPr userDrawn="1"/>
        </p:nvSpPr>
        <p:spPr>
          <a:xfrm>
            <a:off x="10075194" y="6615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0285C048-772A-0D4F-B877-19BFE1B3E1EC}"/>
              </a:ext>
            </a:extLst>
          </p:cNvPr>
          <p:cNvSpPr/>
          <p:nvPr userDrawn="1"/>
        </p:nvSpPr>
        <p:spPr>
          <a:xfrm>
            <a:off x="11181285"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06784478-F424-2142-805B-4CF14228C9E4}"/>
              </a:ext>
            </a:extLst>
          </p:cNvPr>
          <p:cNvSpPr/>
          <p:nvPr userDrawn="1"/>
        </p:nvSpPr>
        <p:spPr>
          <a:xfrm>
            <a:off x="10247404" y="1245055"/>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155495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342900" y="1298455"/>
            <a:ext cx="5373198"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342901" y="2185423"/>
            <a:ext cx="5391484"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5" name="Text Placeholder 4">
            <a:extLst>
              <a:ext uri="{FF2B5EF4-FFF2-40B4-BE49-F238E27FC236}">
                <a16:creationId xmlns:a16="http://schemas.microsoft.com/office/drawing/2014/main" id="{13CE70E2-69C2-0143-9D3A-18C5F025E43E}"/>
              </a:ext>
            </a:extLst>
          </p:cNvPr>
          <p:cNvSpPr>
            <a:spLocks noGrp="1"/>
          </p:cNvSpPr>
          <p:nvPr>
            <p:ph type="body" sz="quarter" idx="3"/>
          </p:nvPr>
        </p:nvSpPr>
        <p:spPr>
          <a:xfrm>
            <a:off x="6172200" y="1298455"/>
            <a:ext cx="5277612"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AFB09C-3870-2A4D-A9D8-F70837E45014}"/>
              </a:ext>
            </a:extLst>
          </p:cNvPr>
          <p:cNvSpPr>
            <a:spLocks noGrp="1"/>
          </p:cNvSpPr>
          <p:nvPr>
            <p:ph sz="quarter" idx="4" hasCustomPrompt="1"/>
          </p:nvPr>
        </p:nvSpPr>
        <p:spPr>
          <a:xfrm>
            <a:off x="6172200" y="2185423"/>
            <a:ext cx="5277612"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itle 1">
            <a:extLst>
              <a:ext uri="{FF2B5EF4-FFF2-40B4-BE49-F238E27FC236}">
                <a16:creationId xmlns:a16="http://schemas.microsoft.com/office/drawing/2014/main" id="{4BF31105-680A-9249-8E56-4756C2B56E1A}"/>
              </a:ext>
            </a:extLst>
          </p:cNvPr>
          <p:cNvSpPr>
            <a:spLocks noGrp="1"/>
          </p:cNvSpPr>
          <p:nvPr>
            <p:ph type="title" hasCustomPrompt="1"/>
          </p:nvPr>
        </p:nvSpPr>
        <p:spPr>
          <a:xfrm>
            <a:off x="257950" y="177240"/>
            <a:ext cx="10837164" cy="702703"/>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1661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333501"/>
            <a:ext cx="7100887" cy="4550134"/>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991475" y="1333502"/>
            <a:ext cx="3568284" cy="4550132"/>
          </a:xfrm>
          <a:prstGeom prst="rect">
            <a:avLst/>
          </a:prstGeom>
        </p:spPr>
        <p:txBody>
          <a:bodyPr>
            <a:normAutofit/>
          </a:bodyPr>
          <a:lstStyle>
            <a:lvl1pPr marL="0" indent="0">
              <a:lnSpc>
                <a:spcPct val="90000"/>
              </a:lnSpc>
              <a:buNone/>
              <a:defRPr sz="2000">
                <a:solidFill>
                  <a:srgbClr val="000000"/>
                </a:solidFill>
                <a:latin typeface="+mn-lt"/>
                <a:ea typeface="Inter" panose="020B0502030000000004" pitchFamily="34" charset="0"/>
              </a:defRPr>
            </a:lvl1pPr>
          </a:lstStyle>
          <a:p>
            <a:pPr lvl="0"/>
            <a:r>
              <a:rPr lang="en-US" sz="2000"/>
              <a:t>Brief caption or descriptive</a:t>
            </a:r>
          </a:p>
          <a:p>
            <a:pPr lvl="0"/>
            <a:r>
              <a:rPr lang="en-US" sz="2000"/>
              <a:t>Statement relating to picture</a:t>
            </a:r>
            <a:endParaRPr lang="en-US"/>
          </a:p>
        </p:txBody>
      </p:sp>
      <p:sp>
        <p:nvSpPr>
          <p:cNvPr id="5" name="Title 1">
            <a:extLst>
              <a:ext uri="{FF2B5EF4-FFF2-40B4-BE49-F238E27FC236}">
                <a16:creationId xmlns:a16="http://schemas.microsoft.com/office/drawing/2014/main" id="{D62627CF-1723-9E45-A613-85EF01ABBD99}"/>
              </a:ext>
            </a:extLst>
          </p:cNvPr>
          <p:cNvSpPr>
            <a:spLocks noGrp="1"/>
          </p:cNvSpPr>
          <p:nvPr>
            <p:ph type="title" hasCustomPrompt="1"/>
          </p:nvPr>
        </p:nvSpPr>
        <p:spPr>
          <a:xfrm>
            <a:off x="250571"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225660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58618-904A-5947-B84B-84EBE4EE0442}"/>
              </a:ext>
            </a:extLst>
          </p:cNvPr>
          <p:cNvPicPr>
            <a:picLocks noChangeAspect="1"/>
          </p:cNvPicPr>
          <p:nvPr userDrawn="1"/>
        </p:nvPicPr>
        <p:blipFill>
          <a:blip r:embed="rId2"/>
          <a:stretch>
            <a:fillRect/>
          </a:stretch>
        </p:blipFill>
        <p:spPr>
          <a:xfrm flipH="1" flipV="1">
            <a:off x="11216640" y="0"/>
            <a:ext cx="975360" cy="225084"/>
          </a:xfrm>
          <a:prstGeom prst="rect">
            <a:avLst/>
          </a:prstGeom>
        </p:spPr>
      </p:pic>
      <p:pic>
        <p:nvPicPr>
          <p:cNvPr id="7" name="Picture 6">
            <a:extLst>
              <a:ext uri="{FF2B5EF4-FFF2-40B4-BE49-F238E27FC236}">
                <a16:creationId xmlns:a16="http://schemas.microsoft.com/office/drawing/2014/main" id="{6EA200D6-D23B-B741-BC58-4374DA39A737}"/>
              </a:ext>
            </a:extLst>
          </p:cNvPr>
          <p:cNvPicPr>
            <a:picLocks noChangeAspect="1"/>
          </p:cNvPicPr>
          <p:nvPr userDrawn="1"/>
        </p:nvPicPr>
        <p:blipFill>
          <a:blip r:embed="rId3"/>
          <a:stretch>
            <a:fillRect/>
          </a:stretch>
        </p:blipFill>
        <p:spPr>
          <a:xfrm>
            <a:off x="4283297" y="3128211"/>
            <a:ext cx="3625406" cy="414848"/>
          </a:xfrm>
          <a:prstGeom prst="rect">
            <a:avLst/>
          </a:prstGeom>
        </p:spPr>
      </p:pic>
    </p:spTree>
    <p:extLst>
      <p:ext uri="{BB962C8B-B14F-4D97-AF65-F5344CB8AC3E}">
        <p14:creationId xmlns:p14="http://schemas.microsoft.com/office/powerpoint/2010/main" val="623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caption">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282B4F-3C51-BF42-B4CA-DCEE0765172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4607"/>
          <a:stretch/>
        </p:blipFill>
        <p:spPr>
          <a:xfrm>
            <a:off x="2859689" y="391278"/>
            <a:ext cx="8965622" cy="5752941"/>
          </a:xfrm>
          <a:prstGeom prst="rect">
            <a:avLst/>
          </a:prstGeom>
        </p:spPr>
      </p:pic>
      <p:sp>
        <p:nvSpPr>
          <p:cNvPr id="19" name="Rectangle 18">
            <a:extLst>
              <a:ext uri="{FF2B5EF4-FFF2-40B4-BE49-F238E27FC236}">
                <a16:creationId xmlns:a16="http://schemas.microsoft.com/office/drawing/2014/main" id="{E4726B01-AFF6-B04B-89A1-550F0282B9C3}"/>
              </a:ext>
            </a:extLst>
          </p:cNvPr>
          <p:cNvSpPr/>
          <p:nvPr userDrawn="1"/>
        </p:nvSpPr>
        <p:spPr>
          <a:xfrm>
            <a:off x="6029841" y="391280"/>
            <a:ext cx="5795470" cy="5752936"/>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2" name="Rectangle 11">
            <a:extLst>
              <a:ext uri="{FF2B5EF4-FFF2-40B4-BE49-F238E27FC236}">
                <a16:creationId xmlns:a16="http://schemas.microsoft.com/office/drawing/2014/main" id="{4B4DDC47-0699-374B-AA38-FA90A257DA16}"/>
              </a:ext>
            </a:extLst>
          </p:cNvPr>
          <p:cNvSpPr/>
          <p:nvPr userDrawn="1"/>
        </p:nvSpPr>
        <p:spPr>
          <a:xfrm>
            <a:off x="397565" y="391279"/>
            <a:ext cx="5632276" cy="5752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4" name="Graphic 13">
            <a:extLst>
              <a:ext uri="{FF2B5EF4-FFF2-40B4-BE49-F238E27FC236}">
                <a16:creationId xmlns:a16="http://schemas.microsoft.com/office/drawing/2014/main" id="{B6955E51-3F1A-7247-AB7B-BFD54E3964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64900" y="527843"/>
            <a:ext cx="662925" cy="589267"/>
          </a:xfrm>
          <a:prstGeom prst="rect">
            <a:avLst/>
          </a:prstGeom>
        </p:spPr>
      </p:pic>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89114" y="2559130"/>
            <a:ext cx="5049078" cy="3470593"/>
          </a:xfrm>
          <a:prstGeom prst="rect">
            <a:avLst/>
          </a:prstGeom>
        </p:spPr>
        <p:txBody>
          <a:bodyPr anchor="ctr">
            <a:noAutofit/>
          </a:bodyPr>
          <a:lstStyle>
            <a:lvl1pPr marL="0" indent="0" algn="ctr">
              <a:lnSpc>
                <a:spcPct val="100000"/>
              </a:lnSpc>
              <a:buNone/>
              <a:defRPr sz="2000">
                <a:solidFill>
                  <a:schemeClr val="tx1"/>
                </a:solidFill>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10" name="Title 1">
            <a:extLst>
              <a:ext uri="{FF2B5EF4-FFF2-40B4-BE49-F238E27FC236}">
                <a16:creationId xmlns:a16="http://schemas.microsoft.com/office/drawing/2014/main" id="{A6097DE4-2D58-9F48-A5E5-D21F3555BEE6}"/>
              </a:ext>
            </a:extLst>
          </p:cNvPr>
          <p:cNvSpPr>
            <a:spLocks noGrp="1"/>
          </p:cNvSpPr>
          <p:nvPr>
            <p:ph type="title" hasCustomPrompt="1"/>
          </p:nvPr>
        </p:nvSpPr>
        <p:spPr>
          <a:xfrm>
            <a:off x="6541108" y="1061561"/>
            <a:ext cx="4752975" cy="1209731"/>
          </a:xfrm>
          <a:prstGeom prst="rect">
            <a:avLst/>
          </a:prstGeom>
        </p:spPr>
        <p:txBody>
          <a:bodyPr anchor="ctr" anchorCtr="0">
            <a:noAutofit/>
          </a:bodyPr>
          <a:lstStyle>
            <a:lvl1pPr algn="ctr">
              <a:defRPr sz="4400" b="1" spc="-150">
                <a:solidFill>
                  <a:schemeClr val="bg1"/>
                </a:solidFill>
              </a:defRPr>
            </a:lvl1pPr>
          </a:lstStyle>
          <a:p>
            <a:r>
              <a:rPr lang="en-US" err="1"/>
              <a:t>Firstname</a:t>
            </a:r>
            <a:r>
              <a:rPr lang="en-US"/>
              <a:t> </a:t>
            </a:r>
            <a:r>
              <a:rPr lang="en-US" err="1"/>
              <a:t>Lastname</a:t>
            </a:r>
            <a:endParaRPr lang="en-US"/>
          </a:p>
        </p:txBody>
      </p:sp>
      <p:sp>
        <p:nvSpPr>
          <p:cNvPr id="8" name="Text Placeholder 6">
            <a:extLst>
              <a:ext uri="{FF2B5EF4-FFF2-40B4-BE49-F238E27FC236}">
                <a16:creationId xmlns:a16="http://schemas.microsoft.com/office/drawing/2014/main" id="{28D65E81-0821-ED48-B424-9B4CF274D63C}"/>
              </a:ext>
            </a:extLst>
          </p:cNvPr>
          <p:cNvSpPr>
            <a:spLocks noGrp="1"/>
          </p:cNvSpPr>
          <p:nvPr>
            <p:ph type="body" sz="quarter" idx="15" hasCustomPrompt="1"/>
          </p:nvPr>
        </p:nvSpPr>
        <p:spPr>
          <a:xfrm>
            <a:off x="689114" y="1162846"/>
            <a:ext cx="4841926" cy="1315571"/>
          </a:xfrm>
          <a:prstGeom prst="rect">
            <a:avLst/>
          </a:prstGeom>
        </p:spPr>
        <p:txBody>
          <a:bodyPr anchor="ctr">
            <a:noAutofit/>
          </a:bodyPr>
          <a:lstStyle>
            <a:lvl1pPr marL="0" indent="0" algn="ctr">
              <a:lnSpc>
                <a:spcPct val="90000"/>
              </a:lnSpc>
              <a:buNone/>
              <a:defRPr sz="3200" b="1">
                <a:solidFill>
                  <a:schemeClr val="accent6"/>
                </a:solidFill>
              </a:defRPr>
            </a:lvl1pPr>
          </a:lstStyle>
          <a:p>
            <a:pPr lvl="0"/>
            <a:r>
              <a:rPr lang="en-US"/>
              <a:t>Name of the Marketing Award Goes Here</a:t>
            </a:r>
          </a:p>
        </p:txBody>
      </p:sp>
      <p:sp>
        <p:nvSpPr>
          <p:cNvPr id="11" name="Oval 10">
            <a:extLst>
              <a:ext uri="{FF2B5EF4-FFF2-40B4-BE49-F238E27FC236}">
                <a16:creationId xmlns:a16="http://schemas.microsoft.com/office/drawing/2014/main" id="{E9C79406-28EB-9E49-ABE0-B7BAA183533E}"/>
              </a:ext>
            </a:extLst>
          </p:cNvPr>
          <p:cNvSpPr>
            <a:spLocks noChangeAspect="1"/>
          </p:cNvSpPr>
          <p:nvPr userDrawn="1"/>
        </p:nvSpPr>
        <p:spPr>
          <a:xfrm>
            <a:off x="7660488" y="2559130"/>
            <a:ext cx="2743200" cy="2743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cxnSp>
        <p:nvCxnSpPr>
          <p:cNvPr id="16" name="Straight Connector 15">
            <a:extLst>
              <a:ext uri="{FF2B5EF4-FFF2-40B4-BE49-F238E27FC236}">
                <a16:creationId xmlns:a16="http://schemas.microsoft.com/office/drawing/2014/main" id="{987CE44D-BF59-6D4B-ADDF-227CC17F736C}"/>
              </a:ext>
            </a:extLst>
          </p:cNvPr>
          <p:cNvCxnSpPr/>
          <p:nvPr userDrawn="1"/>
        </p:nvCxnSpPr>
        <p:spPr>
          <a:xfrm>
            <a:off x="1355729" y="2478417"/>
            <a:ext cx="367104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2AB1975-B2BD-5E4D-BF4B-36888461BB58}"/>
              </a:ext>
            </a:extLst>
          </p:cNvPr>
          <p:cNvSpPr>
            <a:spLocks noChangeAspect="1"/>
          </p:cNvSpPr>
          <p:nvPr userDrawn="1"/>
        </p:nvSpPr>
        <p:spPr>
          <a:xfrm>
            <a:off x="7546188" y="2444830"/>
            <a:ext cx="2971800" cy="29718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104369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194DB6-C16F-E54E-89D7-D04154BF2A7E}"/>
              </a:ext>
            </a:extLst>
          </p:cNvPr>
          <p:cNvPicPr>
            <a:picLocks noChangeAspect="1"/>
          </p:cNvPicPr>
          <p:nvPr userDrawn="1"/>
        </p:nvPicPr>
        <p:blipFill rotWithShape="1">
          <a:blip r:embed="rId2"/>
          <a:srcRect b="68122"/>
          <a:stretch/>
        </p:blipFill>
        <p:spPr>
          <a:xfrm>
            <a:off x="5049780" y="1677985"/>
            <a:ext cx="2529590" cy="683300"/>
          </a:xfrm>
          <a:prstGeom prst="rect">
            <a:avLst/>
          </a:prstGeom>
        </p:spPr>
      </p:pic>
      <p:sp>
        <p:nvSpPr>
          <p:cNvPr id="8" name="Rectangle 7">
            <a:extLst>
              <a:ext uri="{FF2B5EF4-FFF2-40B4-BE49-F238E27FC236}">
                <a16:creationId xmlns:a16="http://schemas.microsoft.com/office/drawing/2014/main" id="{139DE9E5-7034-624D-B781-2EF7E3C76FBC}"/>
              </a:ext>
            </a:extLst>
          </p:cNvPr>
          <p:cNvSpPr/>
          <p:nvPr userDrawn="1"/>
        </p:nvSpPr>
        <p:spPr>
          <a:xfrm>
            <a:off x="8086129" y="4187897"/>
            <a:ext cx="1010715" cy="1314036"/>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9" name="Picture 8">
            <a:extLst>
              <a:ext uri="{FF2B5EF4-FFF2-40B4-BE49-F238E27FC236}">
                <a16:creationId xmlns:a16="http://schemas.microsoft.com/office/drawing/2014/main" id="{95E0B778-5A64-DF49-91F8-669FD0C1CECD}"/>
              </a:ext>
            </a:extLst>
          </p:cNvPr>
          <p:cNvPicPr>
            <a:picLocks noChangeAspect="1"/>
          </p:cNvPicPr>
          <p:nvPr userDrawn="1"/>
        </p:nvPicPr>
        <p:blipFill>
          <a:blip r:embed="rId3"/>
          <a:stretch>
            <a:fillRect/>
          </a:stretch>
        </p:blipFill>
        <p:spPr>
          <a:xfrm>
            <a:off x="8086129" y="3954654"/>
            <a:ext cx="1010715" cy="233243"/>
          </a:xfrm>
          <a:prstGeom prst="rect">
            <a:avLst/>
          </a:prstGeom>
        </p:spPr>
      </p:pic>
      <p:sp>
        <p:nvSpPr>
          <p:cNvPr id="5" name="Rectangle 4">
            <a:extLst>
              <a:ext uri="{FF2B5EF4-FFF2-40B4-BE49-F238E27FC236}">
                <a16:creationId xmlns:a16="http://schemas.microsoft.com/office/drawing/2014/main" id="{29FC06A0-4DA5-004D-ADF1-1D7F57A99FD8}"/>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0" name="Title 1">
            <a:extLst>
              <a:ext uri="{FF2B5EF4-FFF2-40B4-BE49-F238E27FC236}">
                <a16:creationId xmlns:a16="http://schemas.microsoft.com/office/drawing/2014/main" id="{16ECD839-14B9-774D-AD18-47C88EAAFF13}"/>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a:t>Section Header 1</a:t>
            </a:r>
          </a:p>
        </p:txBody>
      </p:sp>
      <p:sp>
        <p:nvSpPr>
          <p:cNvPr id="11" name="Subtitle 2">
            <a:extLst>
              <a:ext uri="{FF2B5EF4-FFF2-40B4-BE49-F238E27FC236}">
                <a16:creationId xmlns:a16="http://schemas.microsoft.com/office/drawing/2014/main" id="{9B1DF1A2-258D-D248-AA99-09A833187153}"/>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6" name="Picture 5">
            <a:extLst>
              <a:ext uri="{FF2B5EF4-FFF2-40B4-BE49-F238E27FC236}">
                <a16:creationId xmlns:a16="http://schemas.microsoft.com/office/drawing/2014/main" id="{E942CF38-DE3E-8D40-9D28-5D3F213881BA}"/>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D94FAB52-7E30-D941-86B2-BA9744945AFA}"/>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49B220C3-942D-E947-B96C-A4D3CED9547C}"/>
              </a:ext>
            </a:extLst>
          </p:cNvPr>
          <p:cNvSpPr/>
          <p:nvPr userDrawn="1"/>
        </p:nvSpPr>
        <p:spPr>
          <a:xfrm>
            <a:off x="10075194" y="6615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0285C048-772A-0D4F-B877-19BFE1B3E1EC}"/>
              </a:ext>
            </a:extLst>
          </p:cNvPr>
          <p:cNvSpPr/>
          <p:nvPr userDrawn="1"/>
        </p:nvSpPr>
        <p:spPr>
          <a:xfrm>
            <a:off x="11181285"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06784478-F424-2142-805B-4CF14228C9E4}"/>
              </a:ext>
            </a:extLst>
          </p:cNvPr>
          <p:cNvSpPr/>
          <p:nvPr userDrawn="1"/>
        </p:nvSpPr>
        <p:spPr>
          <a:xfrm>
            <a:off x="10247404" y="1245055"/>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7" name="Picture 16">
            <a:extLst>
              <a:ext uri="{FF2B5EF4-FFF2-40B4-BE49-F238E27FC236}">
                <a16:creationId xmlns:a16="http://schemas.microsoft.com/office/drawing/2014/main" id="{189D3056-DE98-D448-8979-1CBA791C30BC}"/>
              </a:ext>
            </a:extLst>
          </p:cNvPr>
          <p:cNvPicPr>
            <a:picLocks noChangeAspect="1"/>
          </p:cNvPicPr>
          <p:nvPr userDrawn="1"/>
        </p:nvPicPr>
        <p:blipFill>
          <a:blip r:embed="rId5"/>
          <a:stretch>
            <a:fillRect/>
          </a:stretch>
        </p:blipFill>
        <p:spPr>
          <a:xfrm>
            <a:off x="365363" y="355605"/>
            <a:ext cx="2396289" cy="292230"/>
          </a:xfrm>
          <a:prstGeom prst="rect">
            <a:avLst/>
          </a:prstGeom>
        </p:spPr>
      </p:pic>
    </p:spTree>
    <p:extLst>
      <p:ext uri="{BB962C8B-B14F-4D97-AF65-F5344CB8AC3E}">
        <p14:creationId xmlns:p14="http://schemas.microsoft.com/office/powerpoint/2010/main" val="6174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E2E2F9-8754-024F-8BBA-BD67736F58B7}"/>
              </a:ext>
            </a:extLst>
          </p:cNvPr>
          <p:cNvPicPr>
            <a:picLocks noChangeAspect="1"/>
          </p:cNvPicPr>
          <p:nvPr userDrawn="1"/>
        </p:nvPicPr>
        <p:blipFill rotWithShape="1">
          <a:blip r:embed="rId2"/>
          <a:srcRect b="68122"/>
          <a:stretch/>
        </p:blipFill>
        <p:spPr>
          <a:xfrm>
            <a:off x="643571" y="1652250"/>
            <a:ext cx="2529590" cy="683300"/>
          </a:xfrm>
          <a:prstGeom prst="rect">
            <a:avLst/>
          </a:prstGeom>
        </p:spPr>
      </p:pic>
      <p:sp>
        <p:nvSpPr>
          <p:cNvPr id="10" name="Rectangle 9">
            <a:extLst>
              <a:ext uri="{FF2B5EF4-FFF2-40B4-BE49-F238E27FC236}">
                <a16:creationId xmlns:a16="http://schemas.microsoft.com/office/drawing/2014/main" id="{FD46885E-3E3D-2243-B408-C9F9E1170D8D}"/>
              </a:ext>
            </a:extLst>
          </p:cNvPr>
          <p:cNvSpPr/>
          <p:nvPr userDrawn="1"/>
        </p:nvSpPr>
        <p:spPr>
          <a:xfrm>
            <a:off x="8086130" y="5101687"/>
            <a:ext cx="1010715" cy="595309"/>
          </a:xfrm>
          <a:prstGeom prst="rect">
            <a:avLst/>
          </a:prstGeom>
          <a:gradFill>
            <a:gsLst>
              <a:gs pos="0">
                <a:schemeClr val="accent4"/>
              </a:gs>
              <a:gs pos="100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1" name="Picture 10">
            <a:extLst>
              <a:ext uri="{FF2B5EF4-FFF2-40B4-BE49-F238E27FC236}">
                <a16:creationId xmlns:a16="http://schemas.microsoft.com/office/drawing/2014/main" id="{9E7B2188-C905-524B-9420-86971C085FD1}"/>
              </a:ext>
            </a:extLst>
          </p:cNvPr>
          <p:cNvPicPr>
            <a:picLocks noChangeAspect="1"/>
          </p:cNvPicPr>
          <p:nvPr userDrawn="1"/>
        </p:nvPicPr>
        <p:blipFill>
          <a:blip r:embed="rId3"/>
          <a:stretch>
            <a:fillRect/>
          </a:stretch>
        </p:blipFill>
        <p:spPr>
          <a:xfrm>
            <a:off x="8086130" y="4868879"/>
            <a:ext cx="1010715" cy="233243"/>
          </a:xfrm>
          <a:prstGeom prst="rect">
            <a:avLst/>
          </a:prstGeom>
        </p:spPr>
      </p:pic>
      <p:sp>
        <p:nvSpPr>
          <p:cNvPr id="7" name="Rectangle 6">
            <a:extLst>
              <a:ext uri="{FF2B5EF4-FFF2-40B4-BE49-F238E27FC236}">
                <a16:creationId xmlns:a16="http://schemas.microsoft.com/office/drawing/2014/main" id="{B03424BA-A3CC-CB4A-9699-EB92FA1B5186}"/>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 name="Title 1">
            <a:extLst>
              <a:ext uri="{FF2B5EF4-FFF2-40B4-BE49-F238E27FC236}">
                <a16:creationId xmlns:a16="http://schemas.microsoft.com/office/drawing/2014/main" id="{546449A0-F2BF-FD42-8550-0C46C85859CF}"/>
              </a:ext>
            </a:extLst>
          </p:cNvPr>
          <p:cNvSpPr>
            <a:spLocks noGrp="1"/>
          </p:cNvSpPr>
          <p:nvPr>
            <p:ph type="ctrTitle" hasCustomPrompt="1"/>
          </p:nvPr>
        </p:nvSpPr>
        <p:spPr>
          <a:xfrm>
            <a:off x="253985" y="1835255"/>
            <a:ext cx="8337506" cy="1534889"/>
          </a:xfrm>
          <a:prstGeom prst="rect">
            <a:avLst/>
          </a:prstGeom>
        </p:spPr>
        <p:txBody>
          <a:bodyPr anchor="b" anchorCtr="0">
            <a:noAutofit/>
          </a:bodyPr>
          <a:lstStyle>
            <a:lvl1pPr algn="l">
              <a:defRPr sz="4400" b="1" kern="1000" spc="0" baseline="0">
                <a:solidFill>
                  <a:srgbClr val="000000"/>
                </a:solidFill>
                <a:latin typeface="+mj-lt"/>
                <a:ea typeface="Inter" panose="020B0502030000000004" pitchFamily="34" charset="0"/>
              </a:defRPr>
            </a:lvl1pPr>
          </a:lstStyle>
          <a:p>
            <a:r>
              <a:rPr lang="en-US"/>
              <a:t>Section Header 3</a:t>
            </a:r>
          </a:p>
        </p:txBody>
      </p:sp>
      <p:sp>
        <p:nvSpPr>
          <p:cNvPr id="6" name="Subtitle 2">
            <a:extLst>
              <a:ext uri="{FF2B5EF4-FFF2-40B4-BE49-F238E27FC236}">
                <a16:creationId xmlns:a16="http://schemas.microsoft.com/office/drawing/2014/main" id="{9DA78A3D-81C9-8B4E-B2DF-2ACDDB7602FF}"/>
              </a:ext>
            </a:extLst>
          </p:cNvPr>
          <p:cNvSpPr>
            <a:spLocks noGrp="1"/>
          </p:cNvSpPr>
          <p:nvPr>
            <p:ph type="subTitle" idx="1" hasCustomPrompt="1"/>
          </p:nvPr>
        </p:nvSpPr>
        <p:spPr>
          <a:xfrm>
            <a:off x="253985" y="3510178"/>
            <a:ext cx="7596188" cy="830122"/>
          </a:xfrm>
          <a:prstGeom prst="rect">
            <a:avLst/>
          </a:prstGeom>
        </p:spPr>
        <p:txBody>
          <a:bodyPr wrap="square">
            <a:noAutofit/>
          </a:bodyPr>
          <a:lstStyle>
            <a:lvl1pPr marL="0" indent="0" algn="l">
              <a:buNone/>
              <a:defRPr sz="2000" kern="1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8" name="Picture 7">
            <a:extLst>
              <a:ext uri="{FF2B5EF4-FFF2-40B4-BE49-F238E27FC236}">
                <a16:creationId xmlns:a16="http://schemas.microsoft.com/office/drawing/2014/main" id="{84B1AE43-D0B7-474B-93DC-5F8932F4C2F7}"/>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6B298258-D5EB-964A-86E0-A9B74798DE61}"/>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CE4915DB-A7BA-DE4C-B1AF-30C990D6649D}"/>
              </a:ext>
            </a:extLst>
          </p:cNvPr>
          <p:cNvSpPr/>
          <p:nvPr userDrawn="1"/>
        </p:nvSpPr>
        <p:spPr>
          <a:xfrm>
            <a:off x="10494446" y="508597"/>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77A339B7-AC8A-454E-BFF4-9E0FFC83F2BD}"/>
              </a:ext>
            </a:extLst>
          </p:cNvPr>
          <p:cNvSpPr/>
          <p:nvPr userDrawn="1"/>
        </p:nvSpPr>
        <p:spPr>
          <a:xfrm>
            <a:off x="10075192"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D7B9A7DD-F846-BF42-B3F9-E99EF638F292}"/>
              </a:ext>
            </a:extLst>
          </p:cNvPr>
          <p:cNvSpPr/>
          <p:nvPr userDrawn="1"/>
        </p:nvSpPr>
        <p:spPr>
          <a:xfrm>
            <a:off x="11673043" y="1136271"/>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7" name="Picture 16">
            <a:extLst>
              <a:ext uri="{FF2B5EF4-FFF2-40B4-BE49-F238E27FC236}">
                <a16:creationId xmlns:a16="http://schemas.microsoft.com/office/drawing/2014/main" id="{533B414D-1690-274E-B3A7-EF100D072C02}"/>
              </a:ext>
            </a:extLst>
          </p:cNvPr>
          <p:cNvPicPr>
            <a:picLocks noChangeAspect="1"/>
          </p:cNvPicPr>
          <p:nvPr userDrawn="1"/>
        </p:nvPicPr>
        <p:blipFill>
          <a:blip r:embed="rId5"/>
          <a:stretch>
            <a:fillRect/>
          </a:stretch>
        </p:blipFill>
        <p:spPr>
          <a:xfrm>
            <a:off x="365363" y="355605"/>
            <a:ext cx="2396289" cy="292230"/>
          </a:xfrm>
          <a:prstGeom prst="rect">
            <a:avLst/>
          </a:prstGeom>
        </p:spPr>
      </p:pic>
    </p:spTree>
    <p:extLst>
      <p:ext uri="{BB962C8B-B14F-4D97-AF65-F5344CB8AC3E}">
        <p14:creationId xmlns:p14="http://schemas.microsoft.com/office/powerpoint/2010/main" val="19496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E79752-B1F1-7346-A6DB-8BF8980F8859}"/>
              </a:ext>
            </a:extLst>
          </p:cNvPr>
          <p:cNvPicPr>
            <a:picLocks noChangeAspect="1"/>
          </p:cNvPicPr>
          <p:nvPr userDrawn="1"/>
        </p:nvPicPr>
        <p:blipFill rotWithShape="1">
          <a:blip r:embed="rId2"/>
          <a:srcRect b="68122"/>
          <a:stretch/>
        </p:blipFill>
        <p:spPr>
          <a:xfrm>
            <a:off x="6407085" y="4989213"/>
            <a:ext cx="2529590" cy="683300"/>
          </a:xfrm>
          <a:prstGeom prst="rect">
            <a:avLst/>
          </a:prstGeom>
        </p:spPr>
      </p:pic>
      <p:sp>
        <p:nvSpPr>
          <p:cNvPr id="10" name="Rectangle 9">
            <a:extLst>
              <a:ext uri="{FF2B5EF4-FFF2-40B4-BE49-F238E27FC236}">
                <a16:creationId xmlns:a16="http://schemas.microsoft.com/office/drawing/2014/main" id="{E23D178B-7CD3-384F-B8E0-9BAFA865C639}"/>
              </a:ext>
            </a:extLst>
          </p:cNvPr>
          <p:cNvSpPr/>
          <p:nvPr userDrawn="1"/>
        </p:nvSpPr>
        <p:spPr>
          <a:xfrm>
            <a:off x="8412818" y="1712029"/>
            <a:ext cx="470593" cy="1707131"/>
          </a:xfrm>
          <a:prstGeom prst="rect">
            <a:avLst/>
          </a:prstGeom>
          <a:gradFill flip="none" rotWithShape="1">
            <a:gsLst>
              <a:gs pos="0">
                <a:schemeClr val="accent2"/>
              </a:gs>
              <a:gs pos="100000">
                <a:schemeClr val="accent2">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1" name="Picture 10">
            <a:extLst>
              <a:ext uri="{FF2B5EF4-FFF2-40B4-BE49-F238E27FC236}">
                <a16:creationId xmlns:a16="http://schemas.microsoft.com/office/drawing/2014/main" id="{91DA104C-489B-5645-A6BD-2AECCE933518}"/>
              </a:ext>
            </a:extLst>
          </p:cNvPr>
          <p:cNvPicPr>
            <a:picLocks noChangeAspect="1"/>
          </p:cNvPicPr>
          <p:nvPr userDrawn="1"/>
        </p:nvPicPr>
        <p:blipFill>
          <a:blip r:embed="rId3"/>
          <a:stretch>
            <a:fillRect/>
          </a:stretch>
        </p:blipFill>
        <p:spPr>
          <a:xfrm>
            <a:off x="8412818" y="1604637"/>
            <a:ext cx="470593" cy="108599"/>
          </a:xfrm>
          <a:prstGeom prst="rect">
            <a:avLst/>
          </a:prstGeom>
        </p:spPr>
      </p:pic>
      <p:sp>
        <p:nvSpPr>
          <p:cNvPr id="5" name="Rectangle 4">
            <a:extLst>
              <a:ext uri="{FF2B5EF4-FFF2-40B4-BE49-F238E27FC236}">
                <a16:creationId xmlns:a16="http://schemas.microsoft.com/office/drawing/2014/main" id="{149CDAD4-8CD1-C94B-A9CC-8046006859AC}"/>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 name="Title 1">
            <a:extLst>
              <a:ext uri="{FF2B5EF4-FFF2-40B4-BE49-F238E27FC236}">
                <a16:creationId xmlns:a16="http://schemas.microsoft.com/office/drawing/2014/main" id="{C34D06F3-8B7C-7A42-8C03-EC8C642428D7}"/>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a:t>Section Header 2</a:t>
            </a:r>
          </a:p>
        </p:txBody>
      </p:sp>
      <p:sp>
        <p:nvSpPr>
          <p:cNvPr id="9" name="Subtitle 2">
            <a:extLst>
              <a:ext uri="{FF2B5EF4-FFF2-40B4-BE49-F238E27FC236}">
                <a16:creationId xmlns:a16="http://schemas.microsoft.com/office/drawing/2014/main" id="{435F4C80-9FF9-E143-B52B-51880FEE6A6E}"/>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7" name="Picture 6">
            <a:extLst>
              <a:ext uri="{FF2B5EF4-FFF2-40B4-BE49-F238E27FC236}">
                <a16:creationId xmlns:a16="http://schemas.microsoft.com/office/drawing/2014/main" id="{68AD7EBD-E632-5949-99DA-EFB68C157FAC}"/>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8C786DED-EF6A-7142-AF1D-FFA8171EAB26}"/>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935F58C8-3EB0-EB45-B464-FCA88D948883}"/>
              </a:ext>
            </a:extLst>
          </p:cNvPr>
          <p:cNvSpPr/>
          <p:nvPr userDrawn="1"/>
        </p:nvSpPr>
        <p:spPr>
          <a:xfrm>
            <a:off x="10008674" y="38873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AFA58B45-CD47-534B-838F-BE5D87737B80}"/>
              </a:ext>
            </a:extLst>
          </p:cNvPr>
          <p:cNvSpPr/>
          <p:nvPr userDrawn="1"/>
        </p:nvSpPr>
        <p:spPr>
          <a:xfrm>
            <a:off x="11181285" y="2103602"/>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FA3A8348-31F9-7E4E-9FCE-3EC03B020C2A}"/>
              </a:ext>
            </a:extLst>
          </p:cNvPr>
          <p:cNvSpPr/>
          <p:nvPr userDrawn="1"/>
        </p:nvSpPr>
        <p:spPr>
          <a:xfrm>
            <a:off x="9661926" y="225084"/>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8" name="Picture 17">
            <a:extLst>
              <a:ext uri="{FF2B5EF4-FFF2-40B4-BE49-F238E27FC236}">
                <a16:creationId xmlns:a16="http://schemas.microsoft.com/office/drawing/2014/main" id="{051A6F38-5EBE-8C4D-986C-D2F3218B1BAF}"/>
              </a:ext>
            </a:extLst>
          </p:cNvPr>
          <p:cNvPicPr>
            <a:picLocks noChangeAspect="1"/>
          </p:cNvPicPr>
          <p:nvPr userDrawn="1"/>
        </p:nvPicPr>
        <p:blipFill>
          <a:blip r:embed="rId5"/>
          <a:stretch>
            <a:fillRect/>
          </a:stretch>
        </p:blipFill>
        <p:spPr>
          <a:xfrm>
            <a:off x="365363" y="355605"/>
            <a:ext cx="2396289" cy="292230"/>
          </a:xfrm>
          <a:prstGeom prst="rect">
            <a:avLst/>
          </a:prstGeom>
        </p:spPr>
      </p:pic>
    </p:spTree>
    <p:extLst>
      <p:ext uri="{BB962C8B-B14F-4D97-AF65-F5344CB8AC3E}">
        <p14:creationId xmlns:p14="http://schemas.microsoft.com/office/powerpoint/2010/main" val="199083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58618-904A-5947-B84B-84EBE4EE0442}"/>
              </a:ext>
            </a:extLst>
          </p:cNvPr>
          <p:cNvPicPr>
            <a:picLocks noChangeAspect="1"/>
          </p:cNvPicPr>
          <p:nvPr userDrawn="1"/>
        </p:nvPicPr>
        <p:blipFill>
          <a:blip r:embed="rId2"/>
          <a:stretch>
            <a:fillRect/>
          </a:stretch>
        </p:blipFill>
        <p:spPr>
          <a:xfrm flipH="1" flipV="1">
            <a:off x="11216640" y="0"/>
            <a:ext cx="975360" cy="225084"/>
          </a:xfrm>
          <a:prstGeom prst="rect">
            <a:avLst/>
          </a:prstGeom>
        </p:spPr>
      </p:pic>
      <p:pic>
        <p:nvPicPr>
          <p:cNvPr id="7" name="Picture 6">
            <a:extLst>
              <a:ext uri="{FF2B5EF4-FFF2-40B4-BE49-F238E27FC236}">
                <a16:creationId xmlns:a16="http://schemas.microsoft.com/office/drawing/2014/main" id="{6EA200D6-D23B-B741-BC58-4374DA39A737}"/>
              </a:ext>
            </a:extLst>
          </p:cNvPr>
          <p:cNvPicPr>
            <a:picLocks noChangeAspect="1"/>
          </p:cNvPicPr>
          <p:nvPr userDrawn="1"/>
        </p:nvPicPr>
        <p:blipFill>
          <a:blip r:embed="rId3"/>
          <a:stretch>
            <a:fillRect/>
          </a:stretch>
        </p:blipFill>
        <p:spPr>
          <a:xfrm>
            <a:off x="1881479" y="3128211"/>
            <a:ext cx="3625406" cy="414848"/>
          </a:xfrm>
          <a:prstGeom prst="rect">
            <a:avLst/>
          </a:prstGeom>
        </p:spPr>
      </p:pic>
      <p:pic>
        <p:nvPicPr>
          <p:cNvPr id="8" name="Picture 7">
            <a:extLst>
              <a:ext uri="{FF2B5EF4-FFF2-40B4-BE49-F238E27FC236}">
                <a16:creationId xmlns:a16="http://schemas.microsoft.com/office/drawing/2014/main" id="{9D45051B-A607-154D-BD49-6F3588280694}"/>
              </a:ext>
            </a:extLst>
          </p:cNvPr>
          <p:cNvPicPr>
            <a:picLocks noChangeAspect="1"/>
          </p:cNvPicPr>
          <p:nvPr userDrawn="1"/>
        </p:nvPicPr>
        <p:blipFill>
          <a:blip r:embed="rId4"/>
          <a:stretch>
            <a:fillRect/>
          </a:stretch>
        </p:blipFill>
        <p:spPr>
          <a:xfrm>
            <a:off x="6675948" y="3128211"/>
            <a:ext cx="3397084" cy="414278"/>
          </a:xfrm>
          <a:prstGeom prst="rect">
            <a:avLst/>
          </a:prstGeom>
        </p:spPr>
      </p:pic>
      <p:cxnSp>
        <p:nvCxnSpPr>
          <p:cNvPr id="9" name="Straight Connector 8">
            <a:extLst>
              <a:ext uri="{FF2B5EF4-FFF2-40B4-BE49-F238E27FC236}">
                <a16:creationId xmlns:a16="http://schemas.microsoft.com/office/drawing/2014/main" id="{D7DF62D2-1427-A146-87D9-5C6AC6F760BF}"/>
              </a:ext>
            </a:extLst>
          </p:cNvPr>
          <p:cNvCxnSpPr>
            <a:cxnSpLocks/>
          </p:cNvCxnSpPr>
          <p:nvPr userDrawn="1"/>
        </p:nvCxnSpPr>
        <p:spPr>
          <a:xfrm>
            <a:off x="6091416" y="2805395"/>
            <a:ext cx="0" cy="1059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1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69B6F9-E215-3344-BA2B-BE27EDE1E6E8}"/>
              </a:ext>
            </a:extLst>
          </p:cNvPr>
          <p:cNvSpPr>
            <a:spLocks noGrp="1"/>
          </p:cNvSpPr>
          <p:nvPr>
            <p:ph type="title" hasCustomPrompt="1"/>
          </p:nvPr>
        </p:nvSpPr>
        <p:spPr>
          <a:xfrm>
            <a:off x="26998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230322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E79752-B1F1-7346-A6DB-8BF8980F8859}"/>
              </a:ext>
            </a:extLst>
          </p:cNvPr>
          <p:cNvPicPr>
            <a:picLocks noChangeAspect="1"/>
          </p:cNvPicPr>
          <p:nvPr userDrawn="1"/>
        </p:nvPicPr>
        <p:blipFill rotWithShape="1">
          <a:blip r:embed="rId2"/>
          <a:srcRect b="68122"/>
          <a:stretch/>
        </p:blipFill>
        <p:spPr>
          <a:xfrm>
            <a:off x="6407085" y="4989213"/>
            <a:ext cx="2529590" cy="683300"/>
          </a:xfrm>
          <a:prstGeom prst="rect">
            <a:avLst/>
          </a:prstGeom>
        </p:spPr>
      </p:pic>
      <p:sp>
        <p:nvSpPr>
          <p:cNvPr id="10" name="Rectangle 9">
            <a:extLst>
              <a:ext uri="{FF2B5EF4-FFF2-40B4-BE49-F238E27FC236}">
                <a16:creationId xmlns:a16="http://schemas.microsoft.com/office/drawing/2014/main" id="{E23D178B-7CD3-384F-B8E0-9BAFA865C639}"/>
              </a:ext>
            </a:extLst>
          </p:cNvPr>
          <p:cNvSpPr/>
          <p:nvPr userDrawn="1"/>
        </p:nvSpPr>
        <p:spPr>
          <a:xfrm>
            <a:off x="8412818" y="1712029"/>
            <a:ext cx="470593" cy="1707131"/>
          </a:xfrm>
          <a:prstGeom prst="rect">
            <a:avLst/>
          </a:prstGeom>
          <a:gradFill flip="none" rotWithShape="1">
            <a:gsLst>
              <a:gs pos="0">
                <a:schemeClr val="accent2"/>
              </a:gs>
              <a:gs pos="100000">
                <a:schemeClr val="accent2">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1" name="Picture 10">
            <a:extLst>
              <a:ext uri="{FF2B5EF4-FFF2-40B4-BE49-F238E27FC236}">
                <a16:creationId xmlns:a16="http://schemas.microsoft.com/office/drawing/2014/main" id="{91DA104C-489B-5645-A6BD-2AECCE933518}"/>
              </a:ext>
            </a:extLst>
          </p:cNvPr>
          <p:cNvPicPr>
            <a:picLocks noChangeAspect="1"/>
          </p:cNvPicPr>
          <p:nvPr userDrawn="1"/>
        </p:nvPicPr>
        <p:blipFill>
          <a:blip r:embed="rId3"/>
          <a:stretch>
            <a:fillRect/>
          </a:stretch>
        </p:blipFill>
        <p:spPr>
          <a:xfrm>
            <a:off x="8412818" y="1604637"/>
            <a:ext cx="470593" cy="108599"/>
          </a:xfrm>
          <a:prstGeom prst="rect">
            <a:avLst/>
          </a:prstGeom>
        </p:spPr>
      </p:pic>
      <p:sp>
        <p:nvSpPr>
          <p:cNvPr id="5" name="Rectangle 4">
            <a:extLst>
              <a:ext uri="{FF2B5EF4-FFF2-40B4-BE49-F238E27FC236}">
                <a16:creationId xmlns:a16="http://schemas.microsoft.com/office/drawing/2014/main" id="{149CDAD4-8CD1-C94B-A9CC-8046006859AC}"/>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 name="Title 1">
            <a:extLst>
              <a:ext uri="{FF2B5EF4-FFF2-40B4-BE49-F238E27FC236}">
                <a16:creationId xmlns:a16="http://schemas.microsoft.com/office/drawing/2014/main" id="{C34D06F3-8B7C-7A42-8C03-EC8C642428D7}"/>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a:t>Section Header 2</a:t>
            </a:r>
          </a:p>
        </p:txBody>
      </p:sp>
      <p:sp>
        <p:nvSpPr>
          <p:cNvPr id="9" name="Subtitle 2">
            <a:extLst>
              <a:ext uri="{FF2B5EF4-FFF2-40B4-BE49-F238E27FC236}">
                <a16:creationId xmlns:a16="http://schemas.microsoft.com/office/drawing/2014/main" id="{435F4C80-9FF9-E143-B52B-51880FEE6A6E}"/>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7" name="Picture 6">
            <a:extLst>
              <a:ext uri="{FF2B5EF4-FFF2-40B4-BE49-F238E27FC236}">
                <a16:creationId xmlns:a16="http://schemas.microsoft.com/office/drawing/2014/main" id="{68AD7EBD-E632-5949-99DA-EFB68C157FAC}"/>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8C786DED-EF6A-7142-AF1D-FFA8171EAB26}"/>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935F58C8-3EB0-EB45-B464-FCA88D948883}"/>
              </a:ext>
            </a:extLst>
          </p:cNvPr>
          <p:cNvSpPr/>
          <p:nvPr userDrawn="1"/>
        </p:nvSpPr>
        <p:spPr>
          <a:xfrm>
            <a:off x="10008674" y="38873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AFA58B45-CD47-534B-838F-BE5D87737B80}"/>
              </a:ext>
            </a:extLst>
          </p:cNvPr>
          <p:cNvSpPr/>
          <p:nvPr userDrawn="1"/>
        </p:nvSpPr>
        <p:spPr>
          <a:xfrm>
            <a:off x="11181285" y="2103602"/>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FA3A8348-31F9-7E4E-9FCE-3EC03B020C2A}"/>
              </a:ext>
            </a:extLst>
          </p:cNvPr>
          <p:cNvSpPr/>
          <p:nvPr userDrawn="1"/>
        </p:nvSpPr>
        <p:spPr>
          <a:xfrm>
            <a:off x="9661926" y="225084"/>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40953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E2E2F9-8754-024F-8BBA-BD67736F58B7}"/>
              </a:ext>
            </a:extLst>
          </p:cNvPr>
          <p:cNvPicPr>
            <a:picLocks noChangeAspect="1"/>
          </p:cNvPicPr>
          <p:nvPr userDrawn="1"/>
        </p:nvPicPr>
        <p:blipFill rotWithShape="1">
          <a:blip r:embed="rId2"/>
          <a:srcRect b="68122"/>
          <a:stretch/>
        </p:blipFill>
        <p:spPr>
          <a:xfrm>
            <a:off x="643571" y="1652250"/>
            <a:ext cx="2529590" cy="683300"/>
          </a:xfrm>
          <a:prstGeom prst="rect">
            <a:avLst/>
          </a:prstGeom>
        </p:spPr>
      </p:pic>
      <p:sp>
        <p:nvSpPr>
          <p:cNvPr id="10" name="Rectangle 9">
            <a:extLst>
              <a:ext uri="{FF2B5EF4-FFF2-40B4-BE49-F238E27FC236}">
                <a16:creationId xmlns:a16="http://schemas.microsoft.com/office/drawing/2014/main" id="{FD46885E-3E3D-2243-B408-C9F9E1170D8D}"/>
              </a:ext>
            </a:extLst>
          </p:cNvPr>
          <p:cNvSpPr/>
          <p:nvPr userDrawn="1"/>
        </p:nvSpPr>
        <p:spPr>
          <a:xfrm>
            <a:off x="8086130" y="5101687"/>
            <a:ext cx="1010715" cy="595309"/>
          </a:xfrm>
          <a:prstGeom prst="rect">
            <a:avLst/>
          </a:prstGeom>
          <a:gradFill>
            <a:gsLst>
              <a:gs pos="0">
                <a:schemeClr val="accent4"/>
              </a:gs>
              <a:gs pos="100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1" name="Picture 10">
            <a:extLst>
              <a:ext uri="{FF2B5EF4-FFF2-40B4-BE49-F238E27FC236}">
                <a16:creationId xmlns:a16="http://schemas.microsoft.com/office/drawing/2014/main" id="{9E7B2188-C905-524B-9420-86971C085FD1}"/>
              </a:ext>
            </a:extLst>
          </p:cNvPr>
          <p:cNvPicPr>
            <a:picLocks noChangeAspect="1"/>
          </p:cNvPicPr>
          <p:nvPr userDrawn="1"/>
        </p:nvPicPr>
        <p:blipFill>
          <a:blip r:embed="rId3"/>
          <a:stretch>
            <a:fillRect/>
          </a:stretch>
        </p:blipFill>
        <p:spPr>
          <a:xfrm>
            <a:off x="8086130" y="4868879"/>
            <a:ext cx="1010715" cy="233243"/>
          </a:xfrm>
          <a:prstGeom prst="rect">
            <a:avLst/>
          </a:prstGeom>
        </p:spPr>
      </p:pic>
      <p:sp>
        <p:nvSpPr>
          <p:cNvPr id="7" name="Rectangle 6">
            <a:extLst>
              <a:ext uri="{FF2B5EF4-FFF2-40B4-BE49-F238E27FC236}">
                <a16:creationId xmlns:a16="http://schemas.microsoft.com/office/drawing/2014/main" id="{B03424BA-A3CC-CB4A-9699-EB92FA1B5186}"/>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 name="Title 1">
            <a:extLst>
              <a:ext uri="{FF2B5EF4-FFF2-40B4-BE49-F238E27FC236}">
                <a16:creationId xmlns:a16="http://schemas.microsoft.com/office/drawing/2014/main" id="{546449A0-F2BF-FD42-8550-0C46C85859CF}"/>
              </a:ext>
            </a:extLst>
          </p:cNvPr>
          <p:cNvSpPr>
            <a:spLocks noGrp="1"/>
          </p:cNvSpPr>
          <p:nvPr>
            <p:ph type="ctrTitle" hasCustomPrompt="1"/>
          </p:nvPr>
        </p:nvSpPr>
        <p:spPr>
          <a:xfrm>
            <a:off x="253985" y="1835255"/>
            <a:ext cx="8337506" cy="1534889"/>
          </a:xfrm>
          <a:prstGeom prst="rect">
            <a:avLst/>
          </a:prstGeom>
        </p:spPr>
        <p:txBody>
          <a:bodyPr anchor="b" anchorCtr="0">
            <a:noAutofit/>
          </a:bodyPr>
          <a:lstStyle>
            <a:lvl1pPr algn="l">
              <a:defRPr sz="4400" b="1" kern="1000" spc="0" baseline="0">
                <a:solidFill>
                  <a:srgbClr val="000000"/>
                </a:solidFill>
                <a:latin typeface="+mj-lt"/>
                <a:ea typeface="Inter" panose="020B0502030000000004" pitchFamily="34" charset="0"/>
              </a:defRPr>
            </a:lvl1pPr>
          </a:lstStyle>
          <a:p>
            <a:r>
              <a:rPr lang="en-US"/>
              <a:t>Section Header 3</a:t>
            </a:r>
          </a:p>
        </p:txBody>
      </p:sp>
      <p:sp>
        <p:nvSpPr>
          <p:cNvPr id="6" name="Subtitle 2">
            <a:extLst>
              <a:ext uri="{FF2B5EF4-FFF2-40B4-BE49-F238E27FC236}">
                <a16:creationId xmlns:a16="http://schemas.microsoft.com/office/drawing/2014/main" id="{9DA78A3D-81C9-8B4E-B2DF-2ACDDB7602FF}"/>
              </a:ext>
            </a:extLst>
          </p:cNvPr>
          <p:cNvSpPr>
            <a:spLocks noGrp="1"/>
          </p:cNvSpPr>
          <p:nvPr>
            <p:ph type="subTitle" idx="1" hasCustomPrompt="1"/>
          </p:nvPr>
        </p:nvSpPr>
        <p:spPr>
          <a:xfrm>
            <a:off x="253985" y="3510178"/>
            <a:ext cx="7596188" cy="830122"/>
          </a:xfrm>
          <a:prstGeom prst="rect">
            <a:avLst/>
          </a:prstGeom>
        </p:spPr>
        <p:txBody>
          <a:bodyPr wrap="square">
            <a:noAutofit/>
          </a:bodyPr>
          <a:lstStyle>
            <a:lvl1pPr marL="0" indent="0" algn="l">
              <a:buNone/>
              <a:defRPr sz="2000" kern="1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8" name="Picture 7">
            <a:extLst>
              <a:ext uri="{FF2B5EF4-FFF2-40B4-BE49-F238E27FC236}">
                <a16:creationId xmlns:a16="http://schemas.microsoft.com/office/drawing/2014/main" id="{84B1AE43-D0B7-474B-93DC-5F8932F4C2F7}"/>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6B298258-D5EB-964A-86E0-A9B74798DE61}"/>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CE4915DB-A7BA-DE4C-B1AF-30C990D6649D}"/>
              </a:ext>
            </a:extLst>
          </p:cNvPr>
          <p:cNvSpPr/>
          <p:nvPr userDrawn="1"/>
        </p:nvSpPr>
        <p:spPr>
          <a:xfrm>
            <a:off x="10494446" y="508597"/>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77A339B7-AC8A-454E-BFF4-9E0FFC83F2BD}"/>
              </a:ext>
            </a:extLst>
          </p:cNvPr>
          <p:cNvSpPr/>
          <p:nvPr userDrawn="1"/>
        </p:nvSpPr>
        <p:spPr>
          <a:xfrm>
            <a:off x="10075192"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D7B9A7DD-F846-BF42-B3F9-E99EF638F292}"/>
              </a:ext>
            </a:extLst>
          </p:cNvPr>
          <p:cNvSpPr/>
          <p:nvPr userDrawn="1"/>
        </p:nvSpPr>
        <p:spPr>
          <a:xfrm>
            <a:off x="11673043" y="1136271"/>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94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5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userDrawn="1">
          <p15:clr>
            <a:srgbClr val="FBAE40"/>
          </p15:clr>
        </p15:guide>
        <p15:guide id="3" pos="114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_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269986" y="809625"/>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69986" y="176071"/>
            <a:ext cx="10837164" cy="643079"/>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893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65778" y="1074420"/>
            <a:ext cx="10841372" cy="4977702"/>
          </a:xfrm>
          <a:prstGeom prst="rect">
            <a:avLst/>
          </a:prstGeom>
        </p:spPr>
        <p:txBody>
          <a:bodyPr>
            <a:noAutofit/>
          </a:bodyPr>
          <a:lstStyle>
            <a:lvl1pPr>
              <a:lnSpc>
                <a:spcPct val="90000"/>
              </a:lnSpc>
              <a:spcBef>
                <a:spcPts val="1400"/>
              </a:spcBef>
              <a:defRPr sz="2200" baseline="0">
                <a:solidFill>
                  <a:srgbClr val="000000"/>
                </a:solidFill>
                <a:latin typeface="+mn-lt"/>
                <a:ea typeface="Inter" panose="020B0502030000000004" pitchFamily="34" charset="0"/>
              </a:defRPr>
            </a:lvl1pPr>
            <a:lvl2pPr>
              <a:lnSpc>
                <a:spcPct val="90000"/>
              </a:lnSpc>
              <a:spcBef>
                <a:spcPts val="900"/>
              </a:spcBef>
              <a:defRPr sz="1800" baseline="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4" name="Title 1">
            <a:extLst>
              <a:ext uri="{FF2B5EF4-FFF2-40B4-BE49-F238E27FC236}">
                <a16:creationId xmlns:a16="http://schemas.microsoft.com/office/drawing/2014/main" id="{6F093C5B-1855-FE4C-86A4-0F32F69CE03A}"/>
              </a:ext>
            </a:extLst>
          </p:cNvPr>
          <p:cNvSpPr>
            <a:spLocks noGrp="1"/>
          </p:cNvSpPr>
          <p:nvPr>
            <p:ph type="title" hasCustomPrompt="1"/>
          </p:nvPr>
        </p:nvSpPr>
        <p:spPr>
          <a:xfrm>
            <a:off x="265778"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858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userDrawn="1">
          <p15:clr>
            <a:srgbClr val="FBAE40"/>
          </p15:clr>
        </p15:guide>
        <p15:guide id="2" orient="horz" pos="41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53744" y="1602429"/>
            <a:ext cx="10841372" cy="4351338"/>
          </a:xfrm>
          <a:prstGeom prst="rect">
            <a:avLst/>
          </a:prstGeom>
        </p:spPr>
        <p:txBody>
          <a:bodyPr>
            <a:noAutofit/>
          </a:bodyPr>
          <a:lstStyle>
            <a:lvl1pPr>
              <a:lnSpc>
                <a:spcPct val="90000"/>
              </a:lnSpc>
              <a:spcBef>
                <a:spcPts val="1400"/>
              </a:spcBef>
              <a:defRPr sz="2200">
                <a:solidFill>
                  <a:srgbClr val="000000"/>
                </a:solidFill>
                <a:latin typeface="+mn-lt"/>
                <a:ea typeface="Inter" panose="020B0502030000000004" pitchFamily="34" charset="0"/>
              </a:defRPr>
            </a:lvl1pPr>
            <a:lvl2pPr>
              <a:lnSpc>
                <a:spcPct val="90000"/>
              </a:lnSpc>
              <a:spcBef>
                <a:spcPts val="900"/>
              </a:spcBef>
              <a:defRPr sz="18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254078" y="902276"/>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5" name="Title 1">
            <a:extLst>
              <a:ext uri="{FF2B5EF4-FFF2-40B4-BE49-F238E27FC236}">
                <a16:creationId xmlns:a16="http://schemas.microsoft.com/office/drawing/2014/main" id="{05DD4CF1-882B-EA45-BAB0-DC78082DF97D}"/>
              </a:ext>
            </a:extLst>
          </p:cNvPr>
          <p:cNvSpPr>
            <a:spLocks noGrp="1"/>
          </p:cNvSpPr>
          <p:nvPr>
            <p:ph type="title" hasCustomPrompt="1"/>
          </p:nvPr>
        </p:nvSpPr>
        <p:spPr>
          <a:xfrm>
            <a:off x="257952" y="178123"/>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286102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No Bullets">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69986" y="1292482"/>
            <a:ext cx="10831293" cy="4383087"/>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a:p>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p:txBody>
      </p:sp>
      <p:sp>
        <p:nvSpPr>
          <p:cNvPr id="5" name="Title 1">
            <a:extLst>
              <a:ext uri="{FF2B5EF4-FFF2-40B4-BE49-F238E27FC236}">
                <a16:creationId xmlns:a16="http://schemas.microsoft.com/office/drawing/2014/main" id="{79D802AB-3C2E-3944-BC7A-D225AD299128}"/>
              </a:ext>
            </a:extLst>
          </p:cNvPr>
          <p:cNvSpPr>
            <a:spLocks noGrp="1"/>
          </p:cNvSpPr>
          <p:nvPr>
            <p:ph type="title" hasCustomPrompt="1"/>
          </p:nvPr>
        </p:nvSpPr>
        <p:spPr>
          <a:xfrm>
            <a:off x="269986"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14776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073C5-BADD-D444-8CA8-8E20906A9C2D}"/>
              </a:ext>
            </a:extLst>
          </p:cNvPr>
          <p:cNvPicPr>
            <a:picLocks noChangeAspect="1"/>
          </p:cNvPicPr>
          <p:nvPr userDrawn="1"/>
        </p:nvPicPr>
        <p:blipFill>
          <a:blip r:embed="rId30"/>
          <a:stretch>
            <a:fillRect/>
          </a:stretch>
        </p:blipFill>
        <p:spPr>
          <a:xfrm>
            <a:off x="365363" y="6400800"/>
            <a:ext cx="278208" cy="199423"/>
          </a:xfrm>
          <a:prstGeom prst="rect">
            <a:avLst/>
          </a:prstGeom>
        </p:spPr>
      </p:pic>
      <p:pic>
        <p:nvPicPr>
          <p:cNvPr id="6" name="Picture 5">
            <a:extLst>
              <a:ext uri="{FF2B5EF4-FFF2-40B4-BE49-F238E27FC236}">
                <a16:creationId xmlns:a16="http://schemas.microsoft.com/office/drawing/2014/main" id="{DAF13C7A-2ACA-3145-8E42-86979311783B}"/>
              </a:ext>
            </a:extLst>
          </p:cNvPr>
          <p:cNvPicPr>
            <a:picLocks noChangeAspect="1"/>
          </p:cNvPicPr>
          <p:nvPr userDrawn="1"/>
        </p:nvPicPr>
        <p:blipFill>
          <a:blip r:embed="rId31"/>
          <a:stretch>
            <a:fillRect/>
          </a:stretch>
        </p:blipFill>
        <p:spPr>
          <a:xfrm flipH="1" flipV="1">
            <a:off x="11216640" y="0"/>
            <a:ext cx="975360" cy="225084"/>
          </a:xfrm>
          <a:prstGeom prst="rect">
            <a:avLst/>
          </a:prstGeom>
        </p:spPr>
      </p:pic>
      <p:sp>
        <p:nvSpPr>
          <p:cNvPr id="12" name="Rectangle 26">
            <a:extLst>
              <a:ext uri="{FF2B5EF4-FFF2-40B4-BE49-F238E27FC236}">
                <a16:creationId xmlns:a16="http://schemas.microsoft.com/office/drawing/2014/main" id="{D4348D94-381A-EF40-BA77-DCDA9C87FE9E}"/>
              </a:ext>
            </a:extLst>
          </p:cNvPr>
          <p:cNvSpPr>
            <a:spLocks noChangeArrowheads="1"/>
          </p:cNvSpPr>
          <p:nvPr userDrawn="1"/>
        </p:nvSpPr>
        <p:spPr bwMode="black">
          <a:xfrm>
            <a:off x="11606650" y="6388862"/>
            <a:ext cx="518289" cy="276985"/>
          </a:xfrm>
          <a:prstGeom prst="rect">
            <a:avLst/>
          </a:prstGeom>
        </p:spPr>
        <p:txBody>
          <a:bodyPr/>
          <a:lstStyle/>
          <a:p>
            <a:pPr lvl="0" algn="l"/>
            <a:fld id="{5266C0E3-FCB2-4D10-9980-6DFC0D8FABCB}" type="slidenum">
              <a:rPr lang="en-US" sz="1100" smtClean="0">
                <a:solidFill>
                  <a:schemeClr val="bg1">
                    <a:lumMod val="50000"/>
                  </a:schemeClr>
                </a:solidFill>
              </a:rPr>
              <a:pPr lvl="0" algn="l"/>
              <a:t>‹#›</a:t>
            </a:fld>
            <a:endParaRPr lang="en-US" sz="1100">
              <a:solidFill>
                <a:schemeClr val="bg1">
                  <a:lumMod val="50000"/>
                </a:schemeClr>
              </a:solidFill>
            </a:endParaRPr>
          </a:p>
        </p:txBody>
      </p:sp>
      <p:sp>
        <p:nvSpPr>
          <p:cNvPr id="13" name="TextBox 12">
            <a:extLst>
              <a:ext uri="{FF2B5EF4-FFF2-40B4-BE49-F238E27FC236}">
                <a16:creationId xmlns:a16="http://schemas.microsoft.com/office/drawing/2014/main" id="{81D57AEC-709E-AD43-BACE-8C4F43CD1BAA}"/>
              </a:ext>
            </a:extLst>
          </p:cNvPr>
          <p:cNvSpPr txBox="1"/>
          <p:nvPr userDrawn="1"/>
        </p:nvSpPr>
        <p:spPr>
          <a:xfrm>
            <a:off x="9582030" y="6418863"/>
            <a:ext cx="1988045" cy="216982"/>
          </a:xfrm>
          <a:prstGeom prst="rect">
            <a:avLst/>
          </a:prstGeom>
          <a:noFill/>
        </p:spPr>
        <p:txBody>
          <a:bodyPr wrap="none" rtlCol="0">
            <a:spAutoFit/>
          </a:bodyPr>
          <a:lstStyle/>
          <a:p>
            <a:pPr algn="l" defTabSz="457189">
              <a:lnSpc>
                <a:spcPct val="90000"/>
              </a:lnSpc>
              <a:spcBef>
                <a:spcPts val="300"/>
              </a:spcBef>
            </a:pPr>
            <a:r>
              <a:rPr lang="en-US" sz="900">
                <a:solidFill>
                  <a:schemeClr val="bg1">
                    <a:lumMod val="50000"/>
                  </a:schemeClr>
                </a:solidFill>
                <a:latin typeface="+mj-lt"/>
                <a:ea typeface="Inter" panose="020B0502030000000004" pitchFamily="34" charset="0"/>
                <a:cs typeface="Arial" panose="020B0604020202020204" pitchFamily="34" charset="0"/>
              </a:rPr>
              <a:t>© Fortinet Inc. All Rights Reserved.</a:t>
            </a:r>
          </a:p>
        </p:txBody>
      </p:sp>
      <p:cxnSp>
        <p:nvCxnSpPr>
          <p:cNvPr id="14" name="Straight Connector 13">
            <a:extLst>
              <a:ext uri="{FF2B5EF4-FFF2-40B4-BE49-F238E27FC236}">
                <a16:creationId xmlns:a16="http://schemas.microsoft.com/office/drawing/2014/main" id="{DA11BF6D-552F-A042-83FC-4614E1B72894}"/>
              </a:ext>
            </a:extLst>
          </p:cNvPr>
          <p:cNvCxnSpPr>
            <a:cxnSpLocks/>
          </p:cNvCxnSpPr>
          <p:nvPr userDrawn="1"/>
        </p:nvCxnSpPr>
        <p:spPr>
          <a:xfrm>
            <a:off x="11570075" y="6435914"/>
            <a:ext cx="0" cy="18288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409675"/>
      </p:ext>
    </p:extLst>
  </p:cSld>
  <p:clrMap bg1="lt1" tx1="dk1" bg2="lt2" tx2="dk2" accent1="accent1" accent2="accent2" accent3="accent3" accent4="accent4" accent5="accent5" accent6="accent6" hlink="hlink" folHlink="folHlink"/>
  <p:sldLayoutIdLst>
    <p:sldLayoutId id="2147483756" r:id="rId1"/>
    <p:sldLayoutId id="2147483719" r:id="rId2"/>
    <p:sldLayoutId id="2147483720" r:id="rId3"/>
    <p:sldLayoutId id="2147483721" r:id="rId4"/>
    <p:sldLayoutId id="2147483832" r:id="rId5"/>
    <p:sldLayoutId id="2147483732" r:id="rId6"/>
    <p:sldLayoutId id="2147483726" r:id="rId7"/>
    <p:sldLayoutId id="2147483730" r:id="rId8"/>
    <p:sldLayoutId id="2147483658" r:id="rId9"/>
    <p:sldLayoutId id="2147483727" r:id="rId10"/>
    <p:sldLayoutId id="2147483883" r:id="rId11"/>
    <p:sldLayoutId id="2147483886" r:id="rId12"/>
    <p:sldLayoutId id="2147483884" r:id="rId13"/>
    <p:sldLayoutId id="2147483887" r:id="rId14"/>
    <p:sldLayoutId id="2147483888" r:id="rId15"/>
    <p:sldLayoutId id="2147483824" r:id="rId16"/>
    <p:sldLayoutId id="2147483827" r:id="rId17"/>
    <p:sldLayoutId id="2147483659" r:id="rId18"/>
    <p:sldLayoutId id="2147483708" r:id="rId19"/>
    <p:sldLayoutId id="2147483831" r:id="rId20"/>
    <p:sldLayoutId id="2147483710" r:id="rId21"/>
    <p:sldLayoutId id="2147483718" r:id="rId22"/>
    <p:sldLayoutId id="2147483829" r:id="rId23"/>
    <p:sldLayoutId id="2147483787" r:id="rId24"/>
    <p:sldLayoutId id="2147483994" r:id="rId25"/>
    <p:sldLayoutId id="2147483789" r:id="rId26"/>
    <p:sldLayoutId id="2147483776" r:id="rId27"/>
    <p:sldLayoutId id="214748399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160" userDrawn="1">
          <p15:clr>
            <a:srgbClr val="5ACBF0"/>
          </p15:clr>
        </p15:guide>
        <p15:guide id="3" pos="216" userDrawn="1">
          <p15:clr>
            <a:srgbClr val="5ACBF0"/>
          </p15:clr>
        </p15:guide>
        <p15:guide id="4" pos="7464" userDrawn="1">
          <p15:clr>
            <a:srgbClr val="5ACBF0"/>
          </p15:clr>
        </p15:guide>
        <p15:guide id="5" orient="horz" pos="840" userDrawn="1">
          <p15:clr>
            <a:srgbClr val="5ACBF0"/>
          </p15:clr>
        </p15:guide>
        <p15:guide id="6" orient="horz" pos="1864" userDrawn="1">
          <p15:clr>
            <a:srgbClr val="5ACBF0"/>
          </p15:clr>
        </p15:guide>
        <p15:guide id="7" orient="horz" pos="2886" userDrawn="1">
          <p15:clr>
            <a:srgbClr val="5ACBF0"/>
          </p15:clr>
        </p15:guide>
        <p15:guide id="8" orient="horz" pos="3893" userDrawn="1">
          <p15:clr>
            <a:srgbClr val="5ACBF0"/>
          </p15:clr>
        </p15:guide>
        <p15:guide id="9" pos="1498" userDrawn="1">
          <p15:clr>
            <a:srgbClr val="5ACBF0"/>
          </p15:clr>
        </p15:guide>
        <p15:guide id="10" pos="1600" userDrawn="1">
          <p15:clr>
            <a:srgbClr val="5ACBF0"/>
          </p15:clr>
        </p15:guide>
        <p15:guide id="11" pos="2644" userDrawn="1">
          <p15:clr>
            <a:srgbClr val="5ACBF0"/>
          </p15:clr>
        </p15:guide>
        <p15:guide id="12" pos="2747" userDrawn="1">
          <p15:clr>
            <a:srgbClr val="5ACBF0"/>
          </p15:clr>
        </p15:guide>
        <p15:guide id="13" pos="3792" userDrawn="1">
          <p15:clr>
            <a:srgbClr val="5ACBF0"/>
          </p15:clr>
        </p15:guide>
        <p15:guide id="14" pos="3888" userDrawn="1">
          <p15:clr>
            <a:srgbClr val="5ACBF0"/>
          </p15:clr>
        </p15:guide>
        <p15:guide id="15" pos="4934" userDrawn="1">
          <p15:clr>
            <a:srgbClr val="5ACBF0"/>
          </p15:clr>
        </p15:guide>
        <p15:guide id="16" pos="5034" userDrawn="1">
          <p15:clr>
            <a:srgbClr val="5ACBF0"/>
          </p15:clr>
        </p15:guide>
        <p15:guide id="17" pos="6081" userDrawn="1">
          <p15:clr>
            <a:srgbClr val="5ACBF0"/>
          </p15:clr>
        </p15:guide>
        <p15:guide id="18" pos="6183"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farenas@fortine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82.png"/><Relationship Id="rId3" Type="http://schemas.microsoft.com/office/2007/relationships/hdphoto" Target="../media/hdphoto2.wdp"/><Relationship Id="rId21" Type="http://schemas.openxmlformats.org/officeDocument/2006/relationships/image" Target="../media/image77.svg"/><Relationship Id="rId7" Type="http://schemas.microsoft.com/office/2007/relationships/hdphoto" Target="../media/hdphoto4.wdp"/><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svg"/><Relationship Id="rId1" Type="http://schemas.openxmlformats.org/officeDocument/2006/relationships/slideLayout" Target="../slideLayouts/slideLayout28.xml"/><Relationship Id="rId6" Type="http://schemas.openxmlformats.org/officeDocument/2006/relationships/image" Target="../media/image64.pn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88.png"/><Relationship Id="rId5" Type="http://schemas.microsoft.com/office/2007/relationships/hdphoto" Target="../media/hdphoto3.wdp"/><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10" Type="http://schemas.openxmlformats.org/officeDocument/2006/relationships/image" Target="../media/image66.png"/><Relationship Id="rId19" Type="http://schemas.openxmlformats.org/officeDocument/2006/relationships/image" Target="../media/image75.svg"/><Relationship Id="rId31" Type="http://schemas.openxmlformats.org/officeDocument/2006/relationships/image" Target="../media/image87.svg"/><Relationship Id="rId4" Type="http://schemas.openxmlformats.org/officeDocument/2006/relationships/image" Target="../media/image63.png"/><Relationship Id="rId9" Type="http://schemas.microsoft.com/office/2007/relationships/hdphoto" Target="../media/hdphoto5.wdp"/><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86.png"/><Relationship Id="rId8" Type="http://schemas.openxmlformats.org/officeDocument/2006/relationships/image" Target="../media/image65.png"/></Relationships>
</file>

<file path=ppt/slides/_rels/slide15.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svg"/><Relationship Id="rId26" Type="http://schemas.openxmlformats.org/officeDocument/2006/relationships/image" Target="../media/image113.png"/><Relationship Id="rId39" Type="http://schemas.openxmlformats.org/officeDocument/2006/relationships/image" Target="../media/image126.svg"/><Relationship Id="rId21" Type="http://schemas.openxmlformats.org/officeDocument/2006/relationships/image" Target="../media/image108.svg"/><Relationship Id="rId34" Type="http://schemas.openxmlformats.org/officeDocument/2006/relationships/image" Target="../media/image121.pn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png"/><Relationship Id="rId25" Type="http://schemas.openxmlformats.org/officeDocument/2006/relationships/image" Target="../media/image112.svg"/><Relationship Id="rId33" Type="http://schemas.openxmlformats.org/officeDocument/2006/relationships/image" Target="../media/image120.svg"/><Relationship Id="rId38" Type="http://schemas.openxmlformats.org/officeDocument/2006/relationships/image" Target="../media/image125.png"/><Relationship Id="rId2" Type="http://schemas.openxmlformats.org/officeDocument/2006/relationships/notesSlide" Target="../notesSlides/notesSlide12.xml"/><Relationship Id="rId16" Type="http://schemas.openxmlformats.org/officeDocument/2006/relationships/image" Target="../media/image103.svg"/><Relationship Id="rId20" Type="http://schemas.openxmlformats.org/officeDocument/2006/relationships/image" Target="../media/image107.svg"/><Relationship Id="rId29" Type="http://schemas.openxmlformats.org/officeDocument/2006/relationships/image" Target="../media/image116.svg"/><Relationship Id="rId1" Type="http://schemas.openxmlformats.org/officeDocument/2006/relationships/slideLayout" Target="../slideLayouts/slideLayout5.xml"/><Relationship Id="rId6" Type="http://schemas.openxmlformats.org/officeDocument/2006/relationships/image" Target="../media/image93.sv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sv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svg"/><Relationship Id="rId28" Type="http://schemas.openxmlformats.org/officeDocument/2006/relationships/image" Target="../media/image115.png"/><Relationship Id="rId36" Type="http://schemas.openxmlformats.org/officeDocument/2006/relationships/image" Target="../media/image123.png"/><Relationship Id="rId10" Type="http://schemas.openxmlformats.org/officeDocument/2006/relationships/image" Target="../media/image97.svg"/><Relationship Id="rId19" Type="http://schemas.openxmlformats.org/officeDocument/2006/relationships/image" Target="../media/image106.png"/><Relationship Id="rId31" Type="http://schemas.openxmlformats.org/officeDocument/2006/relationships/image" Target="../media/image118.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png"/><Relationship Id="rId27" Type="http://schemas.openxmlformats.org/officeDocument/2006/relationships/image" Target="../media/image114.svg"/><Relationship Id="rId30" Type="http://schemas.openxmlformats.org/officeDocument/2006/relationships/image" Target="../media/image117.png"/><Relationship Id="rId35" Type="http://schemas.openxmlformats.org/officeDocument/2006/relationships/image" Target="../media/image122.svg"/><Relationship Id="rId8" Type="http://schemas.openxmlformats.org/officeDocument/2006/relationships/image" Target="../media/image95.svg"/><Relationship Id="rId3"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7.png"/><Relationship Id="rId18" Type="http://schemas.openxmlformats.org/officeDocument/2006/relationships/image" Target="../media/image142.sv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svg"/><Relationship Id="rId17" Type="http://schemas.openxmlformats.org/officeDocument/2006/relationships/image" Target="../media/image141.png"/><Relationship Id="rId2" Type="http://schemas.openxmlformats.org/officeDocument/2006/relationships/notesSlide" Target="../notesSlides/notesSlide13.xml"/><Relationship Id="rId16" Type="http://schemas.openxmlformats.org/officeDocument/2006/relationships/image" Target="../media/image140.svg"/><Relationship Id="rId1" Type="http://schemas.openxmlformats.org/officeDocument/2006/relationships/slideLayout" Target="../slideLayouts/slideLayout6.xml"/><Relationship Id="rId6" Type="http://schemas.openxmlformats.org/officeDocument/2006/relationships/image" Target="../media/image130.sv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 Id="rId14" Type="http://schemas.openxmlformats.org/officeDocument/2006/relationships/image" Target="../media/image138.svg"/></Relationships>
</file>

<file path=ppt/slides/_rels/slide17.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1.png"/><Relationship Id="rId18" Type="http://schemas.openxmlformats.org/officeDocument/2006/relationships/image" Target="../media/image155.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85.svg"/><Relationship Id="rId17" Type="http://schemas.openxmlformats.org/officeDocument/2006/relationships/slide" Target="slide5.xml"/><Relationship Id="rId2" Type="http://schemas.openxmlformats.org/officeDocument/2006/relationships/notesSlide" Target="../notesSlides/notesSlide14.xml"/><Relationship Id="rId16" Type="http://schemas.openxmlformats.org/officeDocument/2006/relationships/image" Target="../media/image154.svg"/><Relationship Id="rId1" Type="http://schemas.openxmlformats.org/officeDocument/2006/relationships/slideLayout" Target="../slideLayouts/slideLayout6.xml"/><Relationship Id="rId6" Type="http://schemas.openxmlformats.org/officeDocument/2006/relationships/image" Target="../media/image146.svg"/><Relationship Id="rId11" Type="http://schemas.openxmlformats.org/officeDocument/2006/relationships/image" Target="../media/image84.png"/><Relationship Id="rId5" Type="http://schemas.openxmlformats.org/officeDocument/2006/relationships/image" Target="../media/image145.png"/><Relationship Id="rId15" Type="http://schemas.openxmlformats.org/officeDocument/2006/relationships/image" Target="../media/image153.png"/><Relationship Id="rId10" Type="http://schemas.openxmlformats.org/officeDocument/2006/relationships/image" Target="../media/image150.svg"/><Relationship Id="rId19" Type="http://schemas.openxmlformats.org/officeDocument/2006/relationships/image" Target="../media/image156.png"/><Relationship Id="rId4" Type="http://schemas.openxmlformats.org/officeDocument/2006/relationships/image" Target="../media/image144.svg"/><Relationship Id="rId9" Type="http://schemas.openxmlformats.org/officeDocument/2006/relationships/image" Target="../media/image149.png"/><Relationship Id="rId14" Type="http://schemas.openxmlformats.org/officeDocument/2006/relationships/image" Target="../media/image15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sv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sv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svg"/><Relationship Id="rId2" Type="http://schemas.openxmlformats.org/officeDocument/2006/relationships/notesSlide" Target="../notesSlides/notesSlide8.xml"/><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svg"/><Relationship Id="rId32" Type="http://schemas.openxmlformats.org/officeDocument/2006/relationships/image" Target="../media/image49.svg"/><Relationship Id="rId37" Type="http://schemas.openxmlformats.org/officeDocument/2006/relationships/image" Target="../media/image54.png"/><Relationship Id="rId40" Type="http://schemas.openxmlformats.org/officeDocument/2006/relationships/image" Target="../media/image57.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36" Type="http://schemas.openxmlformats.org/officeDocument/2006/relationships/image" Target="../media/image53.sv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svg"/><Relationship Id="rId35" Type="http://schemas.openxmlformats.org/officeDocument/2006/relationships/image" Target="../media/image52.png"/><Relationship Id="rId8" Type="http://schemas.openxmlformats.org/officeDocument/2006/relationships/image" Target="../media/image25.sv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A34E0-9658-754C-AD26-9F32416C24E2}"/>
              </a:ext>
            </a:extLst>
          </p:cNvPr>
          <p:cNvSpPr>
            <a:spLocks noGrp="1"/>
          </p:cNvSpPr>
          <p:nvPr>
            <p:ph type="ctrTitle"/>
          </p:nvPr>
        </p:nvSpPr>
        <p:spPr>
          <a:xfrm>
            <a:off x="1768741" y="2166321"/>
            <a:ext cx="10423259" cy="1534889"/>
          </a:xfrm>
        </p:spPr>
        <p:txBody>
          <a:bodyPr/>
          <a:lstStyle/>
          <a:p>
            <a:r>
              <a:rPr lang="en-US" sz="2800" dirty="0"/>
              <a:t>Artificial Intelligence and Cyber Security: </a:t>
            </a:r>
            <a:r>
              <a:rPr lang="en-US" sz="2800" dirty="0">
                <a:solidFill>
                  <a:srgbClr val="FF0000"/>
                </a:solidFill>
              </a:rPr>
              <a:t>Cyber Resiliency </a:t>
            </a:r>
          </a:p>
        </p:txBody>
      </p:sp>
      <p:sp>
        <p:nvSpPr>
          <p:cNvPr id="2" name="Content Placeholder 8">
            <a:extLst>
              <a:ext uri="{FF2B5EF4-FFF2-40B4-BE49-F238E27FC236}">
                <a16:creationId xmlns:a16="http://schemas.microsoft.com/office/drawing/2014/main" id="{B46FB1A2-05F4-CF37-2C0D-DD91440008DE}"/>
              </a:ext>
            </a:extLst>
          </p:cNvPr>
          <p:cNvSpPr txBox="1">
            <a:spLocks/>
          </p:cNvSpPr>
          <p:nvPr/>
        </p:nvSpPr>
        <p:spPr>
          <a:xfrm>
            <a:off x="1768741" y="3950296"/>
            <a:ext cx="6250684" cy="8725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a:solidFill>
                  <a:schemeClr val="tx1"/>
                </a:solidFill>
                <a:latin typeface="+mn-lt"/>
                <a:ea typeface="+mn-ea"/>
                <a:cs typeface="+mn-cs"/>
              </a:defRPr>
            </a:lvl1pPr>
            <a:lvl2pPr marL="400050" indent="0" algn="l" defTabSz="914400" rtl="0" eaLnBrk="1" latinLnBrk="0" hangingPunct="1">
              <a:lnSpc>
                <a:spcPct val="90000"/>
              </a:lnSpc>
              <a:spcBef>
                <a:spcPts val="900"/>
              </a:spcBef>
              <a:buFont typeface="Arial" panose="020B0604020202020204" pitchFamily="34" charset="0"/>
              <a:buNone/>
              <a:defRPr sz="1800" b="1" kern="1200">
                <a:solidFill>
                  <a:schemeClr val="tx1"/>
                </a:solidFill>
                <a:latin typeface="+mn-lt"/>
                <a:ea typeface="+mn-ea"/>
                <a:cs typeface="+mn-cs"/>
              </a:defRPr>
            </a:lvl2pPr>
            <a:lvl3pPr marL="800100" indent="0" algn="l" defTabSz="914400" rtl="0" eaLnBrk="1" latinLnBrk="0" hangingPunct="1">
              <a:lnSpc>
                <a:spcPct val="90000"/>
              </a:lnSpc>
              <a:spcBef>
                <a:spcPts val="600"/>
              </a:spcBef>
              <a:buFont typeface="Arial" panose="020B0604020202020204" pitchFamily="34" charset="0"/>
              <a:buNone/>
              <a:defRPr sz="1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Fernando </a:t>
            </a:r>
            <a:r>
              <a:rPr lang="en-US" dirty="0">
                <a:solidFill>
                  <a:srgbClr val="FF0000"/>
                </a:solidFill>
              </a:rPr>
              <a:t>Arenas</a:t>
            </a:r>
            <a:r>
              <a:rPr lang="en-US" b="0" dirty="0"/>
              <a:t> – LAN Edge Sr. BDM</a:t>
            </a:r>
            <a:endParaRPr lang="en-US" dirty="0"/>
          </a:p>
          <a:p>
            <a:r>
              <a:rPr lang="en-US" b="0" dirty="0"/>
              <a:t>Americas International</a:t>
            </a:r>
          </a:p>
          <a:p>
            <a:endParaRPr lang="en-US" b="0" dirty="0"/>
          </a:p>
          <a:p>
            <a:r>
              <a:rPr lang="en-US" b="0" dirty="0">
							</a:rPr>
              <a:t>farenas@fortinet.com</a:t>
            </a:r>
            <a:r>
              <a:rPr lang="en-US" b="0" dirty="0"/>
              <a:t> / +52 55 31293601 / @</a:t>
            </a:r>
            <a:r>
              <a:rPr lang="en-US" b="0" dirty="0" err="1"/>
              <a:t>hubfer</a:t>
            </a:r>
            <a:endParaRPr lang="en-US" b="0" dirty="0"/>
          </a:p>
          <a:p>
            <a:endParaRPr lang="en-US" dirty="0"/>
          </a:p>
        </p:txBody>
      </p:sp>
    </p:spTree>
    <p:extLst>
      <p:ext uri="{BB962C8B-B14F-4D97-AF65-F5344CB8AC3E}">
        <p14:creationId xmlns:p14="http://schemas.microsoft.com/office/powerpoint/2010/main" val="325220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t> Cyber-Resilience Primer</a:t>
            </a:r>
          </a:p>
        </p:txBody>
      </p:sp>
      <p:pic>
        <p:nvPicPr>
          <p:cNvPr id="4" name="Picture 3" descr="A card with text and images&#10;&#10;Description automatically generated">
            <a:extLst>
              <a:ext uri="{FF2B5EF4-FFF2-40B4-BE49-F238E27FC236}">
                <a16:creationId xmlns:a16="http://schemas.microsoft.com/office/drawing/2014/main" id="{8F14433E-A2E8-51B0-EFCB-8FE7991A2F8E}"/>
              </a:ext>
            </a:extLst>
          </p:cNvPr>
          <p:cNvPicPr>
            <a:picLocks noChangeAspect="1"/>
          </p:cNvPicPr>
          <p:nvPr/>
        </p:nvPicPr>
        <p:blipFill>
          <a:blip r:embed="rId3"/>
          <a:stretch>
            <a:fillRect/>
          </a:stretch>
        </p:blipFill>
        <p:spPr>
          <a:xfrm>
            <a:off x="1381761" y="1332879"/>
            <a:ext cx="9256210" cy="5056422"/>
          </a:xfrm>
          <a:prstGeom prst="rect">
            <a:avLst/>
          </a:prstGeom>
        </p:spPr>
      </p:pic>
    </p:spTree>
    <p:extLst>
      <p:ext uri="{BB962C8B-B14F-4D97-AF65-F5344CB8AC3E}">
        <p14:creationId xmlns:p14="http://schemas.microsoft.com/office/powerpoint/2010/main" val="2736518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t> Cyber-Resilience Primer</a:t>
            </a:r>
          </a:p>
        </p:txBody>
      </p:sp>
      <p:pic>
        <p:nvPicPr>
          <p:cNvPr id="5" name="Picture 4" descr="A card with text on it&#10;&#10;Description automatically generated">
            <a:extLst>
              <a:ext uri="{FF2B5EF4-FFF2-40B4-BE49-F238E27FC236}">
                <a16:creationId xmlns:a16="http://schemas.microsoft.com/office/drawing/2014/main" id="{BDEB231D-6117-F78E-9BEF-2BC50A0F8922}"/>
              </a:ext>
            </a:extLst>
          </p:cNvPr>
          <p:cNvPicPr>
            <a:picLocks noChangeAspect="1"/>
          </p:cNvPicPr>
          <p:nvPr/>
        </p:nvPicPr>
        <p:blipFill>
          <a:blip r:embed="rId3"/>
          <a:stretch>
            <a:fillRect/>
          </a:stretch>
        </p:blipFill>
        <p:spPr>
          <a:xfrm>
            <a:off x="1483176" y="1310640"/>
            <a:ext cx="9215304" cy="5057179"/>
          </a:xfrm>
          <a:prstGeom prst="rect">
            <a:avLst/>
          </a:prstGeom>
        </p:spPr>
      </p:pic>
    </p:spTree>
    <p:extLst>
      <p:ext uri="{BB962C8B-B14F-4D97-AF65-F5344CB8AC3E}">
        <p14:creationId xmlns:p14="http://schemas.microsoft.com/office/powerpoint/2010/main" val="4259947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t> Cyber-Resilience: Improvement</a:t>
            </a:r>
          </a:p>
        </p:txBody>
      </p:sp>
      <p:pic>
        <p:nvPicPr>
          <p:cNvPr id="4" name="Picture 3" descr="A black background with white text&#10;&#10;Description automatically generated">
            <a:extLst>
              <a:ext uri="{FF2B5EF4-FFF2-40B4-BE49-F238E27FC236}">
                <a16:creationId xmlns:a16="http://schemas.microsoft.com/office/drawing/2014/main" id="{39B63809-2F51-DA5B-F174-9BCC81E1B04E}"/>
              </a:ext>
            </a:extLst>
          </p:cNvPr>
          <p:cNvPicPr>
            <a:picLocks noChangeAspect="1"/>
          </p:cNvPicPr>
          <p:nvPr/>
        </p:nvPicPr>
        <p:blipFill>
          <a:blip r:embed="rId3"/>
          <a:stretch>
            <a:fillRect/>
          </a:stretch>
        </p:blipFill>
        <p:spPr>
          <a:xfrm>
            <a:off x="1681479" y="1421548"/>
            <a:ext cx="9307361" cy="4827720"/>
          </a:xfrm>
          <a:prstGeom prst="rect">
            <a:avLst/>
          </a:prstGeom>
        </p:spPr>
      </p:pic>
    </p:spTree>
    <p:extLst>
      <p:ext uri="{BB962C8B-B14F-4D97-AF65-F5344CB8AC3E}">
        <p14:creationId xmlns:p14="http://schemas.microsoft.com/office/powerpoint/2010/main" val="361699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006ABD0F-4AEF-4870-A1D0-B1789E0A0755}"/>
              </a:ext>
            </a:extLst>
          </p:cNvPr>
          <p:cNvPicPr>
            <a:picLocks noChangeAspect="1"/>
          </p:cNvPicPr>
          <p:nvPr/>
        </p:nvPicPr>
        <p:blipFill rotWithShape="1">
          <a:blip r:embed="rId2" cstate="screen">
            <a:alphaModFix amt="25000"/>
            <a:extLst>
              <a:ext uri="{28A0092B-C50C-407E-A947-70E740481C1C}">
                <a14:useLocalDpi xmlns:a14="http://schemas.microsoft.com/office/drawing/2010/main"/>
              </a:ext>
            </a:extLst>
          </a:blip>
          <a:srcRect r="58990" b="53047"/>
          <a:stretch/>
        </p:blipFill>
        <p:spPr>
          <a:xfrm>
            <a:off x="10887889" y="5202670"/>
            <a:ext cx="1037342" cy="1006429"/>
          </a:xfrm>
          <a:prstGeom prst="rect">
            <a:avLst/>
          </a:prstGeom>
        </p:spPr>
      </p:pic>
      <p:pic>
        <p:nvPicPr>
          <p:cNvPr id="4" name="Picture 3" descr="A person smoking a cigarette and a person&#10;&#10;Description automatically generated">
            <a:extLst>
              <a:ext uri="{FF2B5EF4-FFF2-40B4-BE49-F238E27FC236}">
                <a16:creationId xmlns:a16="http://schemas.microsoft.com/office/drawing/2014/main" id="{7EC6826F-A256-740C-8098-715FB996C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559" y="879676"/>
            <a:ext cx="9203223" cy="5112902"/>
          </a:xfrm>
          <a:prstGeom prst="rect">
            <a:avLst/>
          </a:prstGeom>
        </p:spPr>
      </p:pic>
    </p:spTree>
    <p:extLst>
      <p:ext uri="{BB962C8B-B14F-4D97-AF65-F5344CB8AC3E}">
        <p14:creationId xmlns:p14="http://schemas.microsoft.com/office/powerpoint/2010/main" val="332682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2843" y="894941"/>
            <a:ext cx="7219882" cy="5411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 name="Title 1"/>
          <p:cNvSpPr>
            <a:spLocks noGrp="1"/>
          </p:cNvSpPr>
          <p:nvPr>
            <p:ph type="title"/>
          </p:nvPr>
        </p:nvSpPr>
        <p:spPr/>
        <p:txBody>
          <a:bodyPr/>
          <a:lstStyle/>
          <a:p>
            <a:r>
              <a:rPr lang="en-US" dirty="0"/>
              <a:t>Zero Trust Architecture with AI</a:t>
            </a:r>
          </a:p>
        </p:txBody>
      </p:sp>
      <p:sp>
        <p:nvSpPr>
          <p:cNvPr id="52" name="Rectangle 51">
            <a:extLst>
              <a:ext uri="{FF2B5EF4-FFF2-40B4-BE49-F238E27FC236}">
                <a16:creationId xmlns:a16="http://schemas.microsoft.com/office/drawing/2014/main" id="{23A449B7-A132-4468-8A87-5732075EFEE8}"/>
              </a:ext>
            </a:extLst>
          </p:cNvPr>
          <p:cNvSpPr>
            <a:spLocks noChangeAspect="1"/>
          </p:cNvSpPr>
          <p:nvPr/>
        </p:nvSpPr>
        <p:spPr>
          <a:xfrm>
            <a:off x="7832725" y="894941"/>
            <a:ext cx="4359275" cy="5411651"/>
          </a:xfrm>
          <a:prstGeom prst="rect">
            <a:avLst/>
          </a:prstGeom>
          <a:solidFill>
            <a:schemeClr val="accent4"/>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Title 2">
            <a:extLst>
              <a:ext uri="{FF2B5EF4-FFF2-40B4-BE49-F238E27FC236}">
                <a16:creationId xmlns:a16="http://schemas.microsoft.com/office/drawing/2014/main" id="{6DA7C436-13EE-4589-87F8-1A8D2690E68E}"/>
              </a:ext>
            </a:extLst>
          </p:cNvPr>
          <p:cNvSpPr txBox="1">
            <a:spLocks/>
          </p:cNvSpPr>
          <p:nvPr/>
        </p:nvSpPr>
        <p:spPr>
          <a:xfrm>
            <a:off x="8159946" y="1412820"/>
            <a:ext cx="3494201" cy="4091154"/>
          </a:xfrm>
          <a:prstGeom prst="rect">
            <a:avLst/>
          </a:prstGeom>
          <a:noFill/>
        </p:spPr>
        <p:txBody>
          <a:bodyPr lIns="0" tIns="0" rIns="0" bIns="0" anchor="t" anchorCtr="0">
            <a:no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a:spcBef>
                <a:spcPts val="1200"/>
              </a:spcBef>
              <a:spcAft>
                <a:spcPts val="1200"/>
              </a:spcAft>
            </a:pPr>
            <a:r>
              <a:rPr lang="en-US" dirty="0"/>
              <a:t>Knowing and Controlling Everyone and Everything on and off the Network</a:t>
            </a:r>
          </a:p>
          <a:p>
            <a:pPr>
              <a:spcAft>
                <a:spcPts val="1200"/>
              </a:spcAft>
            </a:pPr>
            <a:r>
              <a:rPr lang="en-US" sz="2000" b="0" spc="0" dirty="0">
                <a:solidFill>
                  <a:schemeClr val="accent5"/>
                </a:solidFill>
                <a:latin typeface="+mn-lt"/>
                <a:ea typeface="+mn-ea"/>
                <a:cs typeface="+mn-cs"/>
              </a:rPr>
              <a:t>Ensures consistent security policy across the network, the cloud, and off-network</a:t>
            </a:r>
          </a:p>
        </p:txBody>
      </p:sp>
      <p:pic>
        <p:nvPicPr>
          <p:cNvPr id="55" name="Picture 54">
            <a:extLst>
              <a:ext uri="{FF2B5EF4-FFF2-40B4-BE49-F238E27FC236}">
                <a16:creationId xmlns:a16="http://schemas.microsoft.com/office/drawing/2014/main" id="{4B4DAD1E-6C6B-4FAB-B98E-E6FE02D8251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415150" y="4949021"/>
            <a:ext cx="1027631" cy="1027631"/>
          </a:xfrm>
          <a:prstGeom prst="rect">
            <a:avLst/>
          </a:prstGeom>
        </p:spPr>
      </p:pic>
      <p:pic>
        <p:nvPicPr>
          <p:cNvPr id="65" name="Picture 64">
            <a:extLst>
              <a:ext uri="{FF2B5EF4-FFF2-40B4-BE49-F238E27FC236}">
                <a16:creationId xmlns:a16="http://schemas.microsoft.com/office/drawing/2014/main" id="{D7D2723A-539A-4BF0-B159-D58719FC810F}"/>
              </a:ext>
            </a:extLst>
          </p:cNvPr>
          <p:cNvPicPr>
            <a:picLocks noChangeAspect="1"/>
          </p:cNvPicPr>
          <p:nvPr/>
        </p:nvPicPr>
        <p:blipFill>
          <a:blip r:embed="rId4">
            <a:clrChange>
              <a:clrFrom>
                <a:srgbClr val="000000">
                  <a:alpha val="0"/>
                </a:srgbClr>
              </a:clrFrom>
              <a:clrTo>
                <a:srgbClr val="000000">
                  <a:alpha val="0"/>
                </a:srgbClr>
              </a:clrTo>
            </a:clrChange>
            <a:biLevel thresh="50000"/>
            <a:extLst>
              <a:ext uri="{BEBA8EAE-BF5A-486C-A8C5-ECC9F3942E4B}">
                <a14:imgProps xmlns:a14="http://schemas.microsoft.com/office/drawing/2010/main">
                  <a14:imgLayer r:embed="rId5">
                    <a14:imgEffect>
                      <a14:brightnessContrast bright="-69000" contrast="-40000"/>
                    </a14:imgEffect>
                  </a14:imgLayer>
                </a14:imgProps>
              </a:ext>
            </a:extLst>
          </a:blip>
          <a:stretch>
            <a:fillRect/>
          </a:stretch>
        </p:blipFill>
        <p:spPr>
          <a:xfrm>
            <a:off x="4017045" y="5255600"/>
            <a:ext cx="897374" cy="897374"/>
          </a:xfrm>
          <a:prstGeom prst="rect">
            <a:avLst/>
          </a:prstGeom>
          <a:solidFill>
            <a:schemeClr val="bg1"/>
          </a:solidFill>
        </p:spPr>
      </p:pic>
      <p:sp>
        <p:nvSpPr>
          <p:cNvPr id="66" name="TextBox 65">
            <a:extLst>
              <a:ext uri="{FF2B5EF4-FFF2-40B4-BE49-F238E27FC236}">
                <a16:creationId xmlns:a16="http://schemas.microsoft.com/office/drawing/2014/main" id="{E686D38B-7E16-4988-BA9E-0B4BBC6F8FBA}"/>
              </a:ext>
            </a:extLst>
          </p:cNvPr>
          <p:cNvSpPr txBox="1"/>
          <p:nvPr/>
        </p:nvSpPr>
        <p:spPr>
          <a:xfrm>
            <a:off x="690714" y="4168063"/>
            <a:ext cx="1078116" cy="3693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Operational</a:t>
            </a:r>
          </a:p>
          <a:p>
            <a:r>
              <a:rPr lang="en-US" dirty="0"/>
              <a:t>Technologies</a:t>
            </a:r>
          </a:p>
        </p:txBody>
      </p:sp>
      <p:sp>
        <p:nvSpPr>
          <p:cNvPr id="67" name="TextBox 66">
            <a:extLst>
              <a:ext uri="{FF2B5EF4-FFF2-40B4-BE49-F238E27FC236}">
                <a16:creationId xmlns:a16="http://schemas.microsoft.com/office/drawing/2014/main" id="{0BEC453A-2E3D-4E83-9722-4E6FCC3C5C41}"/>
              </a:ext>
            </a:extLst>
          </p:cNvPr>
          <p:cNvSpPr txBox="1"/>
          <p:nvPr/>
        </p:nvSpPr>
        <p:spPr>
          <a:xfrm>
            <a:off x="2669973" y="5917655"/>
            <a:ext cx="407484"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err="1"/>
              <a:t>IoT</a:t>
            </a:r>
            <a:endParaRPr lang="en-US" dirty="0"/>
          </a:p>
        </p:txBody>
      </p:sp>
      <p:sp>
        <p:nvSpPr>
          <p:cNvPr id="69" name="TextBox 68">
            <a:extLst>
              <a:ext uri="{FF2B5EF4-FFF2-40B4-BE49-F238E27FC236}">
                <a16:creationId xmlns:a16="http://schemas.microsoft.com/office/drawing/2014/main" id="{D09FED48-6754-41D3-8442-B9EABEFFB55A}"/>
              </a:ext>
            </a:extLst>
          </p:cNvPr>
          <p:cNvSpPr txBox="1"/>
          <p:nvPr/>
        </p:nvSpPr>
        <p:spPr>
          <a:xfrm>
            <a:off x="1552216" y="2150870"/>
            <a:ext cx="635110"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Mobile</a:t>
            </a:r>
          </a:p>
        </p:txBody>
      </p:sp>
      <p:sp>
        <p:nvSpPr>
          <p:cNvPr id="70" name="TextBox 69">
            <a:extLst>
              <a:ext uri="{FF2B5EF4-FFF2-40B4-BE49-F238E27FC236}">
                <a16:creationId xmlns:a16="http://schemas.microsoft.com/office/drawing/2014/main" id="{99F1F41B-CAE9-4EDD-9C12-DA9D11EE8B0D}"/>
              </a:ext>
            </a:extLst>
          </p:cNvPr>
          <p:cNvSpPr txBox="1"/>
          <p:nvPr/>
        </p:nvSpPr>
        <p:spPr>
          <a:xfrm>
            <a:off x="2228948" y="1482828"/>
            <a:ext cx="865943"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Endpoints</a:t>
            </a:r>
          </a:p>
        </p:txBody>
      </p:sp>
      <p:sp>
        <p:nvSpPr>
          <p:cNvPr id="72" name="TextBox 71">
            <a:extLst>
              <a:ext uri="{FF2B5EF4-FFF2-40B4-BE49-F238E27FC236}">
                <a16:creationId xmlns:a16="http://schemas.microsoft.com/office/drawing/2014/main" id="{16D26F09-0CDD-48DC-B379-D249FDC4D0BF}"/>
              </a:ext>
            </a:extLst>
          </p:cNvPr>
          <p:cNvSpPr txBox="1"/>
          <p:nvPr/>
        </p:nvSpPr>
        <p:spPr>
          <a:xfrm>
            <a:off x="886062" y="2835941"/>
            <a:ext cx="593432"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a:t>Home</a:t>
            </a:r>
          </a:p>
        </p:txBody>
      </p:sp>
      <p:sp>
        <p:nvSpPr>
          <p:cNvPr id="73" name="TextBox 72">
            <a:extLst>
              <a:ext uri="{FF2B5EF4-FFF2-40B4-BE49-F238E27FC236}">
                <a16:creationId xmlns:a16="http://schemas.microsoft.com/office/drawing/2014/main" id="{EA8FED57-CE6F-4CE0-85D2-477B8292DF82}"/>
              </a:ext>
            </a:extLst>
          </p:cNvPr>
          <p:cNvSpPr txBox="1"/>
          <p:nvPr/>
        </p:nvSpPr>
        <p:spPr>
          <a:xfrm>
            <a:off x="5138124" y="5722936"/>
            <a:ext cx="764953"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a:t>Partners</a:t>
            </a:r>
          </a:p>
        </p:txBody>
      </p:sp>
      <p:sp>
        <p:nvSpPr>
          <p:cNvPr id="76" name="TextBox 75">
            <a:extLst>
              <a:ext uri="{FF2B5EF4-FFF2-40B4-BE49-F238E27FC236}">
                <a16:creationId xmlns:a16="http://schemas.microsoft.com/office/drawing/2014/main" id="{662C69BD-6B15-4789-9112-6DEA880D10F9}"/>
              </a:ext>
            </a:extLst>
          </p:cNvPr>
          <p:cNvSpPr txBox="1"/>
          <p:nvPr/>
        </p:nvSpPr>
        <p:spPr>
          <a:xfrm>
            <a:off x="3999300" y="6057888"/>
            <a:ext cx="926857"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Customers</a:t>
            </a:r>
          </a:p>
        </p:txBody>
      </p:sp>
      <p:sp>
        <p:nvSpPr>
          <p:cNvPr id="78" name="TextBox 77">
            <a:extLst>
              <a:ext uri="{FF2B5EF4-FFF2-40B4-BE49-F238E27FC236}">
                <a16:creationId xmlns:a16="http://schemas.microsoft.com/office/drawing/2014/main" id="{852D44C6-5976-4F3B-AE87-82A17991B6C5}"/>
              </a:ext>
            </a:extLst>
          </p:cNvPr>
          <p:cNvSpPr txBox="1"/>
          <p:nvPr/>
        </p:nvSpPr>
        <p:spPr>
          <a:xfrm>
            <a:off x="3682681" y="4748074"/>
            <a:ext cx="670376"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Branch</a:t>
            </a:r>
          </a:p>
        </p:txBody>
      </p:sp>
      <p:sp>
        <p:nvSpPr>
          <p:cNvPr id="79" name="TextBox 78">
            <a:extLst>
              <a:ext uri="{FF2B5EF4-FFF2-40B4-BE49-F238E27FC236}">
                <a16:creationId xmlns:a16="http://schemas.microsoft.com/office/drawing/2014/main" id="{0B7A8ECC-F9CF-4410-895E-C88EC64EEB57}"/>
              </a:ext>
            </a:extLst>
          </p:cNvPr>
          <p:cNvSpPr txBox="1"/>
          <p:nvPr/>
        </p:nvSpPr>
        <p:spPr>
          <a:xfrm>
            <a:off x="3882889" y="2723572"/>
            <a:ext cx="755335"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Campus</a:t>
            </a:r>
          </a:p>
        </p:txBody>
      </p:sp>
      <p:sp>
        <p:nvSpPr>
          <p:cNvPr id="81" name="TextBox 80">
            <a:extLst>
              <a:ext uri="{FF2B5EF4-FFF2-40B4-BE49-F238E27FC236}">
                <a16:creationId xmlns:a16="http://schemas.microsoft.com/office/drawing/2014/main" id="{8976697A-16BF-441E-94BB-9BD4916C4D79}"/>
              </a:ext>
            </a:extLst>
          </p:cNvPr>
          <p:cNvSpPr txBox="1"/>
          <p:nvPr/>
        </p:nvSpPr>
        <p:spPr>
          <a:xfrm>
            <a:off x="2806133" y="3503300"/>
            <a:ext cx="697627"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Factory</a:t>
            </a:r>
          </a:p>
        </p:txBody>
      </p:sp>
      <p:pic>
        <p:nvPicPr>
          <p:cNvPr id="83" name="Picture 82">
            <a:extLst>
              <a:ext uri="{FF2B5EF4-FFF2-40B4-BE49-F238E27FC236}">
                <a16:creationId xmlns:a16="http://schemas.microsoft.com/office/drawing/2014/main" id="{DCDF4570-E606-41C8-B43F-42BBCE5586B2}"/>
              </a:ext>
            </a:extLst>
          </p:cNvPr>
          <p:cNvPicPr>
            <a:picLocks noChangeAspect="1"/>
          </p:cNvPicPr>
          <p:nvPr/>
        </p:nvPicPr>
        <p:blipFill>
          <a:blip r:embed="rId6">
            <a:clrChange>
              <a:clrFrom>
                <a:srgbClr val="000000">
                  <a:alpha val="0"/>
                </a:srgbClr>
              </a:clrFrom>
              <a:clrTo>
                <a:srgbClr val="000000">
                  <a:alpha val="0"/>
                </a:srgbClr>
              </a:clrTo>
            </a:clrChange>
            <a:duotone>
              <a:prstClr val="black"/>
              <a:schemeClr val="tx2">
                <a:tint val="45000"/>
                <a:satMod val="400000"/>
              </a:schemeClr>
            </a:duotone>
            <a:extLst>
              <a:ext uri="{BEBA8EAE-BF5A-486C-A8C5-ECC9F3942E4B}">
                <a14:imgProps xmlns:a14="http://schemas.microsoft.com/office/drawing/2010/main">
                  <a14:imgLayer r:embed="rId7">
                    <a14:imgEffect>
                      <a14:brightnessContrast bright="9000"/>
                    </a14:imgEffect>
                  </a14:imgLayer>
                </a14:imgProps>
              </a:ext>
            </a:extLst>
          </a:blip>
          <a:stretch>
            <a:fillRect/>
          </a:stretch>
        </p:blipFill>
        <p:spPr>
          <a:xfrm>
            <a:off x="4145815" y="3213065"/>
            <a:ext cx="1218812" cy="1209584"/>
          </a:xfrm>
          <a:prstGeom prst="rect">
            <a:avLst/>
          </a:prstGeom>
          <a:solidFill>
            <a:schemeClr val="bg1"/>
          </a:solidFill>
        </p:spPr>
      </p:pic>
      <p:pic>
        <p:nvPicPr>
          <p:cNvPr id="84" name="Picture 83">
            <a:extLst>
              <a:ext uri="{FF2B5EF4-FFF2-40B4-BE49-F238E27FC236}">
                <a16:creationId xmlns:a16="http://schemas.microsoft.com/office/drawing/2014/main" id="{B460F223-FE99-4586-A098-B639F8C9202C}"/>
              </a:ext>
            </a:extLst>
          </p:cNvPr>
          <p:cNvPicPr>
            <a:picLocks noChangeAspect="1"/>
          </p:cNvPicPr>
          <p:nvPr/>
        </p:nvPicPr>
        <p:blipFill>
          <a:blip r:embed="rId8">
            <a:clrChange>
              <a:clrFrom>
                <a:srgbClr val="000000">
                  <a:alpha val="0"/>
                </a:srgbClr>
              </a:clrFrom>
              <a:clrTo>
                <a:srgbClr val="000000">
                  <a:alpha val="0"/>
                </a:srgbClr>
              </a:clrTo>
            </a:clrChange>
            <a:duotone>
              <a:prstClr val="black"/>
              <a:schemeClr val="tx2">
                <a:tint val="45000"/>
                <a:satMod val="400000"/>
              </a:schemeClr>
            </a:duotone>
            <a:extLst>
              <a:ext uri="{BEBA8EAE-BF5A-486C-A8C5-ECC9F3942E4B}">
                <a14:imgProps xmlns:a14="http://schemas.microsoft.com/office/drawing/2010/main">
                  <a14:imgLayer r:embed="rId9">
                    <a14:imgEffect>
                      <a14:brightnessContrast bright="-71000" contrast="-40000"/>
                    </a14:imgEffect>
                  </a14:imgLayer>
                </a14:imgProps>
              </a:ext>
            </a:extLst>
          </a:blip>
          <a:stretch>
            <a:fillRect/>
          </a:stretch>
        </p:blipFill>
        <p:spPr>
          <a:xfrm>
            <a:off x="6295272" y="4220002"/>
            <a:ext cx="629469" cy="725998"/>
          </a:xfrm>
          <a:prstGeom prst="rect">
            <a:avLst/>
          </a:prstGeom>
          <a:solidFill>
            <a:schemeClr val="bg1"/>
          </a:solidFill>
        </p:spPr>
      </p:pic>
      <p:sp>
        <p:nvSpPr>
          <p:cNvPr id="85" name="TextBox 84">
            <a:extLst>
              <a:ext uri="{FF2B5EF4-FFF2-40B4-BE49-F238E27FC236}">
                <a16:creationId xmlns:a16="http://schemas.microsoft.com/office/drawing/2014/main" id="{DD089393-5A36-43A1-AC7C-C55B407837CE}"/>
              </a:ext>
            </a:extLst>
          </p:cNvPr>
          <p:cNvSpPr txBox="1"/>
          <p:nvPr/>
        </p:nvSpPr>
        <p:spPr>
          <a:xfrm>
            <a:off x="6006315" y="4816734"/>
            <a:ext cx="1207382"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Edge Compute</a:t>
            </a:r>
          </a:p>
        </p:txBody>
      </p:sp>
      <p:sp>
        <p:nvSpPr>
          <p:cNvPr id="86" name="TextBox 85">
            <a:extLst>
              <a:ext uri="{FF2B5EF4-FFF2-40B4-BE49-F238E27FC236}">
                <a16:creationId xmlns:a16="http://schemas.microsoft.com/office/drawing/2014/main" id="{57B992BF-6D8B-4BD4-88A3-7438CE1740CF}"/>
              </a:ext>
            </a:extLst>
          </p:cNvPr>
          <p:cNvSpPr txBox="1"/>
          <p:nvPr/>
        </p:nvSpPr>
        <p:spPr>
          <a:xfrm>
            <a:off x="6828846" y="2384819"/>
            <a:ext cx="644728" cy="3693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Data</a:t>
            </a:r>
          </a:p>
          <a:p>
            <a:r>
              <a:rPr lang="en-US" dirty="0"/>
              <a:t>Center</a:t>
            </a:r>
          </a:p>
        </p:txBody>
      </p:sp>
      <p:sp>
        <p:nvSpPr>
          <p:cNvPr id="87" name="TextBox 86">
            <a:extLst>
              <a:ext uri="{FF2B5EF4-FFF2-40B4-BE49-F238E27FC236}">
                <a16:creationId xmlns:a16="http://schemas.microsoft.com/office/drawing/2014/main" id="{F3E351FA-9D86-4C9D-9402-9050F1109DD0}"/>
              </a:ext>
            </a:extLst>
          </p:cNvPr>
          <p:cNvSpPr txBox="1"/>
          <p:nvPr/>
        </p:nvSpPr>
        <p:spPr>
          <a:xfrm>
            <a:off x="7000535" y="3364828"/>
            <a:ext cx="644728" cy="3693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Call</a:t>
            </a:r>
          </a:p>
          <a:p>
            <a:r>
              <a:rPr lang="en-US" dirty="0"/>
              <a:t>Center</a:t>
            </a:r>
          </a:p>
        </p:txBody>
      </p:sp>
      <p:sp>
        <p:nvSpPr>
          <p:cNvPr id="88" name="TextBox 87">
            <a:extLst>
              <a:ext uri="{FF2B5EF4-FFF2-40B4-BE49-F238E27FC236}">
                <a16:creationId xmlns:a16="http://schemas.microsoft.com/office/drawing/2014/main" id="{CEEAC48D-442C-4688-8DB7-F4B28767F03E}"/>
              </a:ext>
            </a:extLst>
          </p:cNvPr>
          <p:cNvSpPr txBox="1"/>
          <p:nvPr/>
        </p:nvSpPr>
        <p:spPr>
          <a:xfrm>
            <a:off x="6053463" y="1482828"/>
            <a:ext cx="891590" cy="230832"/>
          </a:xfrm>
          <a:prstGeom prst="rect">
            <a:avLst/>
          </a:prstGeom>
        </p:spPr>
        <p:txBody>
          <a:bodyPr wrap="square">
            <a:spAutoFit/>
          </a:bodyPr>
          <a:lstStyle>
            <a:defPPr>
              <a:defRPr lang="en-US"/>
            </a:defPPr>
            <a:lvl1pPr algn="ctr">
              <a:lnSpc>
                <a:spcPct val="90000"/>
              </a:lnSpc>
              <a:defRPr sz="1000" b="1">
                <a:cs typeface="Arial" panose="020B0604020202020204" pitchFamily="34" charset="0"/>
              </a:defRPr>
            </a:lvl1pPr>
          </a:lstStyle>
          <a:p>
            <a:r>
              <a:rPr lang="en-US" dirty="0"/>
              <a:t>Multi-Cloud</a:t>
            </a:r>
          </a:p>
        </p:txBody>
      </p:sp>
      <p:cxnSp>
        <p:nvCxnSpPr>
          <p:cNvPr id="89" name="Straight Connector 88">
            <a:extLst>
              <a:ext uri="{FF2B5EF4-FFF2-40B4-BE49-F238E27FC236}">
                <a16:creationId xmlns:a16="http://schemas.microsoft.com/office/drawing/2014/main" id="{86C24C61-C759-423B-8CA2-2E5EDF7160E5}"/>
              </a:ext>
            </a:extLst>
          </p:cNvPr>
          <p:cNvCxnSpPr>
            <a:cxnSpLocks/>
          </p:cNvCxnSpPr>
          <p:nvPr/>
        </p:nvCxnSpPr>
        <p:spPr>
          <a:xfrm flipV="1">
            <a:off x="4986779" y="1934854"/>
            <a:ext cx="724620" cy="1368434"/>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7E1AEDF-2A0F-4A31-AFFB-3C17AEF87F39}"/>
              </a:ext>
            </a:extLst>
          </p:cNvPr>
          <p:cNvCxnSpPr>
            <a:cxnSpLocks/>
          </p:cNvCxnSpPr>
          <p:nvPr/>
        </p:nvCxnSpPr>
        <p:spPr>
          <a:xfrm flipV="1">
            <a:off x="5213023" y="2615131"/>
            <a:ext cx="959177" cy="867266"/>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C556BF3-81D7-427A-AF6B-64B9446736A7}"/>
              </a:ext>
            </a:extLst>
          </p:cNvPr>
          <p:cNvCxnSpPr>
            <a:cxnSpLocks/>
            <a:stCxn id="83" idx="3"/>
          </p:cNvCxnSpPr>
          <p:nvPr/>
        </p:nvCxnSpPr>
        <p:spPr>
          <a:xfrm flipV="1">
            <a:off x="5364627" y="3642653"/>
            <a:ext cx="1073880" cy="175204"/>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2C0D938-888D-49F6-9993-E48E298DE90D}"/>
              </a:ext>
            </a:extLst>
          </p:cNvPr>
          <p:cNvCxnSpPr>
            <a:cxnSpLocks/>
          </p:cNvCxnSpPr>
          <p:nvPr/>
        </p:nvCxnSpPr>
        <p:spPr>
          <a:xfrm>
            <a:off x="5184741" y="4076286"/>
            <a:ext cx="1150071" cy="358218"/>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94CA828-D4DF-4A06-93AB-2FA5737F0BDF}"/>
              </a:ext>
            </a:extLst>
          </p:cNvPr>
          <p:cNvCxnSpPr>
            <a:cxnSpLocks/>
          </p:cNvCxnSpPr>
          <p:nvPr/>
        </p:nvCxnSpPr>
        <p:spPr>
          <a:xfrm>
            <a:off x="5052767" y="4311956"/>
            <a:ext cx="405353" cy="914400"/>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FA5F058-1907-41C4-81F8-7B663E85B736}"/>
              </a:ext>
            </a:extLst>
          </p:cNvPr>
          <p:cNvCxnSpPr>
            <a:cxnSpLocks/>
            <a:stCxn id="83" idx="2"/>
          </p:cNvCxnSpPr>
          <p:nvPr/>
        </p:nvCxnSpPr>
        <p:spPr>
          <a:xfrm flipH="1">
            <a:off x="4468305" y="4422649"/>
            <a:ext cx="286916" cy="992243"/>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D1A1283-4606-45A8-8D9F-132B686D3FF2}"/>
              </a:ext>
            </a:extLst>
          </p:cNvPr>
          <p:cNvCxnSpPr>
            <a:cxnSpLocks/>
            <a:stCxn id="112" idx="1"/>
          </p:cNvCxnSpPr>
          <p:nvPr/>
        </p:nvCxnSpPr>
        <p:spPr>
          <a:xfrm flipH="1">
            <a:off x="3431357" y="4704309"/>
            <a:ext cx="271485" cy="814278"/>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199022F-AD8B-41B2-8D27-A910243C9044}"/>
              </a:ext>
            </a:extLst>
          </p:cNvPr>
          <p:cNvCxnSpPr>
            <a:cxnSpLocks/>
          </p:cNvCxnSpPr>
          <p:nvPr/>
        </p:nvCxnSpPr>
        <p:spPr>
          <a:xfrm flipH="1">
            <a:off x="2875175" y="4585333"/>
            <a:ext cx="782426" cy="763571"/>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9A7CA52-B279-496F-8EC0-E4EEC0E79565}"/>
              </a:ext>
            </a:extLst>
          </p:cNvPr>
          <p:cNvCxnSpPr>
            <a:cxnSpLocks/>
          </p:cNvCxnSpPr>
          <p:nvPr/>
        </p:nvCxnSpPr>
        <p:spPr>
          <a:xfrm flipH="1">
            <a:off x="2378076" y="4057432"/>
            <a:ext cx="902452" cy="650548"/>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B7A081D-3286-4873-BD16-D5AA3F024495}"/>
              </a:ext>
            </a:extLst>
          </p:cNvPr>
          <p:cNvCxnSpPr>
            <a:cxnSpLocks/>
          </p:cNvCxnSpPr>
          <p:nvPr/>
        </p:nvCxnSpPr>
        <p:spPr>
          <a:xfrm flipH="1" flipV="1">
            <a:off x="1698308" y="3876829"/>
            <a:ext cx="1600644" cy="31565"/>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11910F2-FA0A-46D8-9645-0229DC2F2CFC}"/>
              </a:ext>
            </a:extLst>
          </p:cNvPr>
          <p:cNvCxnSpPr>
            <a:cxnSpLocks/>
          </p:cNvCxnSpPr>
          <p:nvPr/>
        </p:nvCxnSpPr>
        <p:spPr>
          <a:xfrm flipH="1">
            <a:off x="2045616" y="3080913"/>
            <a:ext cx="1568307" cy="4642"/>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2F4928E-C640-4D83-A610-E19BC1A9092A}"/>
              </a:ext>
            </a:extLst>
          </p:cNvPr>
          <p:cNvCxnSpPr>
            <a:cxnSpLocks/>
          </p:cNvCxnSpPr>
          <p:nvPr/>
        </p:nvCxnSpPr>
        <p:spPr>
          <a:xfrm flipH="1" flipV="1">
            <a:off x="2540000" y="2339450"/>
            <a:ext cx="1042186" cy="577339"/>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4990EEB-CCA5-4A08-94F0-DE41404CD784}"/>
              </a:ext>
            </a:extLst>
          </p:cNvPr>
          <p:cNvCxnSpPr>
            <a:cxnSpLocks/>
          </p:cNvCxnSpPr>
          <p:nvPr/>
        </p:nvCxnSpPr>
        <p:spPr>
          <a:xfrm flipH="1" flipV="1">
            <a:off x="3463361" y="1978359"/>
            <a:ext cx="203666" cy="797028"/>
          </a:xfrm>
          <a:prstGeom prst="line">
            <a:avLst/>
          </a:prstGeom>
          <a:ln w="19050" cap="rnd">
            <a:solidFill>
              <a:srgbClr val="425152"/>
            </a:solidFill>
            <a:prstDash val="sysDot"/>
            <a:round/>
          </a:ln>
        </p:spPr>
        <p:style>
          <a:lnRef idx="1">
            <a:schemeClr val="accent1"/>
          </a:lnRef>
          <a:fillRef idx="0">
            <a:schemeClr val="accent1"/>
          </a:fillRef>
          <a:effectRef idx="0">
            <a:schemeClr val="accent1"/>
          </a:effectRef>
          <a:fontRef idx="minor">
            <a:schemeClr val="tx1"/>
          </a:fontRef>
        </p:style>
      </p:cxnSp>
      <p:sp>
        <p:nvSpPr>
          <p:cNvPr id="102" name="Freeform 5">
            <a:extLst>
              <a:ext uri="{FF2B5EF4-FFF2-40B4-BE49-F238E27FC236}">
                <a16:creationId xmlns:a16="http://schemas.microsoft.com/office/drawing/2014/main" id="{F13563BF-4689-4371-B95D-CD5F449FCBDE}"/>
              </a:ext>
            </a:extLst>
          </p:cNvPr>
          <p:cNvSpPr>
            <a:spLocks noEditPoints="1"/>
          </p:cNvSpPr>
          <p:nvPr/>
        </p:nvSpPr>
        <p:spPr bwMode="auto">
          <a:xfrm>
            <a:off x="6504022" y="3303044"/>
            <a:ext cx="495232" cy="623886"/>
          </a:xfrm>
          <a:custGeom>
            <a:avLst/>
            <a:gdLst>
              <a:gd name="T0" fmla="*/ 889 w 1756"/>
              <a:gd name="T1" fmla="*/ 1583 h 2210"/>
              <a:gd name="T2" fmla="*/ 405 w 1756"/>
              <a:gd name="T3" fmla="*/ 967 h 2210"/>
              <a:gd name="T4" fmla="*/ 870 w 1756"/>
              <a:gd name="T5" fmla="*/ 1166 h 2210"/>
              <a:gd name="T6" fmla="*/ 1186 w 1756"/>
              <a:gd name="T7" fmla="*/ 1093 h 2210"/>
              <a:gd name="T8" fmla="*/ 1017 w 1756"/>
              <a:gd name="T9" fmla="*/ 1202 h 2210"/>
              <a:gd name="T10" fmla="*/ 912 w 1756"/>
              <a:gd name="T11" fmla="*/ 1375 h 2210"/>
              <a:gd name="T12" fmla="*/ 228 w 1756"/>
              <a:gd name="T13" fmla="*/ 482 h 2210"/>
              <a:gd name="T14" fmla="*/ 1176 w 1756"/>
              <a:gd name="T15" fmla="*/ 482 h 2210"/>
              <a:gd name="T16" fmla="*/ 870 w 1756"/>
              <a:gd name="T17" fmla="*/ 1094 h 2210"/>
              <a:gd name="T18" fmla="*/ 1031 w 1756"/>
              <a:gd name="T19" fmla="*/ 824 h 2210"/>
              <a:gd name="T20" fmla="*/ 914 w 1756"/>
              <a:gd name="T21" fmla="*/ 899 h 2210"/>
              <a:gd name="T22" fmla="*/ 401 w 1756"/>
              <a:gd name="T23" fmla="*/ 759 h 2210"/>
              <a:gd name="T24" fmla="*/ 375 w 1756"/>
              <a:gd name="T25" fmla="*/ 411 h 2210"/>
              <a:gd name="T26" fmla="*/ 1003 w 1756"/>
              <a:gd name="T27" fmla="*/ 442 h 2210"/>
              <a:gd name="T28" fmla="*/ 375 w 1756"/>
              <a:gd name="T29" fmla="*/ 411 h 2210"/>
              <a:gd name="T30" fmla="*/ 1436 w 1756"/>
              <a:gd name="T31" fmla="*/ 1930 h 2210"/>
              <a:gd name="T32" fmla="*/ 1477 w 1756"/>
              <a:gd name="T33" fmla="*/ 2204 h 2210"/>
              <a:gd name="T34" fmla="*/ 1635 w 1756"/>
              <a:gd name="T35" fmla="*/ 2144 h 2210"/>
              <a:gd name="T36" fmla="*/ 1169 w 1756"/>
              <a:gd name="T37" fmla="*/ 1951 h 2210"/>
              <a:gd name="T38" fmla="*/ 1144 w 1756"/>
              <a:gd name="T39" fmla="*/ 2132 h 2210"/>
              <a:gd name="T40" fmla="*/ 1298 w 1756"/>
              <a:gd name="T41" fmla="*/ 1975 h 2210"/>
              <a:gd name="T42" fmla="*/ 1699 w 1756"/>
              <a:gd name="T43" fmla="*/ 1646 h 2210"/>
              <a:gd name="T44" fmla="*/ 1678 w 1756"/>
              <a:gd name="T45" fmla="*/ 1768 h 2210"/>
              <a:gd name="T46" fmla="*/ 1573 w 1756"/>
              <a:gd name="T47" fmla="*/ 1789 h 2210"/>
              <a:gd name="T48" fmla="*/ 1536 w 1756"/>
              <a:gd name="T49" fmla="*/ 1889 h 2210"/>
              <a:gd name="T50" fmla="*/ 1528 w 1756"/>
              <a:gd name="T51" fmla="*/ 1897 h 2210"/>
              <a:gd name="T52" fmla="*/ 1433 w 1756"/>
              <a:gd name="T53" fmla="*/ 1862 h 2210"/>
              <a:gd name="T54" fmla="*/ 1421 w 1756"/>
              <a:gd name="T55" fmla="*/ 1862 h 2210"/>
              <a:gd name="T56" fmla="*/ 1357 w 1756"/>
              <a:gd name="T57" fmla="*/ 1935 h 2210"/>
              <a:gd name="T58" fmla="*/ 1339 w 1756"/>
              <a:gd name="T59" fmla="*/ 1936 h 2210"/>
              <a:gd name="T60" fmla="*/ 1275 w 1756"/>
              <a:gd name="T61" fmla="*/ 1866 h 2210"/>
              <a:gd name="T62" fmla="*/ 1264 w 1756"/>
              <a:gd name="T63" fmla="*/ 1862 h 2210"/>
              <a:gd name="T64" fmla="*/ 1174 w 1756"/>
              <a:gd name="T65" fmla="*/ 1899 h 2210"/>
              <a:gd name="T66" fmla="*/ 1165 w 1756"/>
              <a:gd name="T67" fmla="*/ 1900 h 2210"/>
              <a:gd name="T68" fmla="*/ 1159 w 1756"/>
              <a:gd name="T69" fmla="*/ 1895 h 2210"/>
              <a:gd name="T70" fmla="*/ 1118 w 1756"/>
              <a:gd name="T71" fmla="*/ 1793 h 2210"/>
              <a:gd name="T72" fmla="*/ 1019 w 1756"/>
              <a:gd name="T73" fmla="*/ 1743 h 2210"/>
              <a:gd name="T74" fmla="*/ 1022 w 1756"/>
              <a:gd name="T75" fmla="*/ 1668 h 2210"/>
              <a:gd name="T76" fmla="*/ 989 w 1756"/>
              <a:gd name="T77" fmla="*/ 1514 h 2210"/>
              <a:gd name="T78" fmla="*/ 1020 w 1756"/>
              <a:gd name="T79" fmla="*/ 1375 h 2210"/>
              <a:gd name="T80" fmla="*/ 1026 w 1756"/>
              <a:gd name="T81" fmla="*/ 1365 h 2210"/>
              <a:gd name="T82" fmla="*/ 1011 w 1756"/>
              <a:gd name="T83" fmla="*/ 1263 h 2210"/>
              <a:gd name="T84" fmla="*/ 1118 w 1756"/>
              <a:gd name="T85" fmla="*/ 1247 h 2210"/>
              <a:gd name="T86" fmla="*/ 1151 w 1756"/>
              <a:gd name="T87" fmla="*/ 1150 h 2210"/>
              <a:gd name="T88" fmla="*/ 1158 w 1756"/>
              <a:gd name="T89" fmla="*/ 1142 h 2210"/>
              <a:gd name="T90" fmla="*/ 1169 w 1756"/>
              <a:gd name="T91" fmla="*/ 1141 h 2210"/>
              <a:gd name="T92" fmla="*/ 1260 w 1756"/>
              <a:gd name="T93" fmla="*/ 1177 h 2210"/>
              <a:gd name="T94" fmla="*/ 1291 w 1756"/>
              <a:gd name="T95" fmla="*/ 1148 h 2210"/>
              <a:gd name="T96" fmla="*/ 1348 w 1756"/>
              <a:gd name="T97" fmla="*/ 1101 h 2210"/>
              <a:gd name="T98" fmla="*/ 1417 w 1756"/>
              <a:gd name="T99" fmla="*/ 1175 h 2210"/>
              <a:gd name="T100" fmla="*/ 1425 w 1756"/>
              <a:gd name="T101" fmla="*/ 1176 h 2210"/>
              <a:gd name="T102" fmla="*/ 1523 w 1756"/>
              <a:gd name="T103" fmla="*/ 1138 h 2210"/>
              <a:gd name="T104" fmla="*/ 1530 w 1756"/>
              <a:gd name="T105" fmla="*/ 1144 h 2210"/>
              <a:gd name="T106" fmla="*/ 1569 w 1756"/>
              <a:gd name="T107" fmla="*/ 1246 h 2210"/>
              <a:gd name="T108" fmla="*/ 1658 w 1756"/>
              <a:gd name="T109" fmla="*/ 1356 h 2210"/>
              <a:gd name="T110" fmla="*/ 1748 w 1756"/>
              <a:gd name="T111" fmla="*/ 1416 h 2210"/>
              <a:gd name="T112" fmla="*/ 1733 w 1756"/>
              <a:gd name="T113" fmla="*/ 1460 h 2210"/>
              <a:gd name="T114" fmla="*/ 1752 w 1756"/>
              <a:gd name="T115" fmla="*/ 1599 h 2210"/>
              <a:gd name="T116" fmla="*/ 1562 w 1756"/>
              <a:gd name="T117" fmla="*/ 1519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56" h="2210">
                <a:moveTo>
                  <a:pt x="892" y="1468"/>
                </a:moveTo>
                <a:lnTo>
                  <a:pt x="931" y="1522"/>
                </a:lnTo>
                <a:lnTo>
                  <a:pt x="893" y="1575"/>
                </a:lnTo>
                <a:cubicBezTo>
                  <a:pt x="891" y="1578"/>
                  <a:pt x="890" y="1580"/>
                  <a:pt x="889" y="1583"/>
                </a:cubicBezTo>
                <a:lnTo>
                  <a:pt x="81" y="1583"/>
                </a:lnTo>
                <a:cubicBezTo>
                  <a:pt x="36" y="1583"/>
                  <a:pt x="0" y="1547"/>
                  <a:pt x="0" y="1503"/>
                </a:cubicBezTo>
                <a:lnTo>
                  <a:pt x="0" y="1471"/>
                </a:lnTo>
                <a:cubicBezTo>
                  <a:pt x="0" y="1229"/>
                  <a:pt x="168" y="1020"/>
                  <a:pt x="405" y="967"/>
                </a:cubicBezTo>
                <a:cubicBezTo>
                  <a:pt x="439" y="1004"/>
                  <a:pt x="480" y="1034"/>
                  <a:pt x="525" y="1057"/>
                </a:cubicBezTo>
                <a:cubicBezTo>
                  <a:pt x="546" y="1067"/>
                  <a:pt x="568" y="1075"/>
                  <a:pt x="590" y="1082"/>
                </a:cubicBezTo>
                <a:cubicBezTo>
                  <a:pt x="608" y="1132"/>
                  <a:pt x="656" y="1166"/>
                  <a:pt x="710" y="1166"/>
                </a:cubicBezTo>
                <a:lnTo>
                  <a:pt x="870" y="1166"/>
                </a:lnTo>
                <a:cubicBezTo>
                  <a:pt x="980" y="1166"/>
                  <a:pt x="1083" y="1113"/>
                  <a:pt x="1148" y="1024"/>
                </a:cubicBezTo>
                <a:cubicBezTo>
                  <a:pt x="1187" y="1047"/>
                  <a:pt x="1224" y="1075"/>
                  <a:pt x="1256" y="1108"/>
                </a:cubicBezTo>
                <a:lnTo>
                  <a:pt x="1247" y="1118"/>
                </a:lnTo>
                <a:lnTo>
                  <a:pt x="1186" y="1093"/>
                </a:lnTo>
                <a:cubicBezTo>
                  <a:pt x="1178" y="1090"/>
                  <a:pt x="1170" y="1088"/>
                  <a:pt x="1161" y="1088"/>
                </a:cubicBezTo>
                <a:cubicBezTo>
                  <a:pt x="1133" y="1088"/>
                  <a:pt x="1108" y="1107"/>
                  <a:pt x="1100" y="1135"/>
                </a:cubicBezTo>
                <a:lnTo>
                  <a:pt x="1082" y="1198"/>
                </a:lnTo>
                <a:lnTo>
                  <a:pt x="1017" y="1202"/>
                </a:lnTo>
                <a:cubicBezTo>
                  <a:pt x="978" y="1204"/>
                  <a:pt x="951" y="1239"/>
                  <a:pt x="957" y="1277"/>
                </a:cubicBezTo>
                <a:lnTo>
                  <a:pt x="957" y="1278"/>
                </a:lnTo>
                <a:lnTo>
                  <a:pt x="969" y="1343"/>
                </a:lnTo>
                <a:lnTo>
                  <a:pt x="912" y="1375"/>
                </a:lnTo>
                <a:cubicBezTo>
                  <a:pt x="878" y="1393"/>
                  <a:pt x="868" y="1437"/>
                  <a:pt x="891" y="1468"/>
                </a:cubicBezTo>
                <a:lnTo>
                  <a:pt x="892" y="1468"/>
                </a:lnTo>
                <a:close/>
                <a:moveTo>
                  <a:pt x="228" y="711"/>
                </a:moveTo>
                <a:lnTo>
                  <a:pt x="228" y="482"/>
                </a:lnTo>
                <a:cubicBezTo>
                  <a:pt x="227" y="453"/>
                  <a:pt x="241" y="426"/>
                  <a:pt x="265" y="408"/>
                </a:cubicBezTo>
                <a:cubicBezTo>
                  <a:pt x="281" y="179"/>
                  <a:pt x="471" y="0"/>
                  <a:pt x="702" y="0"/>
                </a:cubicBezTo>
                <a:cubicBezTo>
                  <a:pt x="932" y="0"/>
                  <a:pt x="1122" y="179"/>
                  <a:pt x="1138" y="408"/>
                </a:cubicBezTo>
                <a:cubicBezTo>
                  <a:pt x="1162" y="426"/>
                  <a:pt x="1176" y="453"/>
                  <a:pt x="1176" y="482"/>
                </a:cubicBezTo>
                <a:lnTo>
                  <a:pt x="1176" y="711"/>
                </a:lnTo>
                <a:cubicBezTo>
                  <a:pt x="1176" y="739"/>
                  <a:pt x="1163" y="766"/>
                  <a:pt x="1140" y="784"/>
                </a:cubicBezTo>
                <a:lnTo>
                  <a:pt x="1140" y="823"/>
                </a:lnTo>
                <a:cubicBezTo>
                  <a:pt x="1140" y="972"/>
                  <a:pt x="1019" y="1094"/>
                  <a:pt x="870" y="1094"/>
                </a:cubicBezTo>
                <a:lnTo>
                  <a:pt x="710" y="1094"/>
                </a:lnTo>
                <a:cubicBezTo>
                  <a:pt x="640" y="1091"/>
                  <a:pt x="640" y="988"/>
                  <a:pt x="710" y="984"/>
                </a:cubicBezTo>
                <a:lnTo>
                  <a:pt x="870" y="984"/>
                </a:lnTo>
                <a:cubicBezTo>
                  <a:pt x="959" y="984"/>
                  <a:pt x="1031" y="912"/>
                  <a:pt x="1031" y="824"/>
                </a:cubicBezTo>
                <a:lnTo>
                  <a:pt x="1031" y="784"/>
                </a:lnTo>
                <a:cubicBezTo>
                  <a:pt x="1021" y="776"/>
                  <a:pt x="1012" y="766"/>
                  <a:pt x="1006" y="755"/>
                </a:cubicBezTo>
                <a:cubicBezTo>
                  <a:pt x="995" y="784"/>
                  <a:pt x="982" y="813"/>
                  <a:pt x="966" y="839"/>
                </a:cubicBezTo>
                <a:cubicBezTo>
                  <a:pt x="956" y="856"/>
                  <a:pt x="936" y="887"/>
                  <a:pt x="914" y="899"/>
                </a:cubicBezTo>
                <a:cubicBezTo>
                  <a:pt x="901" y="907"/>
                  <a:pt x="886" y="911"/>
                  <a:pt x="870" y="911"/>
                </a:cubicBezTo>
                <a:lnTo>
                  <a:pt x="710" y="911"/>
                </a:lnTo>
                <a:cubicBezTo>
                  <a:pt x="666" y="911"/>
                  <a:pt x="625" y="933"/>
                  <a:pt x="602" y="971"/>
                </a:cubicBezTo>
                <a:cubicBezTo>
                  <a:pt x="508" y="936"/>
                  <a:pt x="437" y="855"/>
                  <a:pt x="401" y="759"/>
                </a:cubicBezTo>
                <a:lnTo>
                  <a:pt x="401" y="758"/>
                </a:lnTo>
                <a:cubicBezTo>
                  <a:pt x="401" y="757"/>
                  <a:pt x="400" y="756"/>
                  <a:pt x="400" y="755"/>
                </a:cubicBezTo>
                <a:cubicBezTo>
                  <a:pt x="355" y="840"/>
                  <a:pt x="226" y="807"/>
                  <a:pt x="228" y="711"/>
                </a:cubicBezTo>
                <a:close/>
                <a:moveTo>
                  <a:pt x="375" y="411"/>
                </a:moveTo>
                <a:cubicBezTo>
                  <a:pt x="386" y="419"/>
                  <a:pt x="394" y="430"/>
                  <a:pt x="400" y="443"/>
                </a:cubicBezTo>
                <a:lnTo>
                  <a:pt x="400" y="442"/>
                </a:lnTo>
                <a:cubicBezTo>
                  <a:pt x="453" y="311"/>
                  <a:pt x="565" y="214"/>
                  <a:pt x="703" y="214"/>
                </a:cubicBezTo>
                <a:cubicBezTo>
                  <a:pt x="837" y="214"/>
                  <a:pt x="952" y="308"/>
                  <a:pt x="1003" y="442"/>
                </a:cubicBezTo>
                <a:cubicBezTo>
                  <a:pt x="1010" y="430"/>
                  <a:pt x="1018" y="419"/>
                  <a:pt x="1029" y="411"/>
                </a:cubicBezTo>
                <a:cubicBezTo>
                  <a:pt x="1012" y="243"/>
                  <a:pt x="871" y="115"/>
                  <a:pt x="702" y="115"/>
                </a:cubicBezTo>
                <a:cubicBezTo>
                  <a:pt x="534" y="115"/>
                  <a:pt x="393" y="243"/>
                  <a:pt x="376" y="411"/>
                </a:cubicBezTo>
                <a:lnTo>
                  <a:pt x="375" y="411"/>
                </a:lnTo>
                <a:close/>
                <a:moveTo>
                  <a:pt x="1566" y="1929"/>
                </a:moveTo>
                <a:cubicBezTo>
                  <a:pt x="1553" y="1943"/>
                  <a:pt x="1534" y="1951"/>
                  <a:pt x="1515" y="1951"/>
                </a:cubicBezTo>
                <a:cubicBezTo>
                  <a:pt x="1508" y="1951"/>
                  <a:pt x="1501" y="1950"/>
                  <a:pt x="1494" y="1948"/>
                </a:cubicBezTo>
                <a:lnTo>
                  <a:pt x="1436" y="1930"/>
                </a:lnTo>
                <a:lnTo>
                  <a:pt x="1391" y="1972"/>
                </a:lnTo>
                <a:lnTo>
                  <a:pt x="1386" y="1975"/>
                </a:lnTo>
                <a:lnTo>
                  <a:pt x="1459" y="2200"/>
                </a:lnTo>
                <a:cubicBezTo>
                  <a:pt x="1461" y="2208"/>
                  <a:pt x="1471" y="2210"/>
                  <a:pt x="1477" y="2204"/>
                </a:cubicBezTo>
                <a:lnTo>
                  <a:pt x="1529" y="2136"/>
                </a:lnTo>
                <a:cubicBezTo>
                  <a:pt x="1532" y="2132"/>
                  <a:pt x="1536" y="2131"/>
                  <a:pt x="1540" y="2132"/>
                </a:cubicBezTo>
                <a:lnTo>
                  <a:pt x="1623" y="2156"/>
                </a:lnTo>
                <a:cubicBezTo>
                  <a:pt x="1630" y="2158"/>
                  <a:pt x="1637" y="2151"/>
                  <a:pt x="1635" y="2144"/>
                </a:cubicBezTo>
                <a:lnTo>
                  <a:pt x="1566" y="1929"/>
                </a:lnTo>
                <a:close/>
                <a:moveTo>
                  <a:pt x="1248" y="1930"/>
                </a:moveTo>
                <a:lnTo>
                  <a:pt x="1190" y="1948"/>
                </a:lnTo>
                <a:cubicBezTo>
                  <a:pt x="1183" y="1950"/>
                  <a:pt x="1176" y="1951"/>
                  <a:pt x="1169" y="1951"/>
                </a:cubicBezTo>
                <a:cubicBezTo>
                  <a:pt x="1150" y="1951"/>
                  <a:pt x="1132" y="1943"/>
                  <a:pt x="1118" y="1929"/>
                </a:cubicBezTo>
                <a:lnTo>
                  <a:pt x="1049" y="2143"/>
                </a:lnTo>
                <a:cubicBezTo>
                  <a:pt x="1047" y="2151"/>
                  <a:pt x="1054" y="2158"/>
                  <a:pt x="1061" y="2156"/>
                </a:cubicBezTo>
                <a:lnTo>
                  <a:pt x="1144" y="2132"/>
                </a:lnTo>
                <a:cubicBezTo>
                  <a:pt x="1148" y="2130"/>
                  <a:pt x="1152" y="2132"/>
                  <a:pt x="1155" y="2135"/>
                </a:cubicBezTo>
                <a:lnTo>
                  <a:pt x="1207" y="2203"/>
                </a:lnTo>
                <a:cubicBezTo>
                  <a:pt x="1213" y="2210"/>
                  <a:pt x="1223" y="2208"/>
                  <a:pt x="1225" y="2200"/>
                </a:cubicBezTo>
                <a:lnTo>
                  <a:pt x="1298" y="1975"/>
                </a:lnTo>
                <a:cubicBezTo>
                  <a:pt x="1296" y="1974"/>
                  <a:pt x="1295" y="1973"/>
                  <a:pt x="1294" y="1971"/>
                </a:cubicBezTo>
                <a:lnTo>
                  <a:pt x="1248" y="1930"/>
                </a:lnTo>
                <a:close/>
                <a:moveTo>
                  <a:pt x="1748" y="1619"/>
                </a:moveTo>
                <a:lnTo>
                  <a:pt x="1699" y="1646"/>
                </a:lnTo>
                <a:lnTo>
                  <a:pt x="1667" y="1664"/>
                </a:lnTo>
                <a:cubicBezTo>
                  <a:pt x="1666" y="1664"/>
                  <a:pt x="1665" y="1665"/>
                  <a:pt x="1665" y="1665"/>
                </a:cubicBezTo>
                <a:cubicBezTo>
                  <a:pt x="1661" y="1668"/>
                  <a:pt x="1660" y="1673"/>
                  <a:pt x="1660" y="1678"/>
                </a:cubicBezTo>
                <a:lnTo>
                  <a:pt x="1678" y="1768"/>
                </a:lnTo>
                <a:cubicBezTo>
                  <a:pt x="1678" y="1769"/>
                  <a:pt x="1678" y="1771"/>
                  <a:pt x="1678" y="1773"/>
                </a:cubicBezTo>
                <a:cubicBezTo>
                  <a:pt x="1676" y="1778"/>
                  <a:pt x="1672" y="1782"/>
                  <a:pt x="1667" y="1784"/>
                </a:cubicBezTo>
                <a:lnTo>
                  <a:pt x="1665" y="1784"/>
                </a:lnTo>
                <a:lnTo>
                  <a:pt x="1573" y="1789"/>
                </a:lnTo>
                <a:cubicBezTo>
                  <a:pt x="1572" y="1789"/>
                  <a:pt x="1571" y="1790"/>
                  <a:pt x="1570" y="1790"/>
                </a:cubicBezTo>
                <a:cubicBezTo>
                  <a:pt x="1565" y="1792"/>
                  <a:pt x="1562" y="1795"/>
                  <a:pt x="1561" y="1800"/>
                </a:cubicBezTo>
                <a:lnTo>
                  <a:pt x="1540" y="1875"/>
                </a:lnTo>
                <a:lnTo>
                  <a:pt x="1536" y="1889"/>
                </a:lnTo>
                <a:cubicBezTo>
                  <a:pt x="1536" y="1890"/>
                  <a:pt x="1535" y="1892"/>
                  <a:pt x="1534" y="1893"/>
                </a:cubicBezTo>
                <a:lnTo>
                  <a:pt x="1533" y="1894"/>
                </a:lnTo>
                <a:cubicBezTo>
                  <a:pt x="1532" y="1895"/>
                  <a:pt x="1531" y="1896"/>
                  <a:pt x="1530" y="1897"/>
                </a:cubicBezTo>
                <a:lnTo>
                  <a:pt x="1528" y="1897"/>
                </a:lnTo>
                <a:cubicBezTo>
                  <a:pt x="1527" y="1898"/>
                  <a:pt x="1526" y="1898"/>
                  <a:pt x="1524" y="1898"/>
                </a:cubicBezTo>
                <a:lnTo>
                  <a:pt x="1523" y="1898"/>
                </a:lnTo>
                <a:cubicBezTo>
                  <a:pt x="1521" y="1898"/>
                  <a:pt x="1519" y="1898"/>
                  <a:pt x="1518" y="1897"/>
                </a:cubicBezTo>
                <a:lnTo>
                  <a:pt x="1433" y="1862"/>
                </a:lnTo>
                <a:cubicBezTo>
                  <a:pt x="1431" y="1862"/>
                  <a:pt x="1430" y="1861"/>
                  <a:pt x="1428" y="1861"/>
                </a:cubicBezTo>
                <a:lnTo>
                  <a:pt x="1426" y="1861"/>
                </a:lnTo>
                <a:cubicBezTo>
                  <a:pt x="1425" y="1861"/>
                  <a:pt x="1424" y="1862"/>
                  <a:pt x="1423" y="1862"/>
                </a:cubicBezTo>
                <a:lnTo>
                  <a:pt x="1421" y="1862"/>
                </a:lnTo>
                <a:cubicBezTo>
                  <a:pt x="1420" y="1863"/>
                  <a:pt x="1418" y="1864"/>
                  <a:pt x="1417" y="1865"/>
                </a:cubicBezTo>
                <a:lnTo>
                  <a:pt x="1417" y="1865"/>
                </a:lnTo>
                <a:lnTo>
                  <a:pt x="1357" y="1935"/>
                </a:lnTo>
                <a:lnTo>
                  <a:pt x="1357" y="1935"/>
                </a:lnTo>
                <a:lnTo>
                  <a:pt x="1357" y="1935"/>
                </a:lnTo>
                <a:cubicBezTo>
                  <a:pt x="1356" y="1936"/>
                  <a:pt x="1354" y="1937"/>
                  <a:pt x="1353" y="1938"/>
                </a:cubicBezTo>
                <a:lnTo>
                  <a:pt x="1352" y="1938"/>
                </a:lnTo>
                <a:cubicBezTo>
                  <a:pt x="1347" y="1939"/>
                  <a:pt x="1343" y="1939"/>
                  <a:pt x="1339" y="1936"/>
                </a:cubicBezTo>
                <a:cubicBezTo>
                  <a:pt x="1338" y="1935"/>
                  <a:pt x="1337" y="1935"/>
                  <a:pt x="1336" y="1934"/>
                </a:cubicBezTo>
                <a:lnTo>
                  <a:pt x="1310" y="1904"/>
                </a:lnTo>
                <a:lnTo>
                  <a:pt x="1275" y="1866"/>
                </a:lnTo>
                <a:lnTo>
                  <a:pt x="1275" y="1866"/>
                </a:lnTo>
                <a:cubicBezTo>
                  <a:pt x="1274" y="1864"/>
                  <a:pt x="1272" y="1863"/>
                  <a:pt x="1271" y="1863"/>
                </a:cubicBezTo>
                <a:lnTo>
                  <a:pt x="1270" y="1863"/>
                </a:lnTo>
                <a:cubicBezTo>
                  <a:pt x="1268" y="1862"/>
                  <a:pt x="1267" y="1862"/>
                  <a:pt x="1266" y="1862"/>
                </a:cubicBezTo>
                <a:cubicBezTo>
                  <a:pt x="1265" y="1862"/>
                  <a:pt x="1265" y="1862"/>
                  <a:pt x="1264" y="1862"/>
                </a:cubicBezTo>
                <a:cubicBezTo>
                  <a:pt x="1263" y="1862"/>
                  <a:pt x="1261" y="1862"/>
                  <a:pt x="1259" y="1863"/>
                </a:cubicBezTo>
                <a:lnTo>
                  <a:pt x="1227" y="1877"/>
                </a:lnTo>
                <a:lnTo>
                  <a:pt x="1175" y="1899"/>
                </a:lnTo>
                <a:lnTo>
                  <a:pt x="1174" y="1899"/>
                </a:lnTo>
                <a:cubicBezTo>
                  <a:pt x="1172" y="1900"/>
                  <a:pt x="1171" y="1900"/>
                  <a:pt x="1169" y="1900"/>
                </a:cubicBezTo>
                <a:lnTo>
                  <a:pt x="1169" y="1900"/>
                </a:lnTo>
                <a:cubicBezTo>
                  <a:pt x="1168" y="1900"/>
                  <a:pt x="1167" y="1900"/>
                  <a:pt x="1166" y="1900"/>
                </a:cubicBezTo>
                <a:lnTo>
                  <a:pt x="1165" y="1900"/>
                </a:lnTo>
                <a:cubicBezTo>
                  <a:pt x="1164" y="1900"/>
                  <a:pt x="1162" y="1899"/>
                  <a:pt x="1162" y="1898"/>
                </a:cubicBezTo>
                <a:lnTo>
                  <a:pt x="1162" y="1898"/>
                </a:lnTo>
                <a:cubicBezTo>
                  <a:pt x="1160" y="1898"/>
                  <a:pt x="1159" y="1896"/>
                  <a:pt x="1159" y="1895"/>
                </a:cubicBezTo>
                <a:lnTo>
                  <a:pt x="1159" y="1895"/>
                </a:lnTo>
                <a:cubicBezTo>
                  <a:pt x="1158" y="1894"/>
                  <a:pt x="1157" y="1893"/>
                  <a:pt x="1157" y="1892"/>
                </a:cubicBezTo>
                <a:lnTo>
                  <a:pt x="1131" y="1803"/>
                </a:lnTo>
                <a:cubicBezTo>
                  <a:pt x="1130" y="1800"/>
                  <a:pt x="1128" y="1797"/>
                  <a:pt x="1125" y="1795"/>
                </a:cubicBezTo>
                <a:cubicBezTo>
                  <a:pt x="1123" y="1794"/>
                  <a:pt x="1121" y="1793"/>
                  <a:pt x="1118" y="1793"/>
                </a:cubicBezTo>
                <a:lnTo>
                  <a:pt x="1091" y="1792"/>
                </a:lnTo>
                <a:lnTo>
                  <a:pt x="1027" y="1789"/>
                </a:lnTo>
                <a:cubicBezTo>
                  <a:pt x="1018" y="1789"/>
                  <a:pt x="1012" y="1782"/>
                  <a:pt x="1014" y="1773"/>
                </a:cubicBezTo>
                <a:lnTo>
                  <a:pt x="1019" y="1743"/>
                </a:lnTo>
                <a:lnTo>
                  <a:pt x="1029" y="1683"/>
                </a:lnTo>
                <a:cubicBezTo>
                  <a:pt x="1029" y="1681"/>
                  <a:pt x="1029" y="1680"/>
                  <a:pt x="1029" y="1679"/>
                </a:cubicBezTo>
                <a:cubicBezTo>
                  <a:pt x="1028" y="1674"/>
                  <a:pt x="1026" y="1670"/>
                  <a:pt x="1022" y="1668"/>
                </a:cubicBezTo>
                <a:lnTo>
                  <a:pt x="1022" y="1668"/>
                </a:lnTo>
                <a:lnTo>
                  <a:pt x="941" y="1625"/>
                </a:lnTo>
                <a:cubicBezTo>
                  <a:pt x="933" y="1621"/>
                  <a:pt x="931" y="1612"/>
                  <a:pt x="936" y="1605"/>
                </a:cubicBezTo>
                <a:lnTo>
                  <a:pt x="989" y="1530"/>
                </a:lnTo>
                <a:cubicBezTo>
                  <a:pt x="992" y="1525"/>
                  <a:pt x="992" y="1518"/>
                  <a:pt x="989" y="1514"/>
                </a:cubicBezTo>
                <a:lnTo>
                  <a:pt x="935" y="1439"/>
                </a:lnTo>
                <a:cubicBezTo>
                  <a:pt x="934" y="1438"/>
                  <a:pt x="933" y="1436"/>
                  <a:pt x="932" y="1434"/>
                </a:cubicBezTo>
                <a:cubicBezTo>
                  <a:pt x="931" y="1428"/>
                  <a:pt x="934" y="1422"/>
                  <a:pt x="939" y="1419"/>
                </a:cubicBezTo>
                <a:lnTo>
                  <a:pt x="1020" y="1375"/>
                </a:lnTo>
                <a:cubicBezTo>
                  <a:pt x="1021" y="1374"/>
                  <a:pt x="1022" y="1373"/>
                  <a:pt x="1023" y="1372"/>
                </a:cubicBezTo>
                <a:cubicBezTo>
                  <a:pt x="1025" y="1370"/>
                  <a:pt x="1026" y="1368"/>
                  <a:pt x="1026" y="1365"/>
                </a:cubicBezTo>
                <a:cubicBezTo>
                  <a:pt x="1026" y="1365"/>
                  <a:pt x="1026" y="1365"/>
                  <a:pt x="1026" y="1365"/>
                </a:cubicBezTo>
                <a:lnTo>
                  <a:pt x="1026" y="1365"/>
                </a:lnTo>
                <a:cubicBezTo>
                  <a:pt x="1027" y="1363"/>
                  <a:pt x="1027" y="1362"/>
                  <a:pt x="1026" y="1360"/>
                </a:cubicBezTo>
                <a:lnTo>
                  <a:pt x="1015" y="1296"/>
                </a:lnTo>
                <a:lnTo>
                  <a:pt x="1010" y="1270"/>
                </a:lnTo>
                <a:cubicBezTo>
                  <a:pt x="1010" y="1267"/>
                  <a:pt x="1010" y="1265"/>
                  <a:pt x="1011" y="1263"/>
                </a:cubicBezTo>
                <a:cubicBezTo>
                  <a:pt x="1013" y="1257"/>
                  <a:pt x="1017" y="1254"/>
                  <a:pt x="1023" y="1254"/>
                </a:cubicBezTo>
                <a:lnTo>
                  <a:pt x="1073" y="1251"/>
                </a:lnTo>
                <a:lnTo>
                  <a:pt x="1114" y="1248"/>
                </a:lnTo>
                <a:cubicBezTo>
                  <a:pt x="1116" y="1248"/>
                  <a:pt x="1117" y="1248"/>
                  <a:pt x="1118" y="1247"/>
                </a:cubicBezTo>
                <a:cubicBezTo>
                  <a:pt x="1122" y="1246"/>
                  <a:pt x="1125" y="1242"/>
                  <a:pt x="1127" y="1238"/>
                </a:cubicBezTo>
                <a:lnTo>
                  <a:pt x="1133" y="1216"/>
                </a:lnTo>
                <a:lnTo>
                  <a:pt x="1151" y="1150"/>
                </a:lnTo>
                <a:lnTo>
                  <a:pt x="1151" y="1150"/>
                </a:lnTo>
                <a:cubicBezTo>
                  <a:pt x="1151" y="1148"/>
                  <a:pt x="1152" y="1147"/>
                  <a:pt x="1153" y="1145"/>
                </a:cubicBezTo>
                <a:cubicBezTo>
                  <a:pt x="1153" y="1145"/>
                  <a:pt x="1154" y="1145"/>
                  <a:pt x="1154" y="1144"/>
                </a:cubicBezTo>
                <a:cubicBezTo>
                  <a:pt x="1155" y="1143"/>
                  <a:pt x="1156" y="1142"/>
                  <a:pt x="1157" y="1142"/>
                </a:cubicBezTo>
                <a:cubicBezTo>
                  <a:pt x="1158" y="1142"/>
                  <a:pt x="1158" y="1142"/>
                  <a:pt x="1158" y="1142"/>
                </a:cubicBezTo>
                <a:cubicBezTo>
                  <a:pt x="1160" y="1141"/>
                  <a:pt x="1161" y="1141"/>
                  <a:pt x="1163" y="1141"/>
                </a:cubicBezTo>
                <a:lnTo>
                  <a:pt x="1164" y="1141"/>
                </a:lnTo>
                <a:cubicBezTo>
                  <a:pt x="1165" y="1141"/>
                  <a:pt x="1167" y="1141"/>
                  <a:pt x="1168" y="1141"/>
                </a:cubicBezTo>
                <a:lnTo>
                  <a:pt x="1169" y="1141"/>
                </a:lnTo>
                <a:lnTo>
                  <a:pt x="1254" y="1176"/>
                </a:lnTo>
                <a:lnTo>
                  <a:pt x="1255" y="1176"/>
                </a:lnTo>
                <a:cubicBezTo>
                  <a:pt x="1256" y="1177"/>
                  <a:pt x="1258" y="1177"/>
                  <a:pt x="1259" y="1177"/>
                </a:cubicBezTo>
                <a:lnTo>
                  <a:pt x="1260" y="1177"/>
                </a:lnTo>
                <a:cubicBezTo>
                  <a:pt x="1262" y="1177"/>
                  <a:pt x="1263" y="1177"/>
                  <a:pt x="1264" y="1176"/>
                </a:cubicBezTo>
                <a:lnTo>
                  <a:pt x="1266" y="1176"/>
                </a:lnTo>
                <a:cubicBezTo>
                  <a:pt x="1267" y="1175"/>
                  <a:pt x="1269" y="1174"/>
                  <a:pt x="1270" y="1173"/>
                </a:cubicBezTo>
                <a:lnTo>
                  <a:pt x="1291" y="1148"/>
                </a:lnTo>
                <a:lnTo>
                  <a:pt x="1330" y="1103"/>
                </a:lnTo>
                <a:cubicBezTo>
                  <a:pt x="1332" y="1101"/>
                  <a:pt x="1335" y="1100"/>
                  <a:pt x="1338" y="1099"/>
                </a:cubicBezTo>
                <a:cubicBezTo>
                  <a:pt x="1339" y="1099"/>
                  <a:pt x="1340" y="1099"/>
                  <a:pt x="1341" y="1099"/>
                </a:cubicBezTo>
                <a:cubicBezTo>
                  <a:pt x="1343" y="1099"/>
                  <a:pt x="1346" y="1099"/>
                  <a:pt x="1348" y="1101"/>
                </a:cubicBezTo>
                <a:cubicBezTo>
                  <a:pt x="1349" y="1101"/>
                  <a:pt x="1350" y="1102"/>
                  <a:pt x="1351" y="1103"/>
                </a:cubicBezTo>
                <a:lnTo>
                  <a:pt x="1389" y="1145"/>
                </a:lnTo>
                <a:lnTo>
                  <a:pt x="1413" y="1172"/>
                </a:lnTo>
                <a:cubicBezTo>
                  <a:pt x="1414" y="1173"/>
                  <a:pt x="1416" y="1174"/>
                  <a:pt x="1417" y="1175"/>
                </a:cubicBezTo>
                <a:lnTo>
                  <a:pt x="1418" y="1175"/>
                </a:lnTo>
                <a:cubicBezTo>
                  <a:pt x="1420" y="1175"/>
                  <a:pt x="1421" y="1175"/>
                  <a:pt x="1423" y="1176"/>
                </a:cubicBezTo>
                <a:cubicBezTo>
                  <a:pt x="1423" y="1176"/>
                  <a:pt x="1423" y="1176"/>
                  <a:pt x="1424" y="1176"/>
                </a:cubicBezTo>
                <a:lnTo>
                  <a:pt x="1425" y="1176"/>
                </a:lnTo>
                <a:cubicBezTo>
                  <a:pt x="1426" y="1175"/>
                  <a:pt x="1427" y="1175"/>
                  <a:pt x="1429" y="1175"/>
                </a:cubicBezTo>
                <a:lnTo>
                  <a:pt x="1513" y="1138"/>
                </a:lnTo>
                <a:cubicBezTo>
                  <a:pt x="1516" y="1137"/>
                  <a:pt x="1520" y="1137"/>
                  <a:pt x="1523" y="1138"/>
                </a:cubicBezTo>
                <a:lnTo>
                  <a:pt x="1523" y="1138"/>
                </a:lnTo>
                <a:cubicBezTo>
                  <a:pt x="1524" y="1139"/>
                  <a:pt x="1525" y="1139"/>
                  <a:pt x="1526" y="1140"/>
                </a:cubicBezTo>
                <a:lnTo>
                  <a:pt x="1526" y="1140"/>
                </a:lnTo>
                <a:cubicBezTo>
                  <a:pt x="1527" y="1141"/>
                  <a:pt x="1528" y="1141"/>
                  <a:pt x="1529" y="1143"/>
                </a:cubicBezTo>
                <a:lnTo>
                  <a:pt x="1530" y="1144"/>
                </a:lnTo>
                <a:cubicBezTo>
                  <a:pt x="1530" y="1145"/>
                  <a:pt x="1531" y="1145"/>
                  <a:pt x="1531" y="1146"/>
                </a:cubicBezTo>
                <a:lnTo>
                  <a:pt x="1531" y="1147"/>
                </a:lnTo>
                <a:lnTo>
                  <a:pt x="1556" y="1236"/>
                </a:lnTo>
                <a:cubicBezTo>
                  <a:pt x="1558" y="1241"/>
                  <a:pt x="1563" y="1245"/>
                  <a:pt x="1569" y="1246"/>
                </a:cubicBezTo>
                <a:lnTo>
                  <a:pt x="1660" y="1250"/>
                </a:lnTo>
                <a:cubicBezTo>
                  <a:pt x="1669" y="1250"/>
                  <a:pt x="1675" y="1257"/>
                  <a:pt x="1673" y="1266"/>
                </a:cubicBezTo>
                <a:lnTo>
                  <a:pt x="1668" y="1296"/>
                </a:lnTo>
                <a:lnTo>
                  <a:pt x="1658" y="1356"/>
                </a:lnTo>
                <a:cubicBezTo>
                  <a:pt x="1658" y="1358"/>
                  <a:pt x="1658" y="1360"/>
                  <a:pt x="1658" y="1362"/>
                </a:cubicBezTo>
                <a:cubicBezTo>
                  <a:pt x="1659" y="1366"/>
                  <a:pt x="1662" y="1369"/>
                  <a:pt x="1665" y="1371"/>
                </a:cubicBezTo>
                <a:lnTo>
                  <a:pt x="1746" y="1414"/>
                </a:lnTo>
                <a:cubicBezTo>
                  <a:pt x="1747" y="1415"/>
                  <a:pt x="1747" y="1415"/>
                  <a:pt x="1748" y="1416"/>
                </a:cubicBezTo>
                <a:cubicBezTo>
                  <a:pt x="1751" y="1418"/>
                  <a:pt x="1753" y="1422"/>
                  <a:pt x="1753" y="1427"/>
                </a:cubicBezTo>
                <a:cubicBezTo>
                  <a:pt x="1753" y="1429"/>
                  <a:pt x="1752" y="1432"/>
                  <a:pt x="1751" y="1434"/>
                </a:cubicBezTo>
                <a:lnTo>
                  <a:pt x="1751" y="1434"/>
                </a:lnTo>
                <a:lnTo>
                  <a:pt x="1733" y="1460"/>
                </a:lnTo>
                <a:lnTo>
                  <a:pt x="1698" y="1509"/>
                </a:lnTo>
                <a:cubicBezTo>
                  <a:pt x="1697" y="1510"/>
                  <a:pt x="1696" y="1511"/>
                  <a:pt x="1696" y="1513"/>
                </a:cubicBezTo>
                <a:cubicBezTo>
                  <a:pt x="1695" y="1517"/>
                  <a:pt x="1695" y="1521"/>
                  <a:pt x="1698" y="1525"/>
                </a:cubicBezTo>
                <a:lnTo>
                  <a:pt x="1752" y="1599"/>
                </a:lnTo>
                <a:lnTo>
                  <a:pt x="1752" y="1599"/>
                </a:lnTo>
                <a:cubicBezTo>
                  <a:pt x="1753" y="1601"/>
                  <a:pt x="1754" y="1603"/>
                  <a:pt x="1754" y="1605"/>
                </a:cubicBezTo>
                <a:cubicBezTo>
                  <a:pt x="1756" y="1610"/>
                  <a:pt x="1753" y="1616"/>
                  <a:pt x="1748" y="1619"/>
                </a:cubicBezTo>
                <a:close/>
                <a:moveTo>
                  <a:pt x="1562" y="1519"/>
                </a:moveTo>
                <a:cubicBezTo>
                  <a:pt x="1562" y="1324"/>
                  <a:pt x="1325" y="1226"/>
                  <a:pt x="1187" y="1364"/>
                </a:cubicBezTo>
                <a:cubicBezTo>
                  <a:pt x="1049" y="1502"/>
                  <a:pt x="1147" y="1738"/>
                  <a:pt x="1342" y="1738"/>
                </a:cubicBezTo>
                <a:cubicBezTo>
                  <a:pt x="1463" y="1738"/>
                  <a:pt x="1561" y="1640"/>
                  <a:pt x="1562" y="1519"/>
                </a:cubicBezTo>
                <a:close/>
              </a:path>
            </a:pathLst>
          </a:custGeom>
          <a:solidFill>
            <a:srgbClr val="42515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
            <a:extLst>
              <a:ext uri="{FF2B5EF4-FFF2-40B4-BE49-F238E27FC236}">
                <a16:creationId xmlns:a16="http://schemas.microsoft.com/office/drawing/2014/main" id="{1AF54B92-307D-492E-9D76-B530BBBD8A23}"/>
              </a:ext>
            </a:extLst>
          </p:cNvPr>
          <p:cNvSpPr>
            <a:spLocks noEditPoints="1"/>
          </p:cNvSpPr>
          <p:nvPr/>
        </p:nvSpPr>
        <p:spPr bwMode="auto">
          <a:xfrm>
            <a:off x="5175326" y="5264067"/>
            <a:ext cx="681042" cy="435785"/>
          </a:xfrm>
          <a:custGeom>
            <a:avLst/>
            <a:gdLst>
              <a:gd name="T0" fmla="*/ 431 w 549"/>
              <a:gd name="T1" fmla="*/ 3 h 351"/>
              <a:gd name="T2" fmla="*/ 379 w 549"/>
              <a:gd name="T3" fmla="*/ 58 h 351"/>
              <a:gd name="T4" fmla="*/ 210 w 549"/>
              <a:gd name="T5" fmla="*/ 66 h 351"/>
              <a:gd name="T6" fmla="*/ 157 w 549"/>
              <a:gd name="T7" fmla="*/ 56 h 351"/>
              <a:gd name="T8" fmla="*/ 108 w 549"/>
              <a:gd name="T9" fmla="*/ 0 h 351"/>
              <a:gd name="T10" fmla="*/ 47 w 549"/>
              <a:gd name="T11" fmla="*/ 211 h 351"/>
              <a:gd name="T12" fmla="*/ 82 w 549"/>
              <a:gd name="T13" fmla="*/ 199 h 351"/>
              <a:gd name="T14" fmla="*/ 118 w 549"/>
              <a:gd name="T15" fmla="*/ 270 h 351"/>
              <a:gd name="T16" fmla="*/ 195 w 549"/>
              <a:gd name="T17" fmla="*/ 328 h 351"/>
              <a:gd name="T18" fmla="*/ 253 w 549"/>
              <a:gd name="T19" fmla="*/ 335 h 351"/>
              <a:gd name="T20" fmla="*/ 344 w 549"/>
              <a:gd name="T21" fmla="*/ 322 h 351"/>
              <a:gd name="T22" fmla="*/ 414 w 549"/>
              <a:gd name="T23" fmla="*/ 264 h 351"/>
              <a:gd name="T24" fmla="*/ 458 w 549"/>
              <a:gd name="T25" fmla="*/ 208 h 351"/>
              <a:gd name="T26" fmla="*/ 492 w 549"/>
              <a:gd name="T27" fmla="*/ 214 h 351"/>
              <a:gd name="T28" fmla="*/ 139 w 549"/>
              <a:gd name="T29" fmla="*/ 42 h 351"/>
              <a:gd name="T30" fmla="*/ 139 w 549"/>
              <a:gd name="T31" fmla="*/ 42 h 351"/>
              <a:gd name="T32" fmla="*/ 424 w 549"/>
              <a:gd name="T33" fmla="*/ 195 h 351"/>
              <a:gd name="T34" fmla="*/ 276 w 549"/>
              <a:gd name="T35" fmla="*/ 99 h 351"/>
              <a:gd name="T36" fmla="*/ 239 w 549"/>
              <a:gd name="T37" fmla="*/ 110 h 351"/>
              <a:gd name="T38" fmla="*/ 227 w 549"/>
              <a:gd name="T39" fmla="*/ 81 h 351"/>
              <a:gd name="T40" fmla="*/ 353 w 549"/>
              <a:gd name="T41" fmla="*/ 76 h 351"/>
              <a:gd name="T42" fmla="*/ 451 w 549"/>
              <a:gd name="T43" fmla="*/ 185 h 351"/>
              <a:gd name="T44" fmla="*/ 315 w 549"/>
              <a:gd name="T45" fmla="*/ 198 h 351"/>
              <a:gd name="T46" fmla="*/ 388 w 549"/>
              <a:gd name="T47" fmla="*/ 269 h 351"/>
              <a:gd name="T48" fmla="*/ 292 w 549"/>
              <a:gd name="T49" fmla="*/ 237 h 351"/>
              <a:gd name="T50" fmla="*/ 354 w 549"/>
              <a:gd name="T51" fmla="*/ 298 h 351"/>
              <a:gd name="T52" fmla="*/ 284 w 549"/>
              <a:gd name="T53" fmla="*/ 273 h 351"/>
              <a:gd name="T54" fmla="*/ 260 w 549"/>
              <a:gd name="T55" fmla="*/ 271 h 351"/>
              <a:gd name="T56" fmla="*/ 204 w 549"/>
              <a:gd name="T57" fmla="*/ 199 h 351"/>
              <a:gd name="T58" fmla="*/ 150 w 549"/>
              <a:gd name="T59" fmla="*/ 198 h 351"/>
              <a:gd name="T60" fmla="*/ 90 w 549"/>
              <a:gd name="T61" fmla="*/ 175 h 351"/>
              <a:gd name="T62" fmla="*/ 169 w 549"/>
              <a:gd name="T63" fmla="*/ 128 h 351"/>
              <a:gd name="T64" fmla="*/ 195 w 549"/>
              <a:gd name="T65" fmla="*/ 164 h 351"/>
              <a:gd name="T66" fmla="*/ 341 w 549"/>
              <a:gd name="T67" fmla="*/ 162 h 351"/>
              <a:gd name="T68" fmla="*/ 425 w 549"/>
              <a:gd name="T69" fmla="*/ 236 h 351"/>
              <a:gd name="T70" fmla="*/ 315 w 549"/>
              <a:gd name="T71" fmla="*/ 198 h 351"/>
              <a:gd name="T72" fmla="*/ 321 w 549"/>
              <a:gd name="T73" fmla="*/ 315 h 351"/>
              <a:gd name="T74" fmla="*/ 267 w 549"/>
              <a:gd name="T75" fmla="*/ 316 h 351"/>
              <a:gd name="T76" fmla="*/ 239 w 549"/>
              <a:gd name="T77" fmla="*/ 285 h 351"/>
              <a:gd name="T78" fmla="*/ 232 w 549"/>
              <a:gd name="T79" fmla="*/ 326 h 351"/>
              <a:gd name="T80" fmla="*/ 216 w 549"/>
              <a:gd name="T81" fmla="*/ 311 h 351"/>
              <a:gd name="T82" fmla="*/ 178 w 549"/>
              <a:gd name="T83" fmla="*/ 216 h 351"/>
              <a:gd name="T84" fmla="*/ 193 w 549"/>
              <a:gd name="T85" fmla="*/ 233 h 351"/>
              <a:gd name="T86" fmla="*/ 156 w 549"/>
              <a:gd name="T87" fmla="*/ 282 h 351"/>
              <a:gd name="T88" fmla="*/ 112 w 549"/>
              <a:gd name="T89" fmla="*/ 231 h 351"/>
              <a:gd name="T90" fmla="*/ 140 w 549"/>
              <a:gd name="T91" fmla="*/ 230 h 351"/>
              <a:gd name="T92" fmla="*/ 116 w 549"/>
              <a:gd name="T93" fmla="*/ 245 h 351"/>
              <a:gd name="T94" fmla="*/ 207 w 549"/>
              <a:gd name="T95" fmla="*/ 250 h 351"/>
              <a:gd name="T96" fmla="*/ 223 w 549"/>
              <a:gd name="T97" fmla="*/ 265 h 351"/>
              <a:gd name="T98" fmla="*/ 176 w 549"/>
              <a:gd name="T99" fmla="*/ 295 h 351"/>
              <a:gd name="T100" fmla="*/ 97 w 549"/>
              <a:gd name="T101" fmla="*/ 186 h 351"/>
              <a:gd name="T102" fmla="*/ 440 w 549"/>
              <a:gd name="T103" fmla="*/ 2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9" h="351">
                <a:moveTo>
                  <a:pt x="544" y="163"/>
                </a:moveTo>
                <a:cubicBezTo>
                  <a:pt x="458" y="10"/>
                  <a:pt x="458" y="10"/>
                  <a:pt x="458" y="10"/>
                </a:cubicBezTo>
                <a:cubicBezTo>
                  <a:pt x="454" y="4"/>
                  <a:pt x="448" y="0"/>
                  <a:pt x="441" y="0"/>
                </a:cubicBezTo>
                <a:cubicBezTo>
                  <a:pt x="437" y="0"/>
                  <a:pt x="434" y="1"/>
                  <a:pt x="431" y="3"/>
                </a:cubicBezTo>
                <a:cubicBezTo>
                  <a:pt x="396" y="24"/>
                  <a:pt x="396" y="24"/>
                  <a:pt x="396" y="24"/>
                </a:cubicBezTo>
                <a:cubicBezTo>
                  <a:pt x="387" y="30"/>
                  <a:pt x="384" y="42"/>
                  <a:pt x="389" y="51"/>
                </a:cubicBezTo>
                <a:cubicBezTo>
                  <a:pt x="393" y="57"/>
                  <a:pt x="393" y="57"/>
                  <a:pt x="393" y="57"/>
                </a:cubicBezTo>
                <a:cubicBezTo>
                  <a:pt x="387" y="58"/>
                  <a:pt x="382" y="59"/>
                  <a:pt x="379" y="58"/>
                </a:cubicBezTo>
                <a:cubicBezTo>
                  <a:pt x="373" y="58"/>
                  <a:pt x="366" y="56"/>
                  <a:pt x="358" y="54"/>
                </a:cubicBezTo>
                <a:cubicBezTo>
                  <a:pt x="343" y="51"/>
                  <a:pt x="325" y="47"/>
                  <a:pt x="304" y="47"/>
                </a:cubicBezTo>
                <a:cubicBezTo>
                  <a:pt x="303" y="47"/>
                  <a:pt x="303" y="47"/>
                  <a:pt x="303" y="47"/>
                </a:cubicBezTo>
                <a:cubicBezTo>
                  <a:pt x="267" y="47"/>
                  <a:pt x="222" y="51"/>
                  <a:pt x="210" y="66"/>
                </a:cubicBezTo>
                <a:cubicBezTo>
                  <a:pt x="209" y="68"/>
                  <a:pt x="208" y="70"/>
                  <a:pt x="206" y="72"/>
                </a:cubicBezTo>
                <a:cubicBezTo>
                  <a:pt x="204" y="71"/>
                  <a:pt x="201" y="71"/>
                  <a:pt x="199" y="71"/>
                </a:cubicBezTo>
                <a:cubicBezTo>
                  <a:pt x="190" y="69"/>
                  <a:pt x="176" y="67"/>
                  <a:pt x="172" y="65"/>
                </a:cubicBezTo>
                <a:cubicBezTo>
                  <a:pt x="168" y="63"/>
                  <a:pt x="162" y="59"/>
                  <a:pt x="157" y="56"/>
                </a:cubicBezTo>
                <a:cubicBezTo>
                  <a:pt x="159" y="51"/>
                  <a:pt x="159" y="51"/>
                  <a:pt x="159" y="51"/>
                </a:cubicBezTo>
                <a:cubicBezTo>
                  <a:pt x="165" y="42"/>
                  <a:pt x="161" y="30"/>
                  <a:pt x="153" y="24"/>
                </a:cubicBezTo>
                <a:cubicBezTo>
                  <a:pt x="117" y="3"/>
                  <a:pt x="117" y="3"/>
                  <a:pt x="117" y="3"/>
                </a:cubicBezTo>
                <a:cubicBezTo>
                  <a:pt x="115" y="1"/>
                  <a:pt x="111" y="0"/>
                  <a:pt x="108" y="0"/>
                </a:cubicBezTo>
                <a:cubicBezTo>
                  <a:pt x="101" y="0"/>
                  <a:pt x="94" y="4"/>
                  <a:pt x="91" y="10"/>
                </a:cubicBezTo>
                <a:cubicBezTo>
                  <a:pt x="5" y="163"/>
                  <a:pt x="5" y="163"/>
                  <a:pt x="5" y="163"/>
                </a:cubicBezTo>
                <a:cubicBezTo>
                  <a:pt x="0" y="172"/>
                  <a:pt x="3" y="184"/>
                  <a:pt x="11" y="190"/>
                </a:cubicBezTo>
                <a:cubicBezTo>
                  <a:pt x="47" y="211"/>
                  <a:pt x="47" y="211"/>
                  <a:pt x="47" y="211"/>
                </a:cubicBezTo>
                <a:cubicBezTo>
                  <a:pt x="50" y="213"/>
                  <a:pt x="53" y="214"/>
                  <a:pt x="56" y="214"/>
                </a:cubicBezTo>
                <a:cubicBezTo>
                  <a:pt x="63" y="214"/>
                  <a:pt x="70" y="210"/>
                  <a:pt x="73" y="204"/>
                </a:cubicBezTo>
                <a:cubicBezTo>
                  <a:pt x="78" y="195"/>
                  <a:pt x="78" y="195"/>
                  <a:pt x="78" y="195"/>
                </a:cubicBezTo>
                <a:cubicBezTo>
                  <a:pt x="82" y="199"/>
                  <a:pt x="82" y="199"/>
                  <a:pt x="82" y="199"/>
                </a:cubicBezTo>
                <a:cubicBezTo>
                  <a:pt x="83" y="200"/>
                  <a:pt x="88" y="207"/>
                  <a:pt x="96" y="216"/>
                </a:cubicBezTo>
                <a:cubicBezTo>
                  <a:pt x="94" y="218"/>
                  <a:pt x="94" y="218"/>
                  <a:pt x="94" y="218"/>
                </a:cubicBezTo>
                <a:cubicBezTo>
                  <a:pt x="85" y="231"/>
                  <a:pt x="88" y="251"/>
                  <a:pt x="102" y="262"/>
                </a:cubicBezTo>
                <a:cubicBezTo>
                  <a:pt x="107" y="266"/>
                  <a:pt x="112" y="269"/>
                  <a:pt x="118" y="270"/>
                </a:cubicBezTo>
                <a:cubicBezTo>
                  <a:pt x="118" y="280"/>
                  <a:pt x="123" y="290"/>
                  <a:pt x="131" y="297"/>
                </a:cubicBezTo>
                <a:cubicBezTo>
                  <a:pt x="138" y="302"/>
                  <a:pt x="147" y="305"/>
                  <a:pt x="156" y="304"/>
                </a:cubicBezTo>
                <a:cubicBezTo>
                  <a:pt x="158" y="311"/>
                  <a:pt x="162" y="317"/>
                  <a:pt x="167" y="321"/>
                </a:cubicBezTo>
                <a:cubicBezTo>
                  <a:pt x="175" y="328"/>
                  <a:pt x="185" y="330"/>
                  <a:pt x="195" y="328"/>
                </a:cubicBezTo>
                <a:cubicBezTo>
                  <a:pt x="197" y="334"/>
                  <a:pt x="201" y="339"/>
                  <a:pt x="206" y="343"/>
                </a:cubicBezTo>
                <a:cubicBezTo>
                  <a:pt x="212" y="348"/>
                  <a:pt x="219" y="351"/>
                  <a:pt x="227" y="351"/>
                </a:cubicBezTo>
                <a:cubicBezTo>
                  <a:pt x="236" y="351"/>
                  <a:pt x="245" y="346"/>
                  <a:pt x="250" y="339"/>
                </a:cubicBezTo>
                <a:cubicBezTo>
                  <a:pt x="253" y="335"/>
                  <a:pt x="253" y="335"/>
                  <a:pt x="253" y="335"/>
                </a:cubicBezTo>
                <a:cubicBezTo>
                  <a:pt x="271" y="341"/>
                  <a:pt x="281" y="343"/>
                  <a:pt x="283" y="343"/>
                </a:cubicBezTo>
                <a:cubicBezTo>
                  <a:pt x="286" y="344"/>
                  <a:pt x="293" y="345"/>
                  <a:pt x="302" y="345"/>
                </a:cubicBezTo>
                <a:cubicBezTo>
                  <a:pt x="311" y="345"/>
                  <a:pt x="318" y="344"/>
                  <a:pt x="324" y="341"/>
                </a:cubicBezTo>
                <a:cubicBezTo>
                  <a:pt x="333" y="336"/>
                  <a:pt x="340" y="328"/>
                  <a:pt x="344" y="322"/>
                </a:cubicBezTo>
                <a:cubicBezTo>
                  <a:pt x="351" y="322"/>
                  <a:pt x="360" y="321"/>
                  <a:pt x="366" y="317"/>
                </a:cubicBezTo>
                <a:cubicBezTo>
                  <a:pt x="376" y="311"/>
                  <a:pt x="379" y="301"/>
                  <a:pt x="381" y="293"/>
                </a:cubicBezTo>
                <a:cubicBezTo>
                  <a:pt x="387" y="293"/>
                  <a:pt x="395" y="291"/>
                  <a:pt x="401" y="286"/>
                </a:cubicBezTo>
                <a:cubicBezTo>
                  <a:pt x="408" y="281"/>
                  <a:pt x="412" y="273"/>
                  <a:pt x="414" y="264"/>
                </a:cubicBezTo>
                <a:cubicBezTo>
                  <a:pt x="414" y="264"/>
                  <a:pt x="414" y="264"/>
                  <a:pt x="414" y="264"/>
                </a:cubicBezTo>
                <a:cubicBezTo>
                  <a:pt x="423" y="264"/>
                  <a:pt x="436" y="261"/>
                  <a:pt x="444" y="247"/>
                </a:cubicBezTo>
                <a:cubicBezTo>
                  <a:pt x="449" y="237"/>
                  <a:pt x="450" y="227"/>
                  <a:pt x="446" y="218"/>
                </a:cubicBezTo>
                <a:cubicBezTo>
                  <a:pt x="450" y="215"/>
                  <a:pt x="454" y="212"/>
                  <a:pt x="458" y="208"/>
                </a:cubicBezTo>
                <a:cubicBezTo>
                  <a:pt x="462" y="205"/>
                  <a:pt x="464" y="202"/>
                  <a:pt x="467" y="200"/>
                </a:cubicBezTo>
                <a:cubicBezTo>
                  <a:pt x="468" y="198"/>
                  <a:pt x="469" y="197"/>
                  <a:pt x="471" y="196"/>
                </a:cubicBezTo>
                <a:cubicBezTo>
                  <a:pt x="476" y="204"/>
                  <a:pt x="476" y="204"/>
                  <a:pt x="476" y="204"/>
                </a:cubicBezTo>
                <a:cubicBezTo>
                  <a:pt x="479" y="210"/>
                  <a:pt x="485" y="214"/>
                  <a:pt x="492" y="214"/>
                </a:cubicBezTo>
                <a:cubicBezTo>
                  <a:pt x="496" y="214"/>
                  <a:pt x="499" y="213"/>
                  <a:pt x="502" y="211"/>
                </a:cubicBezTo>
                <a:cubicBezTo>
                  <a:pt x="537" y="190"/>
                  <a:pt x="537" y="190"/>
                  <a:pt x="537" y="190"/>
                </a:cubicBezTo>
                <a:cubicBezTo>
                  <a:pt x="546" y="184"/>
                  <a:pt x="549" y="172"/>
                  <a:pt x="544" y="163"/>
                </a:cubicBezTo>
                <a:close/>
                <a:moveTo>
                  <a:pt x="139" y="42"/>
                </a:moveTo>
                <a:cubicBezTo>
                  <a:pt x="55" y="191"/>
                  <a:pt x="55" y="191"/>
                  <a:pt x="55" y="191"/>
                </a:cubicBezTo>
                <a:cubicBezTo>
                  <a:pt x="25" y="172"/>
                  <a:pt x="25" y="172"/>
                  <a:pt x="25" y="172"/>
                </a:cubicBezTo>
                <a:cubicBezTo>
                  <a:pt x="109" y="23"/>
                  <a:pt x="109" y="23"/>
                  <a:pt x="109" y="23"/>
                </a:cubicBezTo>
                <a:lnTo>
                  <a:pt x="139" y="42"/>
                </a:lnTo>
                <a:close/>
                <a:moveTo>
                  <a:pt x="450" y="185"/>
                </a:moveTo>
                <a:cubicBezTo>
                  <a:pt x="448" y="187"/>
                  <a:pt x="446" y="189"/>
                  <a:pt x="443" y="192"/>
                </a:cubicBezTo>
                <a:cubicBezTo>
                  <a:pt x="439" y="196"/>
                  <a:pt x="434" y="199"/>
                  <a:pt x="431" y="201"/>
                </a:cubicBezTo>
                <a:cubicBezTo>
                  <a:pt x="424" y="195"/>
                  <a:pt x="424" y="195"/>
                  <a:pt x="424" y="195"/>
                </a:cubicBezTo>
                <a:cubicBezTo>
                  <a:pt x="424" y="194"/>
                  <a:pt x="416" y="188"/>
                  <a:pt x="399" y="176"/>
                </a:cubicBezTo>
                <a:cubicBezTo>
                  <a:pt x="386" y="166"/>
                  <a:pt x="371" y="155"/>
                  <a:pt x="354" y="143"/>
                </a:cubicBezTo>
                <a:cubicBezTo>
                  <a:pt x="351" y="142"/>
                  <a:pt x="343" y="136"/>
                  <a:pt x="341" y="135"/>
                </a:cubicBezTo>
                <a:cubicBezTo>
                  <a:pt x="313" y="118"/>
                  <a:pt x="279" y="101"/>
                  <a:pt x="276" y="99"/>
                </a:cubicBezTo>
                <a:cubicBezTo>
                  <a:pt x="274" y="98"/>
                  <a:pt x="272" y="98"/>
                  <a:pt x="271" y="98"/>
                </a:cubicBezTo>
                <a:cubicBezTo>
                  <a:pt x="270" y="98"/>
                  <a:pt x="268" y="98"/>
                  <a:pt x="267" y="98"/>
                </a:cubicBezTo>
                <a:cubicBezTo>
                  <a:pt x="245" y="105"/>
                  <a:pt x="245" y="105"/>
                  <a:pt x="245" y="105"/>
                </a:cubicBezTo>
                <a:cubicBezTo>
                  <a:pt x="243" y="106"/>
                  <a:pt x="241" y="108"/>
                  <a:pt x="239" y="110"/>
                </a:cubicBezTo>
                <a:cubicBezTo>
                  <a:pt x="238" y="111"/>
                  <a:pt x="220" y="140"/>
                  <a:pt x="193" y="142"/>
                </a:cubicBezTo>
                <a:cubicBezTo>
                  <a:pt x="191" y="143"/>
                  <a:pt x="189" y="143"/>
                  <a:pt x="188" y="143"/>
                </a:cubicBezTo>
                <a:cubicBezTo>
                  <a:pt x="188" y="141"/>
                  <a:pt x="189" y="140"/>
                  <a:pt x="189" y="137"/>
                </a:cubicBezTo>
                <a:cubicBezTo>
                  <a:pt x="195" y="126"/>
                  <a:pt x="222" y="89"/>
                  <a:pt x="227" y="81"/>
                </a:cubicBezTo>
                <a:cubicBezTo>
                  <a:pt x="228" y="79"/>
                  <a:pt x="228" y="79"/>
                  <a:pt x="228" y="79"/>
                </a:cubicBezTo>
                <a:cubicBezTo>
                  <a:pt x="231" y="76"/>
                  <a:pt x="258" y="69"/>
                  <a:pt x="303" y="69"/>
                </a:cubicBezTo>
                <a:cubicBezTo>
                  <a:pt x="304" y="69"/>
                  <a:pt x="304" y="69"/>
                  <a:pt x="304" y="69"/>
                </a:cubicBezTo>
                <a:cubicBezTo>
                  <a:pt x="322" y="69"/>
                  <a:pt x="338" y="73"/>
                  <a:pt x="353" y="76"/>
                </a:cubicBezTo>
                <a:cubicBezTo>
                  <a:pt x="362" y="78"/>
                  <a:pt x="370" y="80"/>
                  <a:pt x="377" y="80"/>
                </a:cubicBezTo>
                <a:cubicBezTo>
                  <a:pt x="384" y="81"/>
                  <a:pt x="393" y="80"/>
                  <a:pt x="404" y="76"/>
                </a:cubicBezTo>
                <a:cubicBezTo>
                  <a:pt x="460" y="176"/>
                  <a:pt x="460" y="176"/>
                  <a:pt x="460" y="176"/>
                </a:cubicBezTo>
                <a:cubicBezTo>
                  <a:pt x="457" y="178"/>
                  <a:pt x="453" y="183"/>
                  <a:pt x="451" y="185"/>
                </a:cubicBezTo>
                <a:cubicBezTo>
                  <a:pt x="453" y="186"/>
                  <a:pt x="453" y="186"/>
                  <a:pt x="453" y="186"/>
                </a:cubicBezTo>
                <a:cubicBezTo>
                  <a:pt x="453" y="186"/>
                  <a:pt x="453" y="186"/>
                  <a:pt x="453" y="186"/>
                </a:cubicBezTo>
                <a:lnTo>
                  <a:pt x="450" y="185"/>
                </a:lnTo>
                <a:close/>
                <a:moveTo>
                  <a:pt x="315" y="198"/>
                </a:moveTo>
                <a:cubicBezTo>
                  <a:pt x="313" y="200"/>
                  <a:pt x="313" y="203"/>
                  <a:pt x="314" y="206"/>
                </a:cubicBezTo>
                <a:cubicBezTo>
                  <a:pt x="314" y="209"/>
                  <a:pt x="316" y="211"/>
                  <a:pt x="319" y="213"/>
                </a:cubicBezTo>
                <a:cubicBezTo>
                  <a:pt x="392" y="257"/>
                  <a:pt x="392" y="257"/>
                  <a:pt x="392" y="257"/>
                </a:cubicBezTo>
                <a:cubicBezTo>
                  <a:pt x="392" y="260"/>
                  <a:pt x="392" y="266"/>
                  <a:pt x="388" y="269"/>
                </a:cubicBezTo>
                <a:cubicBezTo>
                  <a:pt x="386" y="271"/>
                  <a:pt x="380" y="272"/>
                  <a:pt x="374" y="271"/>
                </a:cubicBezTo>
                <a:cubicBezTo>
                  <a:pt x="307" y="233"/>
                  <a:pt x="307" y="233"/>
                  <a:pt x="307" y="233"/>
                </a:cubicBezTo>
                <a:cubicBezTo>
                  <a:pt x="305" y="231"/>
                  <a:pt x="302" y="231"/>
                  <a:pt x="299" y="232"/>
                </a:cubicBezTo>
                <a:cubicBezTo>
                  <a:pt x="296" y="233"/>
                  <a:pt x="294" y="234"/>
                  <a:pt x="292" y="237"/>
                </a:cubicBezTo>
                <a:cubicBezTo>
                  <a:pt x="291" y="240"/>
                  <a:pt x="290" y="242"/>
                  <a:pt x="291" y="245"/>
                </a:cubicBezTo>
                <a:cubicBezTo>
                  <a:pt x="292" y="248"/>
                  <a:pt x="294" y="251"/>
                  <a:pt x="296" y="252"/>
                </a:cubicBezTo>
                <a:cubicBezTo>
                  <a:pt x="359" y="288"/>
                  <a:pt x="359" y="288"/>
                  <a:pt x="359" y="288"/>
                </a:cubicBezTo>
                <a:cubicBezTo>
                  <a:pt x="358" y="293"/>
                  <a:pt x="357" y="297"/>
                  <a:pt x="354" y="298"/>
                </a:cubicBezTo>
                <a:cubicBezTo>
                  <a:pt x="352" y="300"/>
                  <a:pt x="345" y="300"/>
                  <a:pt x="340" y="299"/>
                </a:cubicBezTo>
                <a:cubicBezTo>
                  <a:pt x="340" y="299"/>
                  <a:pt x="339" y="299"/>
                  <a:pt x="339" y="299"/>
                </a:cubicBezTo>
                <a:cubicBezTo>
                  <a:pt x="339" y="299"/>
                  <a:pt x="339" y="299"/>
                  <a:pt x="339" y="299"/>
                </a:cubicBezTo>
                <a:cubicBezTo>
                  <a:pt x="284" y="273"/>
                  <a:pt x="284" y="273"/>
                  <a:pt x="284" y="273"/>
                </a:cubicBezTo>
                <a:cubicBezTo>
                  <a:pt x="281" y="271"/>
                  <a:pt x="278" y="271"/>
                  <a:pt x="275" y="272"/>
                </a:cubicBezTo>
                <a:cubicBezTo>
                  <a:pt x="273" y="273"/>
                  <a:pt x="270" y="275"/>
                  <a:pt x="269" y="278"/>
                </a:cubicBezTo>
                <a:cubicBezTo>
                  <a:pt x="269" y="279"/>
                  <a:pt x="268" y="279"/>
                  <a:pt x="268" y="280"/>
                </a:cubicBezTo>
                <a:cubicBezTo>
                  <a:pt x="266" y="277"/>
                  <a:pt x="263" y="274"/>
                  <a:pt x="260" y="271"/>
                </a:cubicBezTo>
                <a:cubicBezTo>
                  <a:pt x="256" y="267"/>
                  <a:pt x="251" y="265"/>
                  <a:pt x="246" y="264"/>
                </a:cubicBezTo>
                <a:cubicBezTo>
                  <a:pt x="247" y="253"/>
                  <a:pt x="242" y="241"/>
                  <a:pt x="233" y="233"/>
                </a:cubicBezTo>
                <a:cubicBezTo>
                  <a:pt x="228" y="229"/>
                  <a:pt x="223" y="227"/>
                  <a:pt x="217" y="226"/>
                </a:cubicBezTo>
                <a:cubicBezTo>
                  <a:pt x="217" y="216"/>
                  <a:pt x="212" y="206"/>
                  <a:pt x="204" y="199"/>
                </a:cubicBezTo>
                <a:cubicBezTo>
                  <a:pt x="198" y="194"/>
                  <a:pt x="191" y="192"/>
                  <a:pt x="183" y="192"/>
                </a:cubicBezTo>
                <a:cubicBezTo>
                  <a:pt x="174" y="192"/>
                  <a:pt x="165" y="196"/>
                  <a:pt x="160" y="203"/>
                </a:cubicBezTo>
                <a:cubicBezTo>
                  <a:pt x="158" y="206"/>
                  <a:pt x="158" y="206"/>
                  <a:pt x="158" y="206"/>
                </a:cubicBezTo>
                <a:cubicBezTo>
                  <a:pt x="156" y="203"/>
                  <a:pt x="153" y="201"/>
                  <a:pt x="150" y="198"/>
                </a:cubicBezTo>
                <a:cubicBezTo>
                  <a:pt x="144" y="193"/>
                  <a:pt x="137" y="190"/>
                  <a:pt x="129" y="190"/>
                </a:cubicBezTo>
                <a:cubicBezTo>
                  <a:pt x="122" y="190"/>
                  <a:pt x="115" y="193"/>
                  <a:pt x="109" y="198"/>
                </a:cubicBezTo>
                <a:cubicBezTo>
                  <a:pt x="99" y="185"/>
                  <a:pt x="99" y="185"/>
                  <a:pt x="99" y="185"/>
                </a:cubicBezTo>
                <a:cubicBezTo>
                  <a:pt x="90" y="175"/>
                  <a:pt x="90" y="175"/>
                  <a:pt x="90" y="175"/>
                </a:cubicBezTo>
                <a:cubicBezTo>
                  <a:pt x="146" y="75"/>
                  <a:pt x="146" y="75"/>
                  <a:pt x="146" y="75"/>
                </a:cubicBezTo>
                <a:cubicBezTo>
                  <a:pt x="153" y="79"/>
                  <a:pt x="158" y="82"/>
                  <a:pt x="161" y="84"/>
                </a:cubicBezTo>
                <a:cubicBezTo>
                  <a:pt x="168" y="88"/>
                  <a:pt x="180" y="90"/>
                  <a:pt x="192" y="92"/>
                </a:cubicBezTo>
                <a:cubicBezTo>
                  <a:pt x="184" y="104"/>
                  <a:pt x="174" y="117"/>
                  <a:pt x="169" y="128"/>
                </a:cubicBezTo>
                <a:cubicBezTo>
                  <a:pt x="169" y="128"/>
                  <a:pt x="169" y="129"/>
                  <a:pt x="168" y="129"/>
                </a:cubicBezTo>
                <a:cubicBezTo>
                  <a:pt x="166" y="137"/>
                  <a:pt x="164" y="148"/>
                  <a:pt x="170" y="156"/>
                </a:cubicBezTo>
                <a:cubicBezTo>
                  <a:pt x="174" y="162"/>
                  <a:pt x="181" y="165"/>
                  <a:pt x="190" y="165"/>
                </a:cubicBezTo>
                <a:cubicBezTo>
                  <a:pt x="192" y="165"/>
                  <a:pt x="194" y="165"/>
                  <a:pt x="195" y="164"/>
                </a:cubicBezTo>
                <a:cubicBezTo>
                  <a:pt x="227" y="162"/>
                  <a:pt x="249" y="135"/>
                  <a:pt x="256" y="125"/>
                </a:cubicBezTo>
                <a:cubicBezTo>
                  <a:pt x="270" y="121"/>
                  <a:pt x="270" y="121"/>
                  <a:pt x="270" y="121"/>
                </a:cubicBezTo>
                <a:cubicBezTo>
                  <a:pt x="281" y="127"/>
                  <a:pt x="308" y="141"/>
                  <a:pt x="331" y="155"/>
                </a:cubicBezTo>
                <a:cubicBezTo>
                  <a:pt x="331" y="155"/>
                  <a:pt x="341" y="161"/>
                  <a:pt x="341" y="162"/>
                </a:cubicBezTo>
                <a:cubicBezTo>
                  <a:pt x="359" y="174"/>
                  <a:pt x="374" y="185"/>
                  <a:pt x="388" y="195"/>
                </a:cubicBezTo>
                <a:cubicBezTo>
                  <a:pt x="395" y="200"/>
                  <a:pt x="403" y="206"/>
                  <a:pt x="409" y="211"/>
                </a:cubicBezTo>
                <a:cubicBezTo>
                  <a:pt x="421" y="221"/>
                  <a:pt x="421" y="221"/>
                  <a:pt x="421" y="221"/>
                </a:cubicBezTo>
                <a:cubicBezTo>
                  <a:pt x="428" y="228"/>
                  <a:pt x="427" y="233"/>
                  <a:pt x="425" y="236"/>
                </a:cubicBezTo>
                <a:cubicBezTo>
                  <a:pt x="421" y="243"/>
                  <a:pt x="415" y="243"/>
                  <a:pt x="409" y="241"/>
                </a:cubicBezTo>
                <a:cubicBezTo>
                  <a:pt x="330" y="194"/>
                  <a:pt x="330" y="194"/>
                  <a:pt x="330" y="194"/>
                </a:cubicBezTo>
                <a:cubicBezTo>
                  <a:pt x="328" y="192"/>
                  <a:pt x="325" y="192"/>
                  <a:pt x="322" y="193"/>
                </a:cubicBezTo>
                <a:cubicBezTo>
                  <a:pt x="319" y="193"/>
                  <a:pt x="316" y="195"/>
                  <a:pt x="315" y="198"/>
                </a:cubicBezTo>
                <a:close/>
                <a:moveTo>
                  <a:pt x="268" y="315"/>
                </a:moveTo>
                <a:cubicBezTo>
                  <a:pt x="273" y="309"/>
                  <a:pt x="274" y="300"/>
                  <a:pt x="273" y="292"/>
                </a:cubicBezTo>
                <a:cubicBezTo>
                  <a:pt x="273" y="292"/>
                  <a:pt x="274" y="292"/>
                  <a:pt x="274" y="293"/>
                </a:cubicBezTo>
                <a:cubicBezTo>
                  <a:pt x="321" y="315"/>
                  <a:pt x="321" y="315"/>
                  <a:pt x="321" y="315"/>
                </a:cubicBezTo>
                <a:cubicBezTo>
                  <a:pt x="319" y="318"/>
                  <a:pt x="316" y="320"/>
                  <a:pt x="314" y="321"/>
                </a:cubicBezTo>
                <a:cubicBezTo>
                  <a:pt x="306" y="325"/>
                  <a:pt x="293" y="323"/>
                  <a:pt x="288" y="322"/>
                </a:cubicBezTo>
                <a:cubicBezTo>
                  <a:pt x="287" y="322"/>
                  <a:pt x="287" y="322"/>
                  <a:pt x="287" y="322"/>
                </a:cubicBezTo>
                <a:cubicBezTo>
                  <a:pt x="287" y="321"/>
                  <a:pt x="280" y="320"/>
                  <a:pt x="267" y="316"/>
                </a:cubicBezTo>
                <a:lnTo>
                  <a:pt x="268" y="315"/>
                </a:lnTo>
                <a:close/>
                <a:moveTo>
                  <a:pt x="216" y="311"/>
                </a:moveTo>
                <a:cubicBezTo>
                  <a:pt x="234" y="288"/>
                  <a:pt x="234" y="288"/>
                  <a:pt x="234" y="288"/>
                </a:cubicBezTo>
                <a:cubicBezTo>
                  <a:pt x="235" y="285"/>
                  <a:pt x="237" y="285"/>
                  <a:pt x="239" y="285"/>
                </a:cubicBezTo>
                <a:cubicBezTo>
                  <a:pt x="241" y="285"/>
                  <a:pt x="244" y="286"/>
                  <a:pt x="246" y="288"/>
                </a:cubicBezTo>
                <a:cubicBezTo>
                  <a:pt x="251" y="292"/>
                  <a:pt x="253" y="299"/>
                  <a:pt x="250" y="302"/>
                </a:cubicBezTo>
                <a:cubicBezTo>
                  <a:pt x="232" y="326"/>
                  <a:pt x="232" y="326"/>
                  <a:pt x="232" y="326"/>
                </a:cubicBezTo>
                <a:cubicBezTo>
                  <a:pt x="232" y="326"/>
                  <a:pt x="232" y="326"/>
                  <a:pt x="232" y="326"/>
                </a:cubicBezTo>
                <a:cubicBezTo>
                  <a:pt x="231" y="328"/>
                  <a:pt x="229" y="329"/>
                  <a:pt x="227" y="329"/>
                </a:cubicBezTo>
                <a:cubicBezTo>
                  <a:pt x="225" y="329"/>
                  <a:pt x="222" y="328"/>
                  <a:pt x="220" y="326"/>
                </a:cubicBezTo>
                <a:cubicBezTo>
                  <a:pt x="216" y="323"/>
                  <a:pt x="215" y="319"/>
                  <a:pt x="215" y="315"/>
                </a:cubicBezTo>
                <a:cubicBezTo>
                  <a:pt x="215" y="314"/>
                  <a:pt x="215" y="312"/>
                  <a:pt x="216" y="311"/>
                </a:cubicBezTo>
                <a:close/>
                <a:moveTo>
                  <a:pt x="141" y="267"/>
                </a:moveTo>
                <a:cubicBezTo>
                  <a:pt x="141" y="267"/>
                  <a:pt x="141" y="267"/>
                  <a:pt x="141" y="267"/>
                </a:cubicBezTo>
                <a:cubicBezTo>
                  <a:pt x="141" y="266"/>
                  <a:pt x="141" y="266"/>
                  <a:pt x="142" y="265"/>
                </a:cubicBezTo>
                <a:cubicBezTo>
                  <a:pt x="178" y="216"/>
                  <a:pt x="178" y="216"/>
                  <a:pt x="178" y="216"/>
                </a:cubicBezTo>
                <a:cubicBezTo>
                  <a:pt x="179" y="214"/>
                  <a:pt x="181" y="214"/>
                  <a:pt x="183" y="214"/>
                </a:cubicBezTo>
                <a:cubicBezTo>
                  <a:pt x="185" y="214"/>
                  <a:pt x="188" y="215"/>
                  <a:pt x="190" y="216"/>
                </a:cubicBezTo>
                <a:cubicBezTo>
                  <a:pt x="195" y="220"/>
                  <a:pt x="197" y="227"/>
                  <a:pt x="194" y="231"/>
                </a:cubicBezTo>
                <a:cubicBezTo>
                  <a:pt x="193" y="233"/>
                  <a:pt x="193" y="233"/>
                  <a:pt x="193" y="233"/>
                </a:cubicBezTo>
                <a:cubicBezTo>
                  <a:pt x="191" y="234"/>
                  <a:pt x="190" y="235"/>
                  <a:pt x="189" y="237"/>
                </a:cubicBezTo>
                <a:cubicBezTo>
                  <a:pt x="160" y="276"/>
                  <a:pt x="160" y="276"/>
                  <a:pt x="160" y="276"/>
                </a:cubicBezTo>
                <a:cubicBezTo>
                  <a:pt x="159" y="278"/>
                  <a:pt x="158" y="279"/>
                  <a:pt x="157" y="281"/>
                </a:cubicBezTo>
                <a:cubicBezTo>
                  <a:pt x="157" y="281"/>
                  <a:pt x="156" y="281"/>
                  <a:pt x="156" y="282"/>
                </a:cubicBezTo>
                <a:cubicBezTo>
                  <a:pt x="155" y="282"/>
                  <a:pt x="153" y="282"/>
                  <a:pt x="152" y="282"/>
                </a:cubicBezTo>
                <a:cubicBezTo>
                  <a:pt x="150" y="282"/>
                  <a:pt x="147" y="281"/>
                  <a:pt x="145" y="280"/>
                </a:cubicBezTo>
                <a:cubicBezTo>
                  <a:pt x="141" y="276"/>
                  <a:pt x="139" y="271"/>
                  <a:pt x="141" y="267"/>
                </a:cubicBezTo>
                <a:close/>
                <a:moveTo>
                  <a:pt x="112" y="231"/>
                </a:moveTo>
                <a:cubicBezTo>
                  <a:pt x="124" y="215"/>
                  <a:pt x="124" y="215"/>
                  <a:pt x="124" y="215"/>
                </a:cubicBezTo>
                <a:cubicBezTo>
                  <a:pt x="125" y="213"/>
                  <a:pt x="128" y="213"/>
                  <a:pt x="129" y="213"/>
                </a:cubicBezTo>
                <a:cubicBezTo>
                  <a:pt x="132" y="213"/>
                  <a:pt x="134" y="214"/>
                  <a:pt x="136" y="215"/>
                </a:cubicBezTo>
                <a:cubicBezTo>
                  <a:pt x="141" y="219"/>
                  <a:pt x="143" y="226"/>
                  <a:pt x="140" y="230"/>
                </a:cubicBezTo>
                <a:cubicBezTo>
                  <a:pt x="128" y="246"/>
                  <a:pt x="128" y="246"/>
                  <a:pt x="128" y="246"/>
                </a:cubicBezTo>
                <a:cubicBezTo>
                  <a:pt x="128" y="247"/>
                  <a:pt x="127" y="247"/>
                  <a:pt x="125" y="248"/>
                </a:cubicBezTo>
                <a:cubicBezTo>
                  <a:pt x="124" y="248"/>
                  <a:pt x="124" y="248"/>
                  <a:pt x="123" y="248"/>
                </a:cubicBezTo>
                <a:cubicBezTo>
                  <a:pt x="121" y="248"/>
                  <a:pt x="118" y="247"/>
                  <a:pt x="116" y="245"/>
                </a:cubicBezTo>
                <a:cubicBezTo>
                  <a:pt x="111" y="242"/>
                  <a:pt x="109" y="235"/>
                  <a:pt x="112" y="231"/>
                </a:cubicBezTo>
                <a:close/>
                <a:moveTo>
                  <a:pt x="176" y="292"/>
                </a:moveTo>
                <a:cubicBezTo>
                  <a:pt x="177" y="291"/>
                  <a:pt x="177" y="290"/>
                  <a:pt x="177" y="290"/>
                </a:cubicBezTo>
                <a:cubicBezTo>
                  <a:pt x="207" y="250"/>
                  <a:pt x="207" y="250"/>
                  <a:pt x="207" y="250"/>
                </a:cubicBezTo>
                <a:cubicBezTo>
                  <a:pt x="207" y="249"/>
                  <a:pt x="207" y="249"/>
                  <a:pt x="208" y="249"/>
                </a:cubicBezTo>
                <a:cubicBezTo>
                  <a:pt x="210" y="248"/>
                  <a:pt x="211" y="248"/>
                  <a:pt x="212" y="248"/>
                </a:cubicBezTo>
                <a:cubicBezTo>
                  <a:pt x="214" y="248"/>
                  <a:pt x="217" y="249"/>
                  <a:pt x="219" y="250"/>
                </a:cubicBezTo>
                <a:cubicBezTo>
                  <a:pt x="224" y="254"/>
                  <a:pt x="226" y="261"/>
                  <a:pt x="223" y="265"/>
                </a:cubicBezTo>
                <a:cubicBezTo>
                  <a:pt x="193" y="305"/>
                  <a:pt x="193" y="305"/>
                  <a:pt x="193" y="305"/>
                </a:cubicBezTo>
                <a:cubicBezTo>
                  <a:pt x="192" y="307"/>
                  <a:pt x="189" y="307"/>
                  <a:pt x="188" y="307"/>
                </a:cubicBezTo>
                <a:cubicBezTo>
                  <a:pt x="186" y="307"/>
                  <a:pt x="183" y="306"/>
                  <a:pt x="181" y="304"/>
                </a:cubicBezTo>
                <a:cubicBezTo>
                  <a:pt x="178" y="302"/>
                  <a:pt x="176" y="298"/>
                  <a:pt x="176" y="295"/>
                </a:cubicBezTo>
                <a:cubicBezTo>
                  <a:pt x="176" y="294"/>
                  <a:pt x="176" y="293"/>
                  <a:pt x="176" y="292"/>
                </a:cubicBezTo>
                <a:close/>
                <a:moveTo>
                  <a:pt x="97" y="186"/>
                </a:moveTo>
                <a:cubicBezTo>
                  <a:pt x="97" y="186"/>
                  <a:pt x="97" y="186"/>
                  <a:pt x="97" y="186"/>
                </a:cubicBezTo>
                <a:cubicBezTo>
                  <a:pt x="97" y="186"/>
                  <a:pt x="97" y="186"/>
                  <a:pt x="97" y="186"/>
                </a:cubicBezTo>
                <a:close/>
                <a:moveTo>
                  <a:pt x="523" y="172"/>
                </a:moveTo>
                <a:cubicBezTo>
                  <a:pt x="493" y="191"/>
                  <a:pt x="493" y="191"/>
                  <a:pt x="493" y="191"/>
                </a:cubicBezTo>
                <a:cubicBezTo>
                  <a:pt x="410" y="42"/>
                  <a:pt x="410" y="42"/>
                  <a:pt x="410" y="42"/>
                </a:cubicBezTo>
                <a:cubicBezTo>
                  <a:pt x="440" y="23"/>
                  <a:pt x="440" y="23"/>
                  <a:pt x="440" y="23"/>
                </a:cubicBezTo>
                <a:lnTo>
                  <a:pt x="523" y="1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n>
                <a:solidFill>
                  <a:sysClr val="windowText" lastClr="000000"/>
                </a:solidFill>
              </a:ln>
            </a:endParaRPr>
          </a:p>
        </p:txBody>
      </p:sp>
      <p:pic>
        <p:nvPicPr>
          <p:cNvPr id="80" name="Picture 57"/>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1372020" y="2547531"/>
            <a:ext cx="735442" cy="735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63C8B7E9-2758-DF4F-BD24-7C01C02909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9515" y="3511910"/>
            <a:ext cx="643440" cy="643440"/>
          </a:xfrm>
          <a:prstGeom prst="rect">
            <a:avLst/>
          </a:prstGeom>
        </p:spPr>
      </p:pic>
      <p:pic>
        <p:nvPicPr>
          <p:cNvPr id="139" name="Picture 138">
            <a:extLst>
              <a:ext uri="{FF2B5EF4-FFF2-40B4-BE49-F238E27FC236}">
                <a16:creationId xmlns:a16="http://schemas.microsoft.com/office/drawing/2014/main" id="{E47D61FF-5839-B548-A495-672FA0F996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43732" y="4540556"/>
            <a:ext cx="457200" cy="457200"/>
          </a:xfrm>
          <a:prstGeom prst="rect">
            <a:avLst/>
          </a:prstGeom>
        </p:spPr>
      </p:pic>
      <p:pic>
        <p:nvPicPr>
          <p:cNvPr id="140" name="Picture 13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08296" y="5137488"/>
            <a:ext cx="738627" cy="738627"/>
          </a:xfrm>
          <a:prstGeom prst="rect">
            <a:avLst/>
          </a:prstGeom>
        </p:spPr>
      </p:pic>
      <p:pic>
        <p:nvPicPr>
          <p:cNvPr id="141" name="Picture 51">
            <a:extLst>
              <a:ext uri="{FF2B5EF4-FFF2-40B4-BE49-F238E27FC236}">
                <a16:creationId xmlns:a16="http://schemas.microsoft.com/office/drawing/2014/main" id="{26D69E97-B937-3841-9A80-43E35A82E1A3}"/>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bwMode="auto">
          <a:xfrm>
            <a:off x="3130114" y="5522851"/>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 name="Graphic 4">
            <a:extLst>
              <a:ext uri="{FF2B5EF4-FFF2-40B4-BE49-F238E27FC236}">
                <a16:creationId xmlns:a16="http://schemas.microsoft.com/office/drawing/2014/main" id="{BF70A32C-0BA1-41C5-BC88-41BB618BF1B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02840" y="1356104"/>
            <a:ext cx="687648" cy="687648"/>
          </a:xfrm>
          <a:prstGeom prst="rect">
            <a:avLst/>
          </a:prstGeom>
        </p:spPr>
      </p:pic>
      <p:pic>
        <p:nvPicPr>
          <p:cNvPr id="143" name="Picture 79"/>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bwMode="auto">
          <a:xfrm>
            <a:off x="3605506" y="2672743"/>
            <a:ext cx="747644" cy="74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 name="Picture 47"/>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bwMode="auto">
          <a:xfrm>
            <a:off x="3643661" y="4063383"/>
            <a:ext cx="605793" cy="605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 name="Picture 89"/>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bwMode="auto">
          <a:xfrm>
            <a:off x="3346043" y="3440105"/>
            <a:ext cx="688030" cy="688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 name="Picture 1"/>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bwMode="auto">
          <a:xfrm>
            <a:off x="6208036" y="2025120"/>
            <a:ext cx="691227" cy="691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 name="Graphic 79">
            <a:extLst>
              <a:ext uri="{FF2B5EF4-FFF2-40B4-BE49-F238E27FC236}">
                <a16:creationId xmlns:a16="http://schemas.microsoft.com/office/drawing/2014/main" id="{824B368B-AF10-8241-8231-8B8EBAB11440}"/>
              </a:ext>
            </a:extLst>
          </p:cNvPr>
          <p:cNvPicPr>
            <a:picLocks noChangeAspect="1"/>
          </p:cNvPicPr>
          <p:nvPr/>
        </p:nvPicPr>
        <p:blipFill>
          <a:blip r:embed="rId30">
            <a:biLevel thresh="75000"/>
            <a:extLst>
              <a:ext uri="{96DAC541-7B7A-43D3-8B79-37D633B846F1}">
                <asvg:svgBlip xmlns:asvg="http://schemas.microsoft.com/office/drawing/2016/SVG/main" r:embed="rId31"/>
              </a:ext>
            </a:extLst>
          </a:blip>
          <a:stretch>
            <a:fillRect/>
          </a:stretch>
        </p:blipFill>
        <p:spPr>
          <a:xfrm>
            <a:off x="3011485" y="1244556"/>
            <a:ext cx="759799" cy="759799"/>
          </a:xfrm>
          <a:prstGeom prst="rect">
            <a:avLst/>
          </a:prstGeom>
        </p:spPr>
      </p:pic>
      <p:pic>
        <p:nvPicPr>
          <p:cNvPr id="149" name="Graphic 80">
            <a:extLst>
              <a:ext uri="{FF2B5EF4-FFF2-40B4-BE49-F238E27FC236}">
                <a16:creationId xmlns:a16="http://schemas.microsoft.com/office/drawing/2014/main" id="{AF3E85CD-CC4B-D74A-9105-4A25FB597D2F}"/>
              </a:ext>
            </a:extLst>
          </p:cNvPr>
          <p:cNvPicPr>
            <a:picLocks noChangeAspect="1"/>
          </p:cNvPicPr>
          <p:nvPr/>
        </p:nvPicPr>
        <p:blipFill>
          <a:blip r:embed="rId32">
            <a:biLevel thresh="75000"/>
            <a:extLst>
              <a:ext uri="{96DAC541-7B7A-43D3-8B79-37D633B846F1}">
                <asvg:svgBlip xmlns:asvg="http://schemas.microsoft.com/office/drawing/2016/SVG/main" r:embed="rId33"/>
              </a:ext>
            </a:extLst>
          </a:blip>
          <a:stretch>
            <a:fillRect/>
          </a:stretch>
        </p:blipFill>
        <p:spPr>
          <a:xfrm>
            <a:off x="2060111" y="1984900"/>
            <a:ext cx="510155" cy="510155"/>
          </a:xfrm>
          <a:prstGeom prst="rect">
            <a:avLst/>
          </a:prstGeom>
        </p:spPr>
      </p:pic>
    </p:spTree>
    <p:extLst>
      <p:ext uri="{BB962C8B-B14F-4D97-AF65-F5344CB8AC3E}">
        <p14:creationId xmlns:p14="http://schemas.microsoft.com/office/powerpoint/2010/main" val="44151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D8203844-1923-4C05-A111-6013D1804B58}"/>
              </a:ext>
            </a:extLst>
          </p:cNvPr>
          <p:cNvSpPr/>
          <p:nvPr/>
        </p:nvSpPr>
        <p:spPr>
          <a:xfrm>
            <a:off x="-1917" y="498894"/>
            <a:ext cx="4130135" cy="5620587"/>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8" name="TextBox 120">
            <a:extLst>
              <a:ext uri="{FF2B5EF4-FFF2-40B4-BE49-F238E27FC236}">
                <a16:creationId xmlns:a16="http://schemas.microsoft.com/office/drawing/2014/main" id="{F9E246C6-A2D1-7E4C-950E-D4BF013757C7}"/>
              </a:ext>
            </a:extLst>
          </p:cNvPr>
          <p:cNvSpPr txBox="1">
            <a:spLocks noChangeArrowheads="1"/>
          </p:cNvSpPr>
          <p:nvPr/>
        </p:nvSpPr>
        <p:spPr bwMode="auto">
          <a:xfrm>
            <a:off x="10708163" y="1636965"/>
            <a:ext cx="877654"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schemeClr val="bg1">
                    <a:lumMod val="50000"/>
                  </a:schemeClr>
                </a:solidFill>
                <a:cs typeface="Helvetica 55 Roman" charset="0"/>
              </a:rPr>
              <a:t>Appliance</a:t>
            </a:r>
          </a:p>
        </p:txBody>
      </p:sp>
      <p:pic>
        <p:nvPicPr>
          <p:cNvPr id="59" name="Graphic 58">
            <a:extLst>
              <a:ext uri="{FF2B5EF4-FFF2-40B4-BE49-F238E27FC236}">
                <a16:creationId xmlns:a16="http://schemas.microsoft.com/office/drawing/2014/main" id="{A91173B9-2933-3640-A97A-C9CDDA399F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18390" y="1317066"/>
            <a:ext cx="457200" cy="457200"/>
          </a:xfrm>
          <a:prstGeom prst="rect">
            <a:avLst/>
          </a:prstGeom>
        </p:spPr>
      </p:pic>
      <p:sp>
        <p:nvSpPr>
          <p:cNvPr id="60" name="TextBox 120">
            <a:extLst>
              <a:ext uri="{FF2B5EF4-FFF2-40B4-BE49-F238E27FC236}">
                <a16:creationId xmlns:a16="http://schemas.microsoft.com/office/drawing/2014/main" id="{889E900C-D34B-244F-98B4-865BA965575A}"/>
              </a:ext>
            </a:extLst>
          </p:cNvPr>
          <p:cNvSpPr txBox="1">
            <a:spLocks noChangeArrowheads="1"/>
          </p:cNvSpPr>
          <p:nvPr/>
        </p:nvSpPr>
        <p:spPr bwMode="auto">
          <a:xfrm>
            <a:off x="10862447" y="2420031"/>
            <a:ext cx="569086"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schemeClr val="bg1">
                    <a:lumMod val="50000"/>
                  </a:schemeClr>
                </a:solidFill>
                <a:cs typeface="Helvetica 55 Roman" charset="0"/>
              </a:rPr>
              <a:t>Virtual</a:t>
            </a:r>
          </a:p>
        </p:txBody>
      </p:sp>
      <p:pic>
        <p:nvPicPr>
          <p:cNvPr id="61" name="Graphic 60">
            <a:extLst>
              <a:ext uri="{FF2B5EF4-FFF2-40B4-BE49-F238E27FC236}">
                <a16:creationId xmlns:a16="http://schemas.microsoft.com/office/drawing/2014/main" id="{18093DCB-7724-8E40-B178-25FBE22F94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18390" y="2018074"/>
            <a:ext cx="457200" cy="457200"/>
          </a:xfrm>
          <a:prstGeom prst="rect">
            <a:avLst/>
          </a:prstGeom>
        </p:spPr>
      </p:pic>
      <p:sp>
        <p:nvSpPr>
          <p:cNvPr id="64" name="TextBox 120">
            <a:extLst>
              <a:ext uri="{FF2B5EF4-FFF2-40B4-BE49-F238E27FC236}">
                <a16:creationId xmlns:a16="http://schemas.microsoft.com/office/drawing/2014/main" id="{F3BDC173-0971-A34B-A6FE-3AED6DA98775}"/>
              </a:ext>
            </a:extLst>
          </p:cNvPr>
          <p:cNvSpPr txBox="1">
            <a:spLocks noChangeArrowheads="1"/>
          </p:cNvSpPr>
          <p:nvPr/>
        </p:nvSpPr>
        <p:spPr bwMode="auto">
          <a:xfrm>
            <a:off x="10708163" y="3214711"/>
            <a:ext cx="877654"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schemeClr val="bg1">
                    <a:lumMod val="50000"/>
                  </a:schemeClr>
                </a:solidFill>
                <a:cs typeface="Helvetica 55 Roman" charset="0"/>
              </a:rPr>
              <a:t>Hosted</a:t>
            </a:r>
          </a:p>
        </p:txBody>
      </p:sp>
      <p:pic>
        <p:nvPicPr>
          <p:cNvPr id="67" name="Graphic 66">
            <a:extLst>
              <a:ext uri="{FF2B5EF4-FFF2-40B4-BE49-F238E27FC236}">
                <a16:creationId xmlns:a16="http://schemas.microsoft.com/office/drawing/2014/main" id="{26386C0B-B694-E04D-8DD8-5D37407620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18390" y="2779221"/>
            <a:ext cx="457200" cy="457200"/>
          </a:xfrm>
          <a:prstGeom prst="rect">
            <a:avLst/>
          </a:prstGeom>
        </p:spPr>
      </p:pic>
      <p:sp>
        <p:nvSpPr>
          <p:cNvPr id="69" name="TextBox 120">
            <a:extLst>
              <a:ext uri="{FF2B5EF4-FFF2-40B4-BE49-F238E27FC236}">
                <a16:creationId xmlns:a16="http://schemas.microsoft.com/office/drawing/2014/main" id="{6CFE80AA-8465-2146-AE1F-79B23F9BCBAE}"/>
              </a:ext>
            </a:extLst>
          </p:cNvPr>
          <p:cNvSpPr txBox="1">
            <a:spLocks noChangeArrowheads="1"/>
          </p:cNvSpPr>
          <p:nvPr/>
        </p:nvSpPr>
        <p:spPr bwMode="auto">
          <a:xfrm>
            <a:off x="10830245" y="3865317"/>
            <a:ext cx="633491"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schemeClr val="bg1">
                    <a:lumMod val="50000"/>
                  </a:schemeClr>
                </a:solidFill>
                <a:cs typeface="Helvetica 55 Roman" charset="0"/>
              </a:rPr>
              <a:t>Cloud</a:t>
            </a:r>
          </a:p>
        </p:txBody>
      </p:sp>
      <p:pic>
        <p:nvPicPr>
          <p:cNvPr id="72" name="Graphic 71">
            <a:extLst>
              <a:ext uri="{FF2B5EF4-FFF2-40B4-BE49-F238E27FC236}">
                <a16:creationId xmlns:a16="http://schemas.microsoft.com/office/drawing/2014/main" id="{7BB65290-F0BC-5E48-8EE5-6370BF1B6C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18390" y="3552191"/>
            <a:ext cx="457200" cy="457200"/>
          </a:xfrm>
          <a:prstGeom prst="rect">
            <a:avLst/>
          </a:prstGeom>
        </p:spPr>
      </p:pic>
      <p:sp>
        <p:nvSpPr>
          <p:cNvPr id="74" name="TextBox 120">
            <a:extLst>
              <a:ext uri="{FF2B5EF4-FFF2-40B4-BE49-F238E27FC236}">
                <a16:creationId xmlns:a16="http://schemas.microsoft.com/office/drawing/2014/main" id="{2EA9246A-170F-0344-B057-355B2EDF706C}"/>
              </a:ext>
            </a:extLst>
          </p:cNvPr>
          <p:cNvSpPr txBox="1">
            <a:spLocks noChangeArrowheads="1"/>
          </p:cNvSpPr>
          <p:nvPr/>
        </p:nvSpPr>
        <p:spPr bwMode="auto">
          <a:xfrm>
            <a:off x="10721775" y="4597823"/>
            <a:ext cx="850430"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schemeClr val="bg1">
                    <a:lumMod val="50000"/>
                  </a:schemeClr>
                </a:solidFill>
                <a:cs typeface="Helvetica 55 Roman" charset="0"/>
              </a:rPr>
              <a:t>Agent</a:t>
            </a:r>
          </a:p>
        </p:txBody>
      </p:sp>
      <p:pic>
        <p:nvPicPr>
          <p:cNvPr id="78" name="Graphic 77">
            <a:extLst>
              <a:ext uri="{FF2B5EF4-FFF2-40B4-BE49-F238E27FC236}">
                <a16:creationId xmlns:a16="http://schemas.microsoft.com/office/drawing/2014/main" id="{61ADEE5E-455A-A44C-979A-3C2B1A01AE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18390" y="4160521"/>
            <a:ext cx="457200" cy="457200"/>
          </a:xfrm>
          <a:prstGeom prst="rect">
            <a:avLst/>
          </a:prstGeom>
        </p:spPr>
      </p:pic>
      <p:sp>
        <p:nvSpPr>
          <p:cNvPr id="90" name="TextBox 120">
            <a:extLst>
              <a:ext uri="{FF2B5EF4-FFF2-40B4-BE49-F238E27FC236}">
                <a16:creationId xmlns:a16="http://schemas.microsoft.com/office/drawing/2014/main" id="{9605D49E-418E-B549-8B11-036BEEAFA080}"/>
              </a:ext>
            </a:extLst>
          </p:cNvPr>
          <p:cNvSpPr txBox="1">
            <a:spLocks noChangeArrowheads="1"/>
          </p:cNvSpPr>
          <p:nvPr/>
        </p:nvSpPr>
        <p:spPr bwMode="auto">
          <a:xfrm>
            <a:off x="10721775" y="5202425"/>
            <a:ext cx="850430"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schemeClr val="bg1">
                    <a:lumMod val="50000"/>
                  </a:schemeClr>
                </a:solidFill>
                <a:cs typeface="Helvetica 55 Roman" charset="0"/>
              </a:rPr>
              <a:t>Container</a:t>
            </a:r>
          </a:p>
        </p:txBody>
      </p:sp>
      <p:pic>
        <p:nvPicPr>
          <p:cNvPr id="92" name="Graphic 91">
            <a:extLst>
              <a:ext uri="{FF2B5EF4-FFF2-40B4-BE49-F238E27FC236}">
                <a16:creationId xmlns:a16="http://schemas.microsoft.com/office/drawing/2014/main" id="{44C7F031-E49C-5F41-B541-E70B201F58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18390" y="4860834"/>
            <a:ext cx="457200" cy="457200"/>
          </a:xfrm>
          <a:prstGeom prst="rect">
            <a:avLst/>
          </a:prstGeom>
        </p:spPr>
      </p:pic>
      <p:sp>
        <p:nvSpPr>
          <p:cNvPr id="37" name="Title 2">
            <a:extLst>
              <a:ext uri="{FF2B5EF4-FFF2-40B4-BE49-F238E27FC236}">
                <a16:creationId xmlns:a16="http://schemas.microsoft.com/office/drawing/2014/main" id="{A392D194-9969-A346-A975-269C42FD5C8C}"/>
              </a:ext>
            </a:extLst>
          </p:cNvPr>
          <p:cNvSpPr txBox="1">
            <a:spLocks/>
          </p:cNvSpPr>
          <p:nvPr/>
        </p:nvSpPr>
        <p:spPr>
          <a:xfrm>
            <a:off x="757234" y="830533"/>
            <a:ext cx="2919095" cy="1412694"/>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a:spcBef>
                <a:spcPts val="1200"/>
              </a:spcBef>
              <a:spcAft>
                <a:spcPts val="1200"/>
              </a:spcAft>
            </a:pPr>
            <a:r>
              <a:rPr lang="en-US">
                <a:solidFill>
                  <a:schemeClr val="tx1"/>
                </a:solidFill>
              </a:rPr>
              <a:t>Fortinet Security </a:t>
            </a:r>
            <a:br>
              <a:rPr lang="en-US">
                <a:solidFill>
                  <a:schemeClr val="tx1"/>
                </a:solidFill>
              </a:rPr>
            </a:br>
            <a:r>
              <a:rPr lang="en-US">
                <a:solidFill>
                  <a:schemeClr val="tx1"/>
                </a:solidFill>
              </a:rPr>
              <a:t>Fabric</a:t>
            </a:r>
          </a:p>
        </p:txBody>
      </p:sp>
      <p:sp>
        <p:nvSpPr>
          <p:cNvPr id="38" name="Title 2">
            <a:extLst>
              <a:ext uri="{FF2B5EF4-FFF2-40B4-BE49-F238E27FC236}">
                <a16:creationId xmlns:a16="http://schemas.microsoft.com/office/drawing/2014/main" id="{420F673E-4F4D-1046-BD63-34C576B9C0B3}"/>
              </a:ext>
            </a:extLst>
          </p:cNvPr>
          <p:cNvSpPr txBox="1">
            <a:spLocks/>
          </p:cNvSpPr>
          <p:nvPr/>
        </p:nvSpPr>
        <p:spPr>
          <a:xfrm>
            <a:off x="757234" y="2432117"/>
            <a:ext cx="2919095" cy="979755"/>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lvl="0">
              <a:lnSpc>
                <a:spcPct val="100000"/>
              </a:lnSpc>
              <a:spcBef>
                <a:spcPts val="1400"/>
              </a:spcBef>
            </a:pPr>
            <a:r>
              <a:rPr lang="en-US" sz="2000" kern="100" spc="-40">
                <a:solidFill>
                  <a:schemeClr val="tx1"/>
                </a:solidFill>
                <a:ea typeface="+mn-ea"/>
                <a:cs typeface="+mn-cs"/>
              </a:rPr>
              <a:t>Broad</a:t>
            </a:r>
          </a:p>
          <a:p>
            <a:pPr lvl="0">
              <a:lnSpc>
                <a:spcPct val="100000"/>
              </a:lnSpc>
              <a:spcBef>
                <a:spcPts val="200"/>
              </a:spcBef>
              <a:spcAft>
                <a:spcPts val="400"/>
              </a:spcAft>
            </a:pPr>
            <a:r>
              <a:rPr lang="en-US" sz="1400" b="0" spc="0">
                <a:solidFill>
                  <a:schemeClr val="tx1"/>
                </a:solidFill>
                <a:ea typeface="+mn-ea"/>
                <a:cs typeface="+mn-cs"/>
              </a:rPr>
              <a:t>visibility and protection of the entire digital attack surface to better manage risk</a:t>
            </a:r>
          </a:p>
        </p:txBody>
      </p:sp>
      <p:sp>
        <p:nvSpPr>
          <p:cNvPr id="39" name="Title 2">
            <a:extLst>
              <a:ext uri="{FF2B5EF4-FFF2-40B4-BE49-F238E27FC236}">
                <a16:creationId xmlns:a16="http://schemas.microsoft.com/office/drawing/2014/main" id="{2E541B88-8D63-BB4B-B88B-F092057498C3}"/>
              </a:ext>
            </a:extLst>
          </p:cNvPr>
          <p:cNvSpPr txBox="1">
            <a:spLocks/>
          </p:cNvSpPr>
          <p:nvPr/>
        </p:nvSpPr>
        <p:spPr>
          <a:xfrm>
            <a:off x="757234" y="3600762"/>
            <a:ext cx="2919095" cy="979755"/>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lvl="0">
              <a:lnSpc>
                <a:spcPct val="100000"/>
              </a:lnSpc>
              <a:spcBef>
                <a:spcPts val="1400"/>
              </a:spcBef>
            </a:pPr>
            <a:r>
              <a:rPr lang="en-US" sz="2000" kern="100" spc="-40">
                <a:solidFill>
                  <a:schemeClr val="tx1"/>
                </a:solidFill>
                <a:ea typeface="+mn-ea"/>
                <a:cs typeface="+mn-cs"/>
              </a:rPr>
              <a:t>Integrated </a:t>
            </a:r>
          </a:p>
          <a:p>
            <a:pPr>
              <a:lnSpc>
                <a:spcPct val="100000"/>
              </a:lnSpc>
              <a:spcBef>
                <a:spcPts val="200"/>
              </a:spcBef>
              <a:spcAft>
                <a:spcPts val="400"/>
              </a:spcAft>
            </a:pPr>
            <a:r>
              <a:rPr lang="en-US" sz="1400" b="0" spc="0">
                <a:solidFill>
                  <a:schemeClr val="tx1"/>
                </a:solidFill>
                <a:ea typeface="+mn-ea"/>
                <a:cs typeface="+mn-cs"/>
              </a:rPr>
              <a:t>solution that reduces management complexity and shares threat intelligence</a:t>
            </a:r>
          </a:p>
        </p:txBody>
      </p:sp>
      <p:sp>
        <p:nvSpPr>
          <p:cNvPr id="40" name="Title 2">
            <a:extLst>
              <a:ext uri="{FF2B5EF4-FFF2-40B4-BE49-F238E27FC236}">
                <a16:creationId xmlns:a16="http://schemas.microsoft.com/office/drawing/2014/main" id="{FE73A37D-921D-B044-86D2-A935BE18A7E2}"/>
              </a:ext>
            </a:extLst>
          </p:cNvPr>
          <p:cNvSpPr txBox="1">
            <a:spLocks/>
          </p:cNvSpPr>
          <p:nvPr/>
        </p:nvSpPr>
        <p:spPr>
          <a:xfrm>
            <a:off x="757234" y="4769407"/>
            <a:ext cx="2919095" cy="979755"/>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lvl="0">
              <a:lnSpc>
                <a:spcPct val="100000"/>
              </a:lnSpc>
              <a:spcBef>
                <a:spcPts val="1400"/>
              </a:spcBef>
            </a:pPr>
            <a:r>
              <a:rPr lang="en-US" sz="2000" kern="100" spc="-40">
                <a:solidFill>
                  <a:schemeClr val="tx1"/>
                </a:solidFill>
                <a:ea typeface="+mn-ea"/>
                <a:cs typeface="+mn-cs"/>
              </a:rPr>
              <a:t>Automated </a:t>
            </a:r>
          </a:p>
          <a:p>
            <a:pPr>
              <a:lnSpc>
                <a:spcPct val="100000"/>
              </a:lnSpc>
              <a:spcBef>
                <a:spcPts val="200"/>
              </a:spcBef>
              <a:spcAft>
                <a:spcPts val="400"/>
              </a:spcAft>
            </a:pPr>
            <a:r>
              <a:rPr lang="en-US" sz="1400" b="0" spc="0">
                <a:solidFill>
                  <a:schemeClr val="tx1"/>
                </a:solidFill>
                <a:ea typeface="+mn-ea"/>
                <a:cs typeface="+mn-cs"/>
              </a:rPr>
              <a:t>self-healing networks with AI-driven security for fast and efficient operations</a:t>
            </a:r>
          </a:p>
        </p:txBody>
      </p:sp>
      <p:pic>
        <p:nvPicPr>
          <p:cNvPr id="44" name="Graphic 43">
            <a:extLst>
              <a:ext uri="{FF2B5EF4-FFF2-40B4-BE49-F238E27FC236}">
                <a16:creationId xmlns:a16="http://schemas.microsoft.com/office/drawing/2014/main" id="{2C734DF2-033B-1445-8FD6-7576F3A4AFD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61838" y="939143"/>
            <a:ext cx="4833453" cy="4833454"/>
          </a:xfrm>
          <a:prstGeom prst="rect">
            <a:avLst/>
          </a:prstGeom>
        </p:spPr>
      </p:pic>
      <p:pic>
        <p:nvPicPr>
          <p:cNvPr id="47" name="Graphic 46">
            <a:extLst>
              <a:ext uri="{FF2B5EF4-FFF2-40B4-BE49-F238E27FC236}">
                <a16:creationId xmlns:a16="http://schemas.microsoft.com/office/drawing/2014/main" id="{FF7386E3-E9F2-7D43-9388-5D589596393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65250" y="1259152"/>
            <a:ext cx="4446278" cy="4197054"/>
          </a:xfrm>
          <a:prstGeom prst="rect">
            <a:avLst/>
          </a:prstGeom>
        </p:spPr>
      </p:pic>
      <p:pic>
        <p:nvPicPr>
          <p:cNvPr id="28" name="Green Mesh Large">
            <a:extLst>
              <a:ext uri="{FF2B5EF4-FFF2-40B4-BE49-F238E27FC236}">
                <a16:creationId xmlns:a16="http://schemas.microsoft.com/office/drawing/2014/main" id="{DD5A0FA7-B346-054C-8748-310595AE186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75834" y="951755"/>
            <a:ext cx="4809744" cy="4809744"/>
          </a:xfrm>
          <a:prstGeom prst="rect">
            <a:avLst/>
          </a:prstGeom>
        </p:spPr>
      </p:pic>
      <p:pic>
        <p:nvPicPr>
          <p:cNvPr id="23" name="Graphic 22">
            <a:extLst>
              <a:ext uri="{FF2B5EF4-FFF2-40B4-BE49-F238E27FC236}">
                <a16:creationId xmlns:a16="http://schemas.microsoft.com/office/drawing/2014/main" id="{6FCF211B-9949-1A45-B07B-BE9B1D83AAFC}"/>
              </a:ext>
            </a:extLst>
          </p:cNvPr>
          <p:cNvPicPr>
            <a:picLocks noChangeAspect="1"/>
          </p:cNvPicPr>
          <p:nvPr/>
        </p:nvPicPr>
        <p:blipFill>
          <a:blip r:embed="rId17">
            <a:extLst>
              <a:ext uri="{96DAC541-7B7A-43D3-8B79-37D633B846F1}">
                <asvg:svgBlip xmlns:asvg="http://schemas.microsoft.com/office/drawing/2016/SVG/main" r:embed="rId21"/>
              </a:ext>
            </a:extLst>
          </a:blip>
          <a:stretch>
            <a:fillRect/>
          </a:stretch>
        </p:blipFill>
        <p:spPr>
          <a:xfrm>
            <a:off x="4958260" y="1253897"/>
            <a:ext cx="4456611" cy="4206240"/>
          </a:xfrm>
          <a:prstGeom prst="rect">
            <a:avLst/>
          </a:prstGeom>
        </p:spPr>
      </p:pic>
      <p:sp>
        <p:nvSpPr>
          <p:cNvPr id="19" name="Oval 18">
            <a:extLst>
              <a:ext uri="{FF2B5EF4-FFF2-40B4-BE49-F238E27FC236}">
                <a16:creationId xmlns:a16="http://schemas.microsoft.com/office/drawing/2014/main" id="{8363BF0D-0E05-D642-9CBD-85A9B7416532}"/>
              </a:ext>
            </a:extLst>
          </p:cNvPr>
          <p:cNvSpPr>
            <a:spLocks noChangeAspect="1"/>
          </p:cNvSpPr>
          <p:nvPr/>
        </p:nvSpPr>
        <p:spPr>
          <a:xfrm>
            <a:off x="4725280" y="3307559"/>
            <a:ext cx="91440" cy="91440"/>
          </a:xfrm>
          <a:prstGeom prst="ellipse">
            <a:avLst/>
          </a:prstGeom>
          <a:solidFill>
            <a:srgbClr val="2F7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6" name="Oval 75">
            <a:extLst>
              <a:ext uri="{FF2B5EF4-FFF2-40B4-BE49-F238E27FC236}">
                <a16:creationId xmlns:a16="http://schemas.microsoft.com/office/drawing/2014/main" id="{4C889084-60C4-ED40-97FD-86185497E707}"/>
              </a:ext>
            </a:extLst>
          </p:cNvPr>
          <p:cNvSpPr/>
          <p:nvPr/>
        </p:nvSpPr>
        <p:spPr>
          <a:xfrm>
            <a:off x="5698940" y="529056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3" name="Oval 82">
            <a:extLst>
              <a:ext uri="{FF2B5EF4-FFF2-40B4-BE49-F238E27FC236}">
                <a16:creationId xmlns:a16="http://schemas.microsoft.com/office/drawing/2014/main" id="{9BC04D1B-AA91-1046-A5AF-877E65650EC0}"/>
              </a:ext>
            </a:extLst>
          </p:cNvPr>
          <p:cNvSpPr>
            <a:spLocks noChangeAspect="1"/>
          </p:cNvSpPr>
          <p:nvPr/>
        </p:nvSpPr>
        <p:spPr>
          <a:xfrm>
            <a:off x="6053235" y="1087480"/>
            <a:ext cx="91440" cy="91440"/>
          </a:xfrm>
          <a:prstGeom prst="ellipse">
            <a:avLst/>
          </a:prstGeom>
          <a:solidFill>
            <a:srgbClr val="D42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4" name="Oval 83">
            <a:extLst>
              <a:ext uri="{FF2B5EF4-FFF2-40B4-BE49-F238E27FC236}">
                <a16:creationId xmlns:a16="http://schemas.microsoft.com/office/drawing/2014/main" id="{C4605926-6352-D645-8FAD-B6089849D8C7}"/>
              </a:ext>
            </a:extLst>
          </p:cNvPr>
          <p:cNvSpPr>
            <a:spLocks noChangeAspect="1"/>
          </p:cNvSpPr>
          <p:nvPr/>
        </p:nvSpPr>
        <p:spPr>
          <a:xfrm>
            <a:off x="9437180" y="2052336"/>
            <a:ext cx="91440" cy="91440"/>
          </a:xfrm>
          <a:prstGeom prst="ellipse">
            <a:avLst/>
          </a:prstGeom>
          <a:solidFill>
            <a:srgbClr val="D42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7" name="Ring Background">
            <a:extLst>
              <a:ext uri="{FF2B5EF4-FFF2-40B4-BE49-F238E27FC236}">
                <a16:creationId xmlns:a16="http://schemas.microsoft.com/office/drawing/2014/main" id="{B2D2BDC1-A6EE-3D4C-AD54-4D596F32988F}"/>
              </a:ext>
            </a:extLst>
          </p:cNvPr>
          <p:cNvSpPr/>
          <p:nvPr/>
        </p:nvSpPr>
        <p:spPr>
          <a:xfrm>
            <a:off x="4705402" y="789463"/>
            <a:ext cx="5138619" cy="5138619"/>
          </a:xfrm>
          <a:prstGeom prst="ellipse">
            <a:avLst/>
          </a:prstGeom>
          <a:noFill/>
          <a:ln w="276225">
            <a:solidFill>
              <a:srgbClr val="F0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48" name="Graphic 47">
            <a:extLst>
              <a:ext uri="{FF2B5EF4-FFF2-40B4-BE49-F238E27FC236}">
                <a16:creationId xmlns:a16="http://schemas.microsoft.com/office/drawing/2014/main" id="{DC74A806-0092-044C-AEBB-390B3BAE00B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75420" y="1311762"/>
            <a:ext cx="4817433" cy="4220491"/>
          </a:xfrm>
          <a:prstGeom prst="rect">
            <a:avLst/>
          </a:prstGeom>
        </p:spPr>
      </p:pic>
      <p:pic>
        <p:nvPicPr>
          <p:cNvPr id="25" name="Spinny Circle">
            <a:extLst>
              <a:ext uri="{FF2B5EF4-FFF2-40B4-BE49-F238E27FC236}">
                <a16:creationId xmlns:a16="http://schemas.microsoft.com/office/drawing/2014/main" id="{B590F7A4-BFC9-234B-8473-5A11DA3BB26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78072" y="777790"/>
            <a:ext cx="5185827" cy="5173331"/>
          </a:xfrm>
          <a:prstGeom prst="rect">
            <a:avLst/>
          </a:prstGeom>
        </p:spPr>
      </p:pic>
      <p:sp>
        <p:nvSpPr>
          <p:cNvPr id="63" name="!!AES2">
            <a:extLst>
              <a:ext uri="{FF2B5EF4-FFF2-40B4-BE49-F238E27FC236}">
                <a16:creationId xmlns:a16="http://schemas.microsoft.com/office/drawing/2014/main" id="{687B2B98-70C0-9349-B296-598CC1C858EA}"/>
              </a:ext>
            </a:extLst>
          </p:cNvPr>
          <p:cNvSpPr>
            <a:spLocks noChangeAspect="1"/>
          </p:cNvSpPr>
          <p:nvPr/>
        </p:nvSpPr>
        <p:spPr>
          <a:xfrm>
            <a:off x="5132626" y="2276991"/>
            <a:ext cx="1216751" cy="1216751"/>
          </a:xfrm>
          <a:prstGeom prst="ellipse">
            <a:avLst/>
          </a:prstGeom>
          <a:solidFill>
            <a:schemeClr val="bg1"/>
          </a:solidFill>
          <a:ln w="19050">
            <a:solidFill>
              <a:srgbClr val="916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2" name="!!AES1">
            <a:extLst>
              <a:ext uri="{FF2B5EF4-FFF2-40B4-BE49-F238E27FC236}">
                <a16:creationId xmlns:a16="http://schemas.microsoft.com/office/drawing/2014/main" id="{F84BD56D-F1B5-6A46-BBFF-CCF981BAB9FC}"/>
              </a:ext>
            </a:extLst>
          </p:cNvPr>
          <p:cNvSpPr>
            <a:spLocks noChangeAspect="1"/>
          </p:cNvSpPr>
          <p:nvPr/>
        </p:nvSpPr>
        <p:spPr>
          <a:xfrm>
            <a:off x="5212370" y="2356735"/>
            <a:ext cx="1057263" cy="1057263"/>
          </a:xfrm>
          <a:prstGeom prst="ellipse">
            <a:avLst/>
          </a:prstGeom>
          <a:gradFill>
            <a:gsLst>
              <a:gs pos="0">
                <a:srgbClr val="9164CC"/>
              </a:gs>
              <a:gs pos="99000">
                <a:srgbClr val="65448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5" name="!!SDN2">
            <a:extLst>
              <a:ext uri="{FF2B5EF4-FFF2-40B4-BE49-F238E27FC236}">
                <a16:creationId xmlns:a16="http://schemas.microsoft.com/office/drawing/2014/main" id="{DABA138F-FD44-9D4C-B263-1CFEFF95ADD7}"/>
              </a:ext>
            </a:extLst>
          </p:cNvPr>
          <p:cNvSpPr>
            <a:spLocks noChangeAspect="1"/>
          </p:cNvSpPr>
          <p:nvPr/>
        </p:nvSpPr>
        <p:spPr>
          <a:xfrm>
            <a:off x="6252694" y="4307298"/>
            <a:ext cx="1216751" cy="1216751"/>
          </a:xfrm>
          <a:prstGeom prst="ellipse">
            <a:avLst/>
          </a:prstGeom>
          <a:solidFill>
            <a:schemeClr val="bg1"/>
          </a:solidFill>
          <a:ln w="19050">
            <a:solidFill>
              <a:srgbClr val="DA2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6" name="!!SDN1">
            <a:extLst>
              <a:ext uri="{FF2B5EF4-FFF2-40B4-BE49-F238E27FC236}">
                <a16:creationId xmlns:a16="http://schemas.microsoft.com/office/drawing/2014/main" id="{F8FDB74C-118D-A94F-910E-E63B95641F6A}"/>
              </a:ext>
            </a:extLst>
          </p:cNvPr>
          <p:cNvSpPr>
            <a:spLocks noChangeAspect="1"/>
          </p:cNvSpPr>
          <p:nvPr/>
        </p:nvSpPr>
        <p:spPr>
          <a:xfrm>
            <a:off x="6332438" y="4387042"/>
            <a:ext cx="1057263" cy="1057263"/>
          </a:xfrm>
          <a:prstGeom prst="ellipse">
            <a:avLst/>
          </a:prstGeom>
          <a:gradFill>
            <a:gsLst>
              <a:gs pos="0">
                <a:srgbClr val="D62920"/>
              </a:gs>
              <a:gs pos="99000">
                <a:srgbClr val="A81D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5" name="Oval 12">
            <a:extLst>
              <a:ext uri="{FF2B5EF4-FFF2-40B4-BE49-F238E27FC236}">
                <a16:creationId xmlns:a16="http://schemas.microsoft.com/office/drawing/2014/main" id="{9276E104-EBBE-EC4A-9494-AEA23D2565EB}"/>
              </a:ext>
            </a:extLst>
          </p:cNvPr>
          <p:cNvSpPr>
            <a:spLocks noChangeAspect="1"/>
          </p:cNvSpPr>
          <p:nvPr/>
        </p:nvSpPr>
        <p:spPr>
          <a:xfrm>
            <a:off x="8769043" y="4305455"/>
            <a:ext cx="1002710" cy="1002710"/>
          </a:xfrm>
          <a:prstGeom prst="ellipse">
            <a:avLst/>
          </a:prstGeom>
          <a:solidFill>
            <a:schemeClr val="bg1">
              <a:alpha val="68026"/>
            </a:schemeClr>
          </a:solidFill>
          <a:ln w="38100" cap="rnd">
            <a:solidFill>
              <a:srgbClr val="75787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3" name="!!OES">
            <a:extLst>
              <a:ext uri="{FF2B5EF4-FFF2-40B4-BE49-F238E27FC236}">
                <a16:creationId xmlns:a16="http://schemas.microsoft.com/office/drawing/2014/main" id="{189E6CDF-E663-B848-81A7-A369F7592161}"/>
              </a:ext>
            </a:extLst>
          </p:cNvPr>
          <p:cNvSpPr>
            <a:spLocks noChangeAspect="1"/>
          </p:cNvSpPr>
          <p:nvPr/>
        </p:nvSpPr>
        <p:spPr>
          <a:xfrm>
            <a:off x="8849774" y="4386186"/>
            <a:ext cx="841248" cy="841248"/>
          </a:xfrm>
          <a:prstGeom prst="ellipse">
            <a:avLst/>
          </a:prstGeom>
          <a:gradFill>
            <a:gsLst>
              <a:gs pos="0">
                <a:srgbClr val="797F7E"/>
              </a:gs>
              <a:gs pos="99000">
                <a:srgbClr val="5F64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0" name="!!SO2">
            <a:extLst>
              <a:ext uri="{FF2B5EF4-FFF2-40B4-BE49-F238E27FC236}">
                <a16:creationId xmlns:a16="http://schemas.microsoft.com/office/drawing/2014/main" id="{C78B996A-F374-6345-BCDF-D1E860176E7B}"/>
              </a:ext>
            </a:extLst>
          </p:cNvPr>
          <p:cNvSpPr>
            <a:spLocks noChangeAspect="1"/>
          </p:cNvSpPr>
          <p:nvPr/>
        </p:nvSpPr>
        <p:spPr>
          <a:xfrm>
            <a:off x="7142709" y="513471"/>
            <a:ext cx="964466" cy="964466"/>
          </a:xfrm>
          <a:prstGeom prst="ellipse">
            <a:avLst/>
          </a:prstGeom>
          <a:solidFill>
            <a:schemeClr val="bg1"/>
          </a:solidFill>
          <a:ln w="19050">
            <a:solidFill>
              <a:srgbClr val="2DC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1" name="Oval 12">
            <a:extLst>
              <a:ext uri="{FF2B5EF4-FFF2-40B4-BE49-F238E27FC236}">
                <a16:creationId xmlns:a16="http://schemas.microsoft.com/office/drawing/2014/main" id="{8CB55F78-9411-8147-9BFF-4632725E4D4F}"/>
              </a:ext>
            </a:extLst>
          </p:cNvPr>
          <p:cNvSpPr>
            <a:spLocks noChangeAspect="1"/>
          </p:cNvSpPr>
          <p:nvPr/>
        </p:nvSpPr>
        <p:spPr>
          <a:xfrm>
            <a:off x="6457969" y="513471"/>
            <a:ext cx="964466" cy="964466"/>
          </a:xfrm>
          <a:prstGeom prst="ellipse">
            <a:avLst/>
          </a:prstGeom>
          <a:solidFill>
            <a:schemeClr val="bg1"/>
          </a:solidFill>
          <a:ln w="19050">
            <a:solidFill>
              <a:srgbClr val="9CB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7" name="!!SO1">
            <a:extLst>
              <a:ext uri="{FF2B5EF4-FFF2-40B4-BE49-F238E27FC236}">
                <a16:creationId xmlns:a16="http://schemas.microsoft.com/office/drawing/2014/main" id="{4D8D929B-847B-E940-BFBC-DA5EEA8B736B}"/>
              </a:ext>
            </a:extLst>
          </p:cNvPr>
          <p:cNvSpPr>
            <a:spLocks noChangeAspect="1"/>
          </p:cNvSpPr>
          <p:nvPr/>
        </p:nvSpPr>
        <p:spPr>
          <a:xfrm>
            <a:off x="7179730" y="550492"/>
            <a:ext cx="890425" cy="890425"/>
          </a:xfrm>
          <a:prstGeom prst="ellipse">
            <a:avLst/>
          </a:prstGeom>
          <a:gradFill>
            <a:gsLst>
              <a:gs pos="0">
                <a:srgbClr val="2DCCD3"/>
              </a:gs>
              <a:gs pos="98000">
                <a:srgbClr val="2DCCD3"/>
              </a:gs>
            </a:gsLst>
            <a:lin ang="5400000" scaled="1"/>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9" name="!!NO">
            <a:extLst>
              <a:ext uri="{FF2B5EF4-FFF2-40B4-BE49-F238E27FC236}">
                <a16:creationId xmlns:a16="http://schemas.microsoft.com/office/drawing/2014/main" id="{65954423-0990-C84B-BEDE-05564517E3AF}"/>
              </a:ext>
            </a:extLst>
          </p:cNvPr>
          <p:cNvSpPr>
            <a:spLocks noChangeAspect="1"/>
          </p:cNvSpPr>
          <p:nvPr/>
        </p:nvSpPr>
        <p:spPr>
          <a:xfrm>
            <a:off x="6519578" y="575080"/>
            <a:ext cx="841248" cy="841248"/>
          </a:xfrm>
          <a:prstGeom prst="ellipse">
            <a:avLst/>
          </a:prstGeom>
          <a:gradFill>
            <a:gsLst>
              <a:gs pos="0">
                <a:srgbClr val="9CB3C9">
                  <a:alpha val="79915"/>
                </a:srgbClr>
              </a:gs>
              <a:gs pos="97000">
                <a:srgbClr val="9EB5CB">
                  <a:alpha val="7973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2" name="Oval 12">
            <a:extLst>
              <a:ext uri="{FF2B5EF4-FFF2-40B4-BE49-F238E27FC236}">
                <a16:creationId xmlns:a16="http://schemas.microsoft.com/office/drawing/2014/main" id="{2E4F83AC-D1A0-0A40-8936-00F66C44F282}"/>
              </a:ext>
            </a:extLst>
          </p:cNvPr>
          <p:cNvSpPr>
            <a:spLocks noChangeAspect="1"/>
          </p:cNvSpPr>
          <p:nvPr/>
        </p:nvSpPr>
        <p:spPr>
          <a:xfrm>
            <a:off x="6705950" y="2797094"/>
            <a:ext cx="1131750" cy="1131750"/>
          </a:xfrm>
          <a:prstGeom prst="ellipse">
            <a:avLst/>
          </a:prstGeom>
          <a:solidFill>
            <a:schemeClr val="bg1"/>
          </a:solidFill>
          <a:ln w="19050">
            <a:solidFill>
              <a:srgbClr val="49D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1" name="!!FGL">
            <a:extLst>
              <a:ext uri="{FF2B5EF4-FFF2-40B4-BE49-F238E27FC236}">
                <a16:creationId xmlns:a16="http://schemas.microsoft.com/office/drawing/2014/main" id="{64F8565E-EF83-F241-AEF4-7B6313E9F981}"/>
              </a:ext>
            </a:extLst>
          </p:cNvPr>
          <p:cNvSpPr>
            <a:spLocks noChangeAspect="1"/>
          </p:cNvSpPr>
          <p:nvPr/>
        </p:nvSpPr>
        <p:spPr>
          <a:xfrm>
            <a:off x="6780123" y="2868494"/>
            <a:ext cx="983404" cy="983404"/>
          </a:xfrm>
          <a:prstGeom prst="ellipse">
            <a:avLst/>
          </a:prstGeom>
          <a:gradFill>
            <a:gsLst>
              <a:gs pos="0">
                <a:srgbClr val="47D095"/>
              </a:gs>
              <a:gs pos="99000">
                <a:srgbClr val="39A2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 name="TextBox 3">
            <a:extLst>
              <a:ext uri="{FF2B5EF4-FFF2-40B4-BE49-F238E27FC236}">
                <a16:creationId xmlns:a16="http://schemas.microsoft.com/office/drawing/2014/main" id="{6D672109-3962-2F44-92AC-3A99428B488C}"/>
              </a:ext>
            </a:extLst>
          </p:cNvPr>
          <p:cNvSpPr txBox="1"/>
          <p:nvPr/>
        </p:nvSpPr>
        <p:spPr>
          <a:xfrm>
            <a:off x="5231000" y="2441006"/>
            <a:ext cx="1020003" cy="428026"/>
          </a:xfrm>
          <a:prstGeom prst="rect">
            <a:avLst/>
          </a:prstGeom>
          <a:noFill/>
        </p:spPr>
        <p:txBody>
          <a:bodyPr wrap="square" rtlCol="0">
            <a:spAutoFit/>
          </a:bodyPr>
          <a:lstStyle/>
          <a:p>
            <a:pPr algn="ctr" defTabSz="457189">
              <a:lnSpc>
                <a:spcPct val="90000"/>
              </a:lnSpc>
              <a:spcBef>
                <a:spcPts val="300"/>
              </a:spcBef>
            </a:pPr>
            <a:r>
              <a:rPr lang="en-US" sz="800" b="1">
                <a:solidFill>
                  <a:schemeClr val="bg1"/>
                </a:solidFill>
                <a:cs typeface="Arial" panose="020B0604020202020204" pitchFamily="34" charset="0"/>
              </a:rPr>
              <a:t>Access &amp; Endpoint Security</a:t>
            </a:r>
          </a:p>
        </p:txBody>
      </p:sp>
      <p:sp>
        <p:nvSpPr>
          <p:cNvPr id="68" name="!!ACS2">
            <a:extLst>
              <a:ext uri="{FF2B5EF4-FFF2-40B4-BE49-F238E27FC236}">
                <a16:creationId xmlns:a16="http://schemas.microsoft.com/office/drawing/2014/main" id="{4190AB57-C2A9-7649-A905-4506404344DC}"/>
              </a:ext>
            </a:extLst>
          </p:cNvPr>
          <p:cNvSpPr>
            <a:spLocks noChangeAspect="1"/>
          </p:cNvSpPr>
          <p:nvPr/>
        </p:nvSpPr>
        <p:spPr>
          <a:xfrm>
            <a:off x="8121994" y="1904847"/>
            <a:ext cx="1216751" cy="1216751"/>
          </a:xfrm>
          <a:prstGeom prst="ellipse">
            <a:avLst/>
          </a:prstGeom>
          <a:solidFill>
            <a:schemeClr val="bg1"/>
          </a:solidFill>
          <a:ln w="19050">
            <a:solidFill>
              <a:srgbClr val="2F7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0" name="!!ACS1">
            <a:extLst>
              <a:ext uri="{FF2B5EF4-FFF2-40B4-BE49-F238E27FC236}">
                <a16:creationId xmlns:a16="http://schemas.microsoft.com/office/drawing/2014/main" id="{BE4146A9-C0FD-FC4E-966D-55771367CF68}"/>
              </a:ext>
            </a:extLst>
          </p:cNvPr>
          <p:cNvSpPr>
            <a:spLocks noChangeAspect="1"/>
          </p:cNvSpPr>
          <p:nvPr/>
        </p:nvSpPr>
        <p:spPr>
          <a:xfrm>
            <a:off x="8201738" y="1981610"/>
            <a:ext cx="1057263" cy="1057263"/>
          </a:xfrm>
          <a:prstGeom prst="ellipse">
            <a:avLst/>
          </a:prstGeom>
          <a:gradFill>
            <a:gsLst>
              <a:gs pos="0">
                <a:srgbClr val="2E7EE2"/>
              </a:gs>
              <a:gs pos="99000">
                <a:srgbClr val="2767A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3" name="TextBox 32">
            <a:extLst>
              <a:ext uri="{FF2B5EF4-FFF2-40B4-BE49-F238E27FC236}">
                <a16:creationId xmlns:a16="http://schemas.microsoft.com/office/drawing/2014/main" id="{C688A8DE-B318-F84C-BDD4-4A1C4F6F3FAD}"/>
              </a:ext>
            </a:extLst>
          </p:cNvPr>
          <p:cNvSpPr txBox="1"/>
          <p:nvPr/>
        </p:nvSpPr>
        <p:spPr>
          <a:xfrm>
            <a:off x="8301955" y="2094008"/>
            <a:ext cx="856829" cy="316366"/>
          </a:xfrm>
          <a:prstGeom prst="rect">
            <a:avLst/>
          </a:prstGeom>
          <a:noFill/>
        </p:spPr>
        <p:txBody>
          <a:bodyPr wrap="square" rtlCol="0">
            <a:spAutoFit/>
          </a:bodyPr>
          <a:lstStyle/>
          <a:p>
            <a:pPr algn="ctr" defTabSz="457189">
              <a:lnSpc>
                <a:spcPct val="90000"/>
              </a:lnSpc>
              <a:spcBef>
                <a:spcPts val="300"/>
              </a:spcBef>
            </a:pPr>
            <a:r>
              <a:rPr lang="en-US" sz="800" b="1">
                <a:solidFill>
                  <a:schemeClr val="bg1"/>
                </a:solidFill>
                <a:cs typeface="Arial" panose="020B0604020202020204" pitchFamily="34" charset="0"/>
              </a:rPr>
              <a:t>Cloud Security</a:t>
            </a:r>
          </a:p>
        </p:txBody>
      </p:sp>
      <p:sp>
        <p:nvSpPr>
          <p:cNvPr id="34" name="TextBox 33">
            <a:extLst>
              <a:ext uri="{FF2B5EF4-FFF2-40B4-BE49-F238E27FC236}">
                <a16:creationId xmlns:a16="http://schemas.microsoft.com/office/drawing/2014/main" id="{85E440C6-6C8D-814C-8588-412411DC94AA}"/>
              </a:ext>
            </a:extLst>
          </p:cNvPr>
          <p:cNvSpPr txBox="1"/>
          <p:nvPr/>
        </p:nvSpPr>
        <p:spPr>
          <a:xfrm>
            <a:off x="8841984" y="4453447"/>
            <a:ext cx="856829" cy="316366"/>
          </a:xfrm>
          <a:prstGeom prst="rect">
            <a:avLst/>
          </a:prstGeom>
          <a:noFill/>
        </p:spPr>
        <p:txBody>
          <a:bodyPr wrap="square" rtlCol="0">
            <a:spAutoFit/>
          </a:bodyPr>
          <a:lstStyle/>
          <a:p>
            <a:pPr algn="ctr" defTabSz="457189">
              <a:lnSpc>
                <a:spcPct val="90000"/>
              </a:lnSpc>
              <a:spcBef>
                <a:spcPts val="300"/>
              </a:spcBef>
            </a:pPr>
            <a:r>
              <a:rPr lang="en-US" sz="800" b="1">
                <a:solidFill>
                  <a:schemeClr val="bg1"/>
                </a:solidFill>
                <a:cs typeface="Arial" panose="020B0604020202020204" pitchFamily="34" charset="0"/>
              </a:rPr>
              <a:t>Open Ecosystem</a:t>
            </a:r>
          </a:p>
        </p:txBody>
      </p:sp>
      <p:sp>
        <p:nvSpPr>
          <p:cNvPr id="35" name="TextBox 34">
            <a:extLst>
              <a:ext uri="{FF2B5EF4-FFF2-40B4-BE49-F238E27FC236}">
                <a16:creationId xmlns:a16="http://schemas.microsoft.com/office/drawing/2014/main" id="{591C0FCC-DCC0-3D4A-A73D-AF4C828549E7}"/>
              </a:ext>
            </a:extLst>
          </p:cNvPr>
          <p:cNvSpPr txBox="1"/>
          <p:nvPr/>
        </p:nvSpPr>
        <p:spPr>
          <a:xfrm>
            <a:off x="6432655" y="4497666"/>
            <a:ext cx="856829" cy="316366"/>
          </a:xfrm>
          <a:prstGeom prst="rect">
            <a:avLst/>
          </a:prstGeom>
          <a:noFill/>
        </p:spPr>
        <p:txBody>
          <a:bodyPr wrap="square" rtlCol="0">
            <a:spAutoFit/>
          </a:bodyPr>
          <a:lstStyle/>
          <a:p>
            <a:pPr algn="ctr" defTabSz="457189">
              <a:lnSpc>
                <a:spcPct val="90000"/>
              </a:lnSpc>
              <a:spcBef>
                <a:spcPts val="300"/>
              </a:spcBef>
            </a:pPr>
            <a:r>
              <a:rPr lang="en-US" sz="800" b="1">
                <a:solidFill>
                  <a:schemeClr val="bg1"/>
                </a:solidFill>
                <a:cs typeface="Arial" panose="020B0604020202020204" pitchFamily="34" charset="0"/>
              </a:rPr>
              <a:t>Secure Networking</a:t>
            </a:r>
          </a:p>
        </p:txBody>
      </p:sp>
      <p:sp>
        <p:nvSpPr>
          <p:cNvPr id="41" name="TextBox 40">
            <a:extLst>
              <a:ext uri="{FF2B5EF4-FFF2-40B4-BE49-F238E27FC236}">
                <a16:creationId xmlns:a16="http://schemas.microsoft.com/office/drawing/2014/main" id="{20EE7BEF-E7A2-E94B-9369-E04A9E229399}"/>
              </a:ext>
            </a:extLst>
          </p:cNvPr>
          <p:cNvSpPr txBox="1"/>
          <p:nvPr/>
        </p:nvSpPr>
        <p:spPr>
          <a:xfrm>
            <a:off x="6843411" y="2959855"/>
            <a:ext cx="856829" cy="428026"/>
          </a:xfrm>
          <a:prstGeom prst="rect">
            <a:avLst/>
          </a:prstGeom>
          <a:noFill/>
        </p:spPr>
        <p:txBody>
          <a:bodyPr wrap="square" lIns="91440" tIns="45720" rIns="91440" bIns="45720" rtlCol="0" anchor="t">
            <a:spAutoFit/>
          </a:bodyPr>
          <a:lstStyle/>
          <a:p>
            <a:pPr algn="ctr" defTabSz="457189">
              <a:lnSpc>
                <a:spcPct val="90000"/>
              </a:lnSpc>
              <a:spcBef>
                <a:spcPts val="300"/>
              </a:spcBef>
            </a:pPr>
            <a:r>
              <a:rPr lang="en-US" sz="800" b="1">
                <a:solidFill>
                  <a:schemeClr val="bg1"/>
                </a:solidFill>
                <a:cs typeface="Arial"/>
              </a:rPr>
              <a:t>FortiGuard</a:t>
            </a:r>
            <a:br>
              <a:rPr lang="en-US" sz="800" b="1">
                <a:solidFill>
                  <a:schemeClr val="bg1"/>
                </a:solidFill>
                <a:cs typeface="Arial"/>
              </a:rPr>
            </a:br>
            <a:r>
              <a:rPr lang="en-US" sz="800" b="1">
                <a:solidFill>
                  <a:schemeClr val="bg1"/>
                </a:solidFill>
                <a:cs typeface="Arial"/>
              </a:rPr>
              <a:t>Threat Intelligence</a:t>
            </a:r>
            <a:endParaRPr lang="en-US" sz="800">
              <a:solidFill>
                <a:schemeClr val="bg1"/>
              </a:solidFill>
            </a:endParaRPr>
          </a:p>
        </p:txBody>
      </p:sp>
      <p:sp>
        <p:nvSpPr>
          <p:cNvPr id="42" name="TextBox 41">
            <a:extLst>
              <a:ext uri="{FF2B5EF4-FFF2-40B4-BE49-F238E27FC236}">
                <a16:creationId xmlns:a16="http://schemas.microsoft.com/office/drawing/2014/main" id="{93D1F805-2A9F-6F47-8157-44750E14B048}"/>
              </a:ext>
            </a:extLst>
          </p:cNvPr>
          <p:cNvSpPr txBox="1"/>
          <p:nvPr/>
        </p:nvSpPr>
        <p:spPr>
          <a:xfrm>
            <a:off x="6493500" y="631338"/>
            <a:ext cx="856829" cy="316366"/>
          </a:xfrm>
          <a:prstGeom prst="rect">
            <a:avLst/>
          </a:prstGeom>
          <a:noFill/>
        </p:spPr>
        <p:txBody>
          <a:bodyPr wrap="square" rtlCol="0">
            <a:spAutoFit/>
          </a:bodyPr>
          <a:lstStyle/>
          <a:p>
            <a:pPr algn="ctr" defTabSz="457189">
              <a:lnSpc>
                <a:spcPct val="90000"/>
              </a:lnSpc>
              <a:spcBef>
                <a:spcPts val="300"/>
              </a:spcBef>
            </a:pPr>
            <a:r>
              <a:rPr lang="en-US" sz="800" b="1">
                <a:solidFill>
                  <a:schemeClr val="bg1"/>
                </a:solidFill>
                <a:cs typeface="Arial" panose="020B0604020202020204" pitchFamily="34" charset="0"/>
              </a:rPr>
              <a:t>Network Operations</a:t>
            </a:r>
          </a:p>
        </p:txBody>
      </p:sp>
      <p:sp>
        <p:nvSpPr>
          <p:cNvPr id="52" name="TextBox 51">
            <a:extLst>
              <a:ext uri="{FF2B5EF4-FFF2-40B4-BE49-F238E27FC236}">
                <a16:creationId xmlns:a16="http://schemas.microsoft.com/office/drawing/2014/main" id="{F9F5EC7B-C5D3-2841-97F0-7F15E4A571F3}"/>
              </a:ext>
            </a:extLst>
          </p:cNvPr>
          <p:cNvSpPr txBox="1"/>
          <p:nvPr/>
        </p:nvSpPr>
        <p:spPr>
          <a:xfrm>
            <a:off x="7223960" y="645055"/>
            <a:ext cx="856829" cy="316366"/>
          </a:xfrm>
          <a:prstGeom prst="rect">
            <a:avLst/>
          </a:prstGeom>
          <a:noFill/>
        </p:spPr>
        <p:txBody>
          <a:bodyPr wrap="square" rtlCol="0">
            <a:spAutoFit/>
          </a:bodyPr>
          <a:lstStyle/>
          <a:p>
            <a:pPr algn="ctr" defTabSz="457189">
              <a:lnSpc>
                <a:spcPct val="90000"/>
              </a:lnSpc>
              <a:spcBef>
                <a:spcPts val="300"/>
              </a:spcBef>
            </a:pPr>
            <a:r>
              <a:rPr lang="en-US" sz="800" b="1">
                <a:solidFill>
                  <a:schemeClr val="bg1"/>
                </a:solidFill>
                <a:cs typeface="Arial" panose="020B0604020202020204" pitchFamily="34" charset="0"/>
              </a:rPr>
              <a:t>Security Operations</a:t>
            </a:r>
          </a:p>
        </p:txBody>
      </p:sp>
      <p:pic>
        <p:nvPicPr>
          <p:cNvPr id="3" name="Graphic 2">
            <a:extLst>
              <a:ext uri="{FF2B5EF4-FFF2-40B4-BE49-F238E27FC236}">
                <a16:creationId xmlns:a16="http://schemas.microsoft.com/office/drawing/2014/main" id="{C80407DA-700A-BF4B-878B-0F2F5E76509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507062" y="2441200"/>
            <a:ext cx="446614" cy="446614"/>
          </a:xfrm>
          <a:prstGeom prst="rect">
            <a:avLst/>
          </a:prstGeom>
        </p:spPr>
      </p:pic>
      <p:pic>
        <p:nvPicPr>
          <p:cNvPr id="6" name="Graphic 5">
            <a:extLst>
              <a:ext uri="{FF2B5EF4-FFF2-40B4-BE49-F238E27FC236}">
                <a16:creationId xmlns:a16="http://schemas.microsoft.com/office/drawing/2014/main" id="{E509A696-C617-BA4D-A272-2A8F6C9598C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130561" y="4832360"/>
            <a:ext cx="279674" cy="279674"/>
          </a:xfrm>
          <a:prstGeom prst="rect">
            <a:avLst/>
          </a:prstGeom>
        </p:spPr>
      </p:pic>
      <p:pic>
        <p:nvPicPr>
          <p:cNvPr id="8" name="Graphic 7">
            <a:extLst>
              <a:ext uri="{FF2B5EF4-FFF2-40B4-BE49-F238E27FC236}">
                <a16:creationId xmlns:a16="http://schemas.microsoft.com/office/drawing/2014/main" id="{17050FA5-7126-8E47-ADB6-08E05A847FB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097408" y="3393288"/>
            <a:ext cx="348834" cy="348834"/>
          </a:xfrm>
          <a:prstGeom prst="rect">
            <a:avLst/>
          </a:prstGeom>
        </p:spPr>
      </p:pic>
      <p:pic>
        <p:nvPicPr>
          <p:cNvPr id="10" name="Graphic 9">
            <a:extLst>
              <a:ext uri="{FF2B5EF4-FFF2-40B4-BE49-F238E27FC236}">
                <a16:creationId xmlns:a16="http://schemas.microsoft.com/office/drawing/2014/main" id="{8E4C7A2C-CDD8-B749-B7D7-342A78DDD25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760503" y="967001"/>
            <a:ext cx="322822" cy="322822"/>
          </a:xfrm>
          <a:prstGeom prst="rect">
            <a:avLst/>
          </a:prstGeom>
        </p:spPr>
      </p:pic>
      <p:pic>
        <p:nvPicPr>
          <p:cNvPr id="13" name="Graphic 12">
            <a:extLst>
              <a:ext uri="{FF2B5EF4-FFF2-40B4-BE49-F238E27FC236}">
                <a16:creationId xmlns:a16="http://schemas.microsoft.com/office/drawing/2014/main" id="{5B3A6366-F838-C241-9A93-E270046C3D3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646715" y="4879457"/>
            <a:ext cx="428708" cy="428708"/>
          </a:xfrm>
          <a:prstGeom prst="rect">
            <a:avLst/>
          </a:prstGeom>
        </p:spPr>
      </p:pic>
      <p:pic>
        <p:nvPicPr>
          <p:cNvPr id="15" name="Graphic 14">
            <a:extLst>
              <a:ext uri="{FF2B5EF4-FFF2-40B4-BE49-F238E27FC236}">
                <a16:creationId xmlns:a16="http://schemas.microsoft.com/office/drawing/2014/main" id="{068E0A26-6F02-0D43-80F4-544E2E522E8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490188" y="966167"/>
            <a:ext cx="324372" cy="324372"/>
          </a:xfrm>
          <a:prstGeom prst="rect">
            <a:avLst/>
          </a:prstGeom>
        </p:spPr>
      </p:pic>
      <p:pic>
        <p:nvPicPr>
          <p:cNvPr id="17" name="Graphic 16">
            <a:extLst>
              <a:ext uri="{FF2B5EF4-FFF2-40B4-BE49-F238E27FC236}">
                <a16:creationId xmlns:a16="http://schemas.microsoft.com/office/drawing/2014/main" id="{E2C6C1D1-68B1-9B48-AD75-03CB0CACD07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90909" y="2921642"/>
            <a:ext cx="297085" cy="297085"/>
          </a:xfrm>
          <a:prstGeom prst="rect">
            <a:avLst/>
          </a:prstGeom>
        </p:spPr>
      </p:pic>
    </p:spTree>
    <p:extLst>
      <p:ext uri="{BB962C8B-B14F-4D97-AF65-F5344CB8AC3E}">
        <p14:creationId xmlns:p14="http://schemas.microsoft.com/office/powerpoint/2010/main" val="846142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par>
                                <p:cTn id="8" presetID="8" presetClass="emph" presetSubtype="0" repeatCount="indefinite" fill="hold" nodeType="withEffect">
                                  <p:stCondLst>
                                    <p:cond delay="0"/>
                                  </p:stCondLst>
                                  <p:childTnLst>
                                    <p:animRot by="21600000">
                                      <p:cBhvr>
                                        <p:cTn id="9" dur="35000" fill="hold"/>
                                        <p:tgtEl>
                                          <p:spTgt spid="25"/>
                                        </p:tgtEl>
                                        <p:attrNameLst>
                                          <p:attrName>r</p:attrName>
                                        </p:attrNameLst>
                                      </p:cBhvr>
                                    </p:animRot>
                                  </p:childTnLst>
                                </p:cTn>
                              </p:par>
                              <p:par>
                                <p:cTn id="10" presetID="8" presetClass="emph" presetSubtype="0" repeatCount="indefinite" fill="hold" grpId="0" nodeType="withEffect">
                                  <p:stCondLst>
                                    <p:cond delay="0"/>
                                  </p:stCondLst>
                                  <p:childTnLst>
                                    <p:animRot by="21600000">
                                      <p:cBhvr>
                                        <p:cTn id="11" dur="7000" fill="hold"/>
                                        <p:tgtEl>
                                          <p:spTgt spid="75"/>
                                        </p:tgtEl>
                                        <p:attrNameLst>
                                          <p:attrName>r</p:attrName>
                                        </p:attrNameLst>
                                      </p:cBhvr>
                                    </p:animRot>
                                  </p:childTnLst>
                                </p:cTn>
                              </p:par>
                              <p:par>
                                <p:cTn id="12" presetID="0" presetClass="path" presetSubtype="0" repeatCount="indefinite" accel="50000" decel="50000" fill="hold" grpId="0" nodeType="withEffect">
                                  <p:stCondLst>
                                    <p:cond delay="1000"/>
                                  </p:stCondLst>
                                  <p:childTnLst>
                                    <p:animMotion origin="layout" path="M 3.95833E-6 1.11111E-6 L 0.40664 1.11111E-6 " pathEditMode="relative" rAng="0" ptsTypes="AA">
                                      <p:cBhvr>
                                        <p:cTn id="13" dur="2200" fill="hold"/>
                                        <p:tgtEl>
                                          <p:spTgt spid="19"/>
                                        </p:tgtEl>
                                        <p:attrNameLst>
                                          <p:attrName>ppt_x</p:attrName>
                                          <p:attrName>ppt_y</p:attrName>
                                        </p:attrNameLst>
                                      </p:cBhvr>
                                      <p:rCtr x="20326" y="0"/>
                                    </p:animMotion>
                                  </p:childTnLst>
                                </p:cTn>
                              </p:par>
                              <p:par>
                                <p:cTn id="14" presetID="0" presetClass="path" presetSubtype="0" repeatCount="indefinite" accel="50000" decel="50000" fill="hold" grpId="0" nodeType="withEffect">
                                  <p:stCondLst>
                                    <p:cond delay="500"/>
                                  </p:stCondLst>
                                  <p:childTnLst>
                                    <p:animMotion origin="layout" path="M 0 0 C 0.00078 -0.01042 0.00156 -0.0206 0.01093 -0.05324 C 0.02031 -0.08565 0.04257 -0.15463 0.05598 -0.19514 C 0.0694 -0.23588 0.07851 -0.26204 0.0914 -0.29722 C 0.10429 -0.33218 0.12213 -0.37546 0.13346 -0.40556 C 0.14466 -0.43565 0.14973 -0.45301 0.15898 -0.47709 C 0.16822 -0.50139 0.18072 -0.53125 0.1888 -0.55093 C 0.197 -0.57037 0.20273 -0.5838 0.20781 -0.59421 C 0.21289 -0.6044 0.21614 -0.60857 0.2194 -0.6125 " pathEditMode="relative" ptsTypes="AAAAAAAAA">
                                      <p:cBhvr>
                                        <p:cTn id="15" dur="2000" fill="hold"/>
                                        <p:tgtEl>
                                          <p:spTgt spid="76"/>
                                        </p:tgtEl>
                                        <p:attrNameLst>
                                          <p:attrName>ppt_x</p:attrName>
                                          <p:attrName>ppt_y</p:attrName>
                                        </p:attrNameLst>
                                      </p:cBhvr>
                                    </p:animMotion>
                                  </p:childTnLst>
                                </p:cTn>
                              </p:par>
                              <p:par>
                                <p:cTn id="16" presetID="0" presetClass="path" presetSubtype="0" repeatCount="indefinite" accel="50000" decel="50000" fill="hold" grpId="0" nodeType="withEffect">
                                  <p:stCondLst>
                                    <p:cond delay="0"/>
                                  </p:stCondLst>
                                  <p:childTnLst>
                                    <p:animMotion origin="layout" path="M 0 0 C 0.00521 0.00602 0.01042 0.01227 0.01641 0.02384 C 0.0224 0.03518 0.02643 0.04653 0.03594 0.06921 C 0.04531 0.09213 0.06055 0.12754 0.07305 0.16041 C 0.08555 0.19305 0.09544 0.22176 0.11094 0.26551 C 0.1263 0.30926 0.14987 0.37615 0.16576 0.42268 C 0.18177 0.46921 0.19714 0.5125 0.20664 0.54514 C 0.21602 0.57778 0.21927 0.59838 0.22253 0.61898 " pathEditMode="relative" ptsTypes="AAAAAAAA">
                                      <p:cBhvr>
                                        <p:cTn id="17" dur="2300" fill="hold"/>
                                        <p:tgtEl>
                                          <p:spTgt spid="83"/>
                                        </p:tgtEl>
                                        <p:attrNameLst>
                                          <p:attrName>ppt_x</p:attrName>
                                          <p:attrName>ppt_y</p:attrName>
                                        </p:attrNameLst>
                                      </p:cBhvr>
                                    </p:animMotion>
                                  </p:childTnLst>
                                </p:cTn>
                              </p:par>
                              <p:par>
                                <p:cTn id="18" presetID="0" presetClass="path" presetSubtype="0" repeatCount="indefinite" accel="50000" decel="50000" fill="hold" grpId="0" nodeType="withEffect">
                                  <p:stCondLst>
                                    <p:cond delay="1000"/>
                                  </p:stCondLst>
                                  <p:childTnLst>
                                    <p:animMotion origin="layout" path="M 0 0 C -0.00039 0.02083 -0.00078 0.04167 -0.00273 0.0625 C -0.00455 0.08333 -0.00599 0.09931 -0.01119 0.125 C -0.01627 0.15093 -0.025 0.18843 -0.03333 0.21783 C -0.04166 0.24722 -0.04843 0.26667 -0.06132 0.30139 C -0.07421 0.33588 -0.09609 0.39283 -0.11093 0.42546 C -0.12565 0.4581 -0.13737 0.47894 -0.15 0.49722 C -0.16263 0.51551 -0.17825 0.52732 -0.18645 0.53542 C -0.19479 0.54375 -0.19713 0.54537 -0.19948 0.54699 " pathEditMode="relative" ptsTypes="AAAAAAAAA">
                                      <p:cBhvr>
                                        <p:cTn id="19" dur="3000" fill="hold"/>
                                        <p:tgtEl>
                                          <p:spTgt spid="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6" grpId="0" animBg="1"/>
      <p:bldP spid="83" grpId="0" animBg="1"/>
      <p:bldP spid="84" grpId="0" animBg="1"/>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2340E690-EC84-49C9-99D0-291EE8AA5D9F}"/>
              </a:ext>
            </a:extLst>
          </p:cNvPr>
          <p:cNvSpPr/>
          <p:nvPr/>
        </p:nvSpPr>
        <p:spPr>
          <a:xfrm>
            <a:off x="342901" y="1562100"/>
            <a:ext cx="9310688" cy="461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8" name="Text Placeholder 17">
            <a:extLst>
              <a:ext uri="{FF2B5EF4-FFF2-40B4-BE49-F238E27FC236}">
                <a16:creationId xmlns:a16="http://schemas.microsoft.com/office/drawing/2014/main" id="{E6564477-F34F-47D7-A42C-0779695C88D8}"/>
              </a:ext>
            </a:extLst>
          </p:cNvPr>
          <p:cNvSpPr>
            <a:spLocks noGrp="1"/>
          </p:cNvSpPr>
          <p:nvPr>
            <p:ph type="body" sz="quarter" idx="15"/>
          </p:nvPr>
        </p:nvSpPr>
        <p:spPr>
          <a:xfrm>
            <a:off x="269986" y="914400"/>
            <a:ext cx="10841038" cy="413335"/>
          </a:xfrm>
        </p:spPr>
        <p:txBody>
          <a:bodyPr/>
          <a:lstStyle/>
          <a:p>
            <a:r>
              <a:rPr lang="en-US" dirty="0"/>
              <a:t>Artificial Intelligence with Machine Learning for the Security Fabric</a:t>
            </a:r>
          </a:p>
        </p:txBody>
      </p:sp>
      <p:sp>
        <p:nvSpPr>
          <p:cNvPr id="2" name="Title 1">
            <a:extLst>
              <a:ext uri="{FF2B5EF4-FFF2-40B4-BE49-F238E27FC236}">
                <a16:creationId xmlns:a16="http://schemas.microsoft.com/office/drawing/2014/main" id="{08C4E307-CEA0-834F-9639-373E3F707BB5}"/>
              </a:ext>
            </a:extLst>
          </p:cNvPr>
          <p:cNvSpPr>
            <a:spLocks noGrp="1"/>
          </p:cNvSpPr>
          <p:nvPr>
            <p:ph type="title"/>
          </p:nvPr>
        </p:nvSpPr>
        <p:spPr>
          <a:xfrm>
            <a:off x="269986" y="176071"/>
            <a:ext cx="10837164" cy="726454"/>
          </a:xfrm>
        </p:spPr>
        <p:txBody>
          <a:bodyPr/>
          <a:lstStyle/>
          <a:p>
            <a:r>
              <a:rPr lang="en-US" dirty="0" err="1">
                <a:solidFill>
                  <a:srgbClr val="FF0000"/>
                </a:solidFill>
              </a:rPr>
              <a:t>FortiAIOps</a:t>
            </a:r>
            <a:endParaRPr lang="en-US" dirty="0">
              <a:solidFill>
                <a:srgbClr val="FF0000"/>
              </a:solidFill>
            </a:endParaRPr>
          </a:p>
        </p:txBody>
      </p:sp>
      <p:pic>
        <p:nvPicPr>
          <p:cNvPr id="4" name="Graphic 3">
            <a:extLst>
              <a:ext uri="{FF2B5EF4-FFF2-40B4-BE49-F238E27FC236}">
                <a16:creationId xmlns:a16="http://schemas.microsoft.com/office/drawing/2014/main" id="{3AC12017-3E83-D843-8ABC-A472C8EF48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426" y="1868762"/>
            <a:ext cx="3310978" cy="3310976"/>
          </a:xfrm>
          <a:prstGeom prst="rect">
            <a:avLst/>
          </a:prstGeom>
        </p:spPr>
      </p:pic>
      <p:grpSp>
        <p:nvGrpSpPr>
          <p:cNvPr id="151" name="Group 150">
            <a:extLst>
              <a:ext uri="{FF2B5EF4-FFF2-40B4-BE49-F238E27FC236}">
                <a16:creationId xmlns:a16="http://schemas.microsoft.com/office/drawing/2014/main" id="{749922E9-91B8-4CB6-BDFD-B141616AEEF4}"/>
              </a:ext>
            </a:extLst>
          </p:cNvPr>
          <p:cNvGrpSpPr/>
          <p:nvPr/>
        </p:nvGrpSpPr>
        <p:grpSpPr>
          <a:xfrm>
            <a:off x="7089104" y="2031498"/>
            <a:ext cx="1635796" cy="2953125"/>
            <a:chOff x="7089104" y="1926723"/>
            <a:chExt cx="1635796" cy="2953125"/>
          </a:xfrm>
        </p:grpSpPr>
        <p:sp>
          <p:nvSpPr>
            <p:cNvPr id="110" name="TextBox 109">
              <a:extLst>
                <a:ext uri="{FF2B5EF4-FFF2-40B4-BE49-F238E27FC236}">
                  <a16:creationId xmlns:a16="http://schemas.microsoft.com/office/drawing/2014/main" id="{5D72B0FF-644A-2842-A9A7-93C89F97EAB4}"/>
                </a:ext>
              </a:extLst>
            </p:cNvPr>
            <p:cNvSpPr txBox="1"/>
            <p:nvPr/>
          </p:nvSpPr>
          <p:spPr>
            <a:xfrm>
              <a:off x="7089104" y="4612082"/>
              <a:ext cx="1635796" cy="267766"/>
            </a:xfrm>
            <a:prstGeom prst="rect">
              <a:avLst/>
            </a:prstGeom>
            <a:noFill/>
          </p:spPr>
          <p:txBody>
            <a:bodyPr wrap="square" lIns="45720" tIns="45720" rIns="45720" bIns="45720" rtlCol="0" anchor="ctr" anchorCtr="0">
              <a:spAutoFit/>
            </a:bodyPr>
            <a:lstStyle>
              <a:defPPr>
                <a:defRPr lang="en-US"/>
              </a:defPPr>
              <a:lvl1pPr algn="ctr" defTabSz="457189">
                <a:lnSpc>
                  <a:spcPct val="95000"/>
                </a:lnSpc>
                <a:spcAft>
                  <a:spcPts val="600"/>
                </a:spcAft>
                <a:defRPr sz="1400" b="1">
                  <a:solidFill>
                    <a:srgbClr val="000000"/>
                  </a:solidFill>
                  <a:cs typeface="Arial" panose="020B0604020202020204" pitchFamily="34" charset="0"/>
                </a:defRPr>
              </a:lvl1pPr>
            </a:lstStyle>
            <a:p>
              <a:r>
                <a:rPr lang="en-US" sz="1200" dirty="0" err="1"/>
                <a:t>FortiManager</a:t>
              </a:r>
              <a:endParaRPr lang="en-US" sz="1200" dirty="0"/>
            </a:p>
          </p:txBody>
        </p:sp>
        <p:pic>
          <p:nvPicPr>
            <p:cNvPr id="117" name="Picture 175">
              <a:extLst>
                <a:ext uri="{FF2B5EF4-FFF2-40B4-BE49-F238E27FC236}">
                  <a16:creationId xmlns:a16="http://schemas.microsoft.com/office/drawing/2014/main" id="{14D30DBD-E683-354D-9ECD-4DED93D4FDE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bwMode="auto">
            <a:xfrm>
              <a:off x="7447817" y="3616413"/>
              <a:ext cx="918370" cy="918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 name="TextBox 106">
              <a:extLst>
                <a:ext uri="{FF2B5EF4-FFF2-40B4-BE49-F238E27FC236}">
                  <a16:creationId xmlns:a16="http://schemas.microsoft.com/office/drawing/2014/main" id="{93D44EC4-5521-8B4A-B2AC-19A7D06CEC5C}"/>
                </a:ext>
              </a:extLst>
            </p:cNvPr>
            <p:cNvSpPr txBox="1"/>
            <p:nvPr/>
          </p:nvSpPr>
          <p:spPr>
            <a:xfrm>
              <a:off x="7089104" y="2952042"/>
              <a:ext cx="1635796" cy="267766"/>
            </a:xfrm>
            <a:prstGeom prst="rect">
              <a:avLst/>
            </a:prstGeom>
            <a:noFill/>
          </p:spPr>
          <p:txBody>
            <a:bodyPr wrap="square" lIns="45720" tIns="45720" rIns="45720" bIns="45720" rtlCol="0" anchor="ctr" anchorCtr="0">
              <a:spAutoFit/>
            </a:bodyPr>
            <a:lstStyle>
              <a:defPPr>
                <a:defRPr lang="en-US"/>
              </a:defPPr>
              <a:lvl1pPr defTabSz="457189">
                <a:lnSpc>
                  <a:spcPct val="95000"/>
                </a:lnSpc>
                <a:spcAft>
                  <a:spcPts val="600"/>
                </a:spcAft>
                <a:defRPr sz="1400" b="1">
                  <a:solidFill>
                    <a:srgbClr val="000000"/>
                  </a:solidFill>
                  <a:cs typeface="Arial" panose="020B0604020202020204" pitchFamily="34" charset="0"/>
                </a:defRPr>
              </a:lvl1pPr>
            </a:lstStyle>
            <a:p>
              <a:pPr algn="ctr"/>
              <a:r>
                <a:rPr lang="en-US" sz="1200" dirty="0" err="1"/>
                <a:t>FortiAnalyzer</a:t>
              </a:r>
              <a:endParaRPr lang="en-US" sz="1200" dirty="0"/>
            </a:p>
          </p:txBody>
        </p:sp>
        <p:pic>
          <p:nvPicPr>
            <p:cNvPr id="118" name="Picture 301">
              <a:extLst>
                <a:ext uri="{FF2B5EF4-FFF2-40B4-BE49-F238E27FC236}">
                  <a16:creationId xmlns:a16="http://schemas.microsoft.com/office/drawing/2014/main" id="{C3F68E1B-90C1-3C4F-B688-9980A0CA943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bwMode="auto">
            <a:xfrm>
              <a:off x="7404216" y="1926723"/>
              <a:ext cx="1005572" cy="1005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13933DE0-3A84-41BF-A486-4D3388F26790}"/>
              </a:ext>
            </a:extLst>
          </p:cNvPr>
          <p:cNvGrpSpPr/>
          <p:nvPr/>
        </p:nvGrpSpPr>
        <p:grpSpPr>
          <a:xfrm>
            <a:off x="9815513" y="1562100"/>
            <a:ext cx="2033587" cy="4618038"/>
            <a:chOff x="9815513" y="1562100"/>
            <a:chExt cx="2033587" cy="4618038"/>
          </a:xfrm>
        </p:grpSpPr>
        <p:sp>
          <p:nvSpPr>
            <p:cNvPr id="29" name="Rectangle 28">
              <a:extLst>
                <a:ext uri="{FF2B5EF4-FFF2-40B4-BE49-F238E27FC236}">
                  <a16:creationId xmlns:a16="http://schemas.microsoft.com/office/drawing/2014/main" id="{7C0879D5-16CA-4A20-BB40-2F277A5F1762}"/>
                </a:ext>
              </a:extLst>
            </p:cNvPr>
            <p:cNvSpPr/>
            <p:nvPr/>
          </p:nvSpPr>
          <p:spPr>
            <a:xfrm>
              <a:off x="9815513" y="1562100"/>
              <a:ext cx="2033587" cy="461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6" name="Group 5">
              <a:extLst>
                <a:ext uri="{FF2B5EF4-FFF2-40B4-BE49-F238E27FC236}">
                  <a16:creationId xmlns:a16="http://schemas.microsoft.com/office/drawing/2014/main" id="{34C39E4B-3C9D-4E36-BF6C-C0E8C18B87AD}"/>
                </a:ext>
              </a:extLst>
            </p:cNvPr>
            <p:cNvGrpSpPr/>
            <p:nvPr/>
          </p:nvGrpSpPr>
          <p:grpSpPr>
            <a:xfrm>
              <a:off x="10091327" y="5315375"/>
              <a:ext cx="1481959" cy="731167"/>
              <a:chOff x="10091327" y="5315375"/>
              <a:chExt cx="1481959" cy="731167"/>
            </a:xfrm>
          </p:grpSpPr>
          <p:sp>
            <p:nvSpPr>
              <p:cNvPr id="36" name="TextBox 35">
                <a:extLst>
                  <a:ext uri="{FF2B5EF4-FFF2-40B4-BE49-F238E27FC236}">
                    <a16:creationId xmlns:a16="http://schemas.microsoft.com/office/drawing/2014/main" id="{A508DC60-C870-3243-8576-43FDE028E312}"/>
                  </a:ext>
                </a:extLst>
              </p:cNvPr>
              <p:cNvSpPr txBox="1"/>
              <p:nvPr/>
            </p:nvSpPr>
            <p:spPr>
              <a:xfrm>
                <a:off x="10091327" y="5778776"/>
                <a:ext cx="1481959" cy="267766"/>
              </a:xfrm>
              <a:prstGeom prst="rect">
                <a:avLst/>
              </a:prstGeom>
              <a:noFill/>
            </p:spPr>
            <p:txBody>
              <a:bodyPr wrap="square" lIns="45720" tIns="45720" rIns="45720" bIns="45720" rtlCol="0" anchor="ctr" anchorCtr="0">
                <a:spAutoFit/>
              </a:bodyPr>
              <a:lstStyle>
                <a:defPPr>
                  <a:defRPr lang="en-US"/>
                </a:defPPr>
                <a:lvl1pPr algn="ctr" defTabSz="457189">
                  <a:lnSpc>
                    <a:spcPct val="95000"/>
                  </a:lnSpc>
                  <a:spcAft>
                    <a:spcPts val="600"/>
                  </a:spcAft>
                  <a:defRPr sz="1400" b="1">
                    <a:solidFill>
                      <a:srgbClr val="000000"/>
                    </a:solidFill>
                    <a:cs typeface="Arial" panose="020B0604020202020204" pitchFamily="34" charset="0"/>
                  </a:defRPr>
                </a:lvl1pPr>
              </a:lstStyle>
              <a:p>
                <a:r>
                  <a:rPr lang="en-US" sz="1200" err="1"/>
                  <a:t>FortiSwitch</a:t>
                </a:r>
                <a:endParaRPr lang="en-US" sz="1200"/>
              </a:p>
            </p:txBody>
          </p:sp>
          <p:pic>
            <p:nvPicPr>
              <p:cNvPr id="112" name="Picture 208">
                <a:extLst>
                  <a:ext uri="{FF2B5EF4-FFF2-40B4-BE49-F238E27FC236}">
                    <a16:creationId xmlns:a16="http://schemas.microsoft.com/office/drawing/2014/main" id="{98308484-FA0B-584E-A17C-53A1CD2D73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bwMode="auto">
              <a:xfrm>
                <a:off x="10575131" y="5315375"/>
                <a:ext cx="5143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F3BAC5E3-E1C5-48DC-8042-9692699DC4F0}"/>
                </a:ext>
              </a:extLst>
            </p:cNvPr>
            <p:cNvGrpSpPr/>
            <p:nvPr/>
          </p:nvGrpSpPr>
          <p:grpSpPr>
            <a:xfrm>
              <a:off x="10091327" y="2712229"/>
              <a:ext cx="1481959" cy="650734"/>
              <a:chOff x="10091327" y="2627228"/>
              <a:chExt cx="1481959" cy="650734"/>
            </a:xfrm>
          </p:grpSpPr>
          <p:sp>
            <p:nvSpPr>
              <p:cNvPr id="39" name="TextBox 38">
                <a:extLst>
                  <a:ext uri="{FF2B5EF4-FFF2-40B4-BE49-F238E27FC236}">
                    <a16:creationId xmlns:a16="http://schemas.microsoft.com/office/drawing/2014/main" id="{9E7DA98F-A2B9-934D-9903-834BA2EE0B57}"/>
                  </a:ext>
                </a:extLst>
              </p:cNvPr>
              <p:cNvSpPr txBox="1"/>
              <p:nvPr/>
            </p:nvSpPr>
            <p:spPr>
              <a:xfrm>
                <a:off x="10091327" y="3010196"/>
                <a:ext cx="1481959" cy="267766"/>
              </a:xfrm>
              <a:prstGeom prst="rect">
                <a:avLst/>
              </a:prstGeom>
              <a:noFill/>
            </p:spPr>
            <p:txBody>
              <a:bodyPr wrap="square" lIns="45720" tIns="45720" rIns="45720" bIns="45720" rtlCol="0" anchor="ctr" anchorCtr="0">
                <a:spAutoFit/>
              </a:bodyPr>
              <a:lstStyle>
                <a:defPPr>
                  <a:defRPr lang="en-US"/>
                </a:defPPr>
                <a:lvl1pPr algn="ctr" defTabSz="457189">
                  <a:lnSpc>
                    <a:spcPct val="95000"/>
                  </a:lnSpc>
                  <a:spcAft>
                    <a:spcPts val="600"/>
                  </a:spcAft>
                  <a:defRPr sz="1400" b="1">
                    <a:solidFill>
                      <a:srgbClr val="000000"/>
                    </a:solidFill>
                    <a:cs typeface="Arial" panose="020B0604020202020204" pitchFamily="34" charset="0"/>
                  </a:defRPr>
                </a:lvl1pPr>
              </a:lstStyle>
              <a:p>
                <a:r>
                  <a:rPr lang="en-US" sz="1200" dirty="0" err="1"/>
                  <a:t>FortiAP</a:t>
                </a:r>
                <a:endParaRPr lang="en-US" sz="1200" dirty="0"/>
              </a:p>
            </p:txBody>
          </p:sp>
          <p:pic>
            <p:nvPicPr>
              <p:cNvPr id="113" name="Picture 317">
                <a:extLst>
                  <a:ext uri="{FF2B5EF4-FFF2-40B4-BE49-F238E27FC236}">
                    <a16:creationId xmlns:a16="http://schemas.microsoft.com/office/drawing/2014/main" id="{D25CDB41-5DBF-FB44-8303-4405D046FC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auto">
              <a:xfrm>
                <a:off x="10601650" y="2627228"/>
                <a:ext cx="461313" cy="46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227B8741-48FA-4901-8DE1-687769079839}"/>
                </a:ext>
              </a:extLst>
            </p:cNvPr>
            <p:cNvGrpSpPr/>
            <p:nvPr/>
          </p:nvGrpSpPr>
          <p:grpSpPr>
            <a:xfrm>
              <a:off x="10091327" y="4474088"/>
              <a:ext cx="1481959" cy="703624"/>
              <a:chOff x="10091327" y="4401307"/>
              <a:chExt cx="1481959" cy="703624"/>
            </a:xfrm>
          </p:grpSpPr>
          <p:sp>
            <p:nvSpPr>
              <p:cNvPr id="42" name="TextBox 41">
                <a:extLst>
                  <a:ext uri="{FF2B5EF4-FFF2-40B4-BE49-F238E27FC236}">
                    <a16:creationId xmlns:a16="http://schemas.microsoft.com/office/drawing/2014/main" id="{4D542D16-B164-9645-9939-C0605CACCDDB}"/>
                  </a:ext>
                </a:extLst>
              </p:cNvPr>
              <p:cNvSpPr txBox="1"/>
              <p:nvPr/>
            </p:nvSpPr>
            <p:spPr>
              <a:xfrm>
                <a:off x="10091327" y="4837165"/>
                <a:ext cx="1481959" cy="267766"/>
              </a:xfrm>
              <a:prstGeom prst="rect">
                <a:avLst/>
              </a:prstGeom>
              <a:noFill/>
            </p:spPr>
            <p:txBody>
              <a:bodyPr wrap="square" lIns="45720" tIns="45720" rIns="45720" bIns="45720" rtlCol="0" anchor="ctr" anchorCtr="0">
                <a:spAutoFit/>
              </a:bodyPr>
              <a:lstStyle>
                <a:defPPr>
                  <a:defRPr lang="en-US"/>
                </a:defPPr>
                <a:lvl1pPr algn="ctr" defTabSz="457189">
                  <a:lnSpc>
                    <a:spcPct val="95000"/>
                  </a:lnSpc>
                  <a:spcAft>
                    <a:spcPts val="600"/>
                  </a:spcAft>
                  <a:defRPr sz="1400" b="1">
                    <a:solidFill>
                      <a:srgbClr val="000000"/>
                    </a:solidFill>
                    <a:cs typeface="Arial" panose="020B0604020202020204" pitchFamily="34" charset="0"/>
                  </a:defRPr>
                </a:lvl1pPr>
              </a:lstStyle>
              <a:p>
                <a:r>
                  <a:rPr lang="en-US" sz="1200" err="1"/>
                  <a:t>FortiExtender</a:t>
                </a:r>
                <a:endParaRPr lang="en-US" sz="1200"/>
              </a:p>
            </p:txBody>
          </p:sp>
          <p:pic>
            <p:nvPicPr>
              <p:cNvPr id="114" name="Picture 236">
                <a:extLst>
                  <a:ext uri="{FF2B5EF4-FFF2-40B4-BE49-F238E27FC236}">
                    <a16:creationId xmlns:a16="http://schemas.microsoft.com/office/drawing/2014/main" id="{2BC537AA-1607-DD4F-AC44-0A052ABA8A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bwMode="auto">
              <a:xfrm>
                <a:off x="10601650" y="4401307"/>
                <a:ext cx="461313" cy="46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E08C04C3-734D-40AA-A42B-2021D3E269EC}"/>
                </a:ext>
              </a:extLst>
            </p:cNvPr>
            <p:cNvGrpSpPr/>
            <p:nvPr/>
          </p:nvGrpSpPr>
          <p:grpSpPr>
            <a:xfrm>
              <a:off x="10091327" y="3576825"/>
              <a:ext cx="1481959" cy="731026"/>
              <a:chOff x="10091327" y="3402684"/>
              <a:chExt cx="1481959" cy="731026"/>
            </a:xfrm>
          </p:grpSpPr>
          <p:sp>
            <p:nvSpPr>
              <p:cNvPr id="33" name="TextBox 32">
                <a:extLst>
                  <a:ext uri="{FF2B5EF4-FFF2-40B4-BE49-F238E27FC236}">
                    <a16:creationId xmlns:a16="http://schemas.microsoft.com/office/drawing/2014/main" id="{8F6AD15D-5274-0F4A-B8D2-FE7D166BD528}"/>
                  </a:ext>
                </a:extLst>
              </p:cNvPr>
              <p:cNvSpPr txBox="1"/>
              <p:nvPr/>
            </p:nvSpPr>
            <p:spPr>
              <a:xfrm>
                <a:off x="10091327" y="3865944"/>
                <a:ext cx="1481959" cy="267766"/>
              </a:xfrm>
              <a:prstGeom prst="rect">
                <a:avLst/>
              </a:prstGeom>
              <a:noFill/>
            </p:spPr>
            <p:txBody>
              <a:bodyPr wrap="square" lIns="45720" tIns="45720" rIns="45720" bIns="45720" rtlCol="0" anchor="ctr" anchorCtr="0">
                <a:spAutoFit/>
              </a:bodyPr>
              <a:lstStyle>
                <a:defPPr>
                  <a:defRPr lang="en-US"/>
                </a:defPPr>
                <a:lvl1pPr algn="ctr" defTabSz="457189">
                  <a:lnSpc>
                    <a:spcPct val="95000"/>
                  </a:lnSpc>
                  <a:spcAft>
                    <a:spcPts val="600"/>
                  </a:spcAft>
                  <a:defRPr sz="1400" b="1">
                    <a:solidFill>
                      <a:srgbClr val="000000"/>
                    </a:solidFill>
                    <a:cs typeface="Arial" panose="020B0604020202020204" pitchFamily="34" charset="0"/>
                  </a:defRPr>
                </a:lvl1pPr>
              </a:lstStyle>
              <a:p>
                <a:r>
                  <a:rPr lang="en-US" sz="1200" dirty="0"/>
                  <a:t>SD-WAN</a:t>
                </a:r>
              </a:p>
            </p:txBody>
          </p:sp>
          <p:pic>
            <p:nvPicPr>
              <p:cNvPr id="115" name="Picture 3">
                <a:extLst>
                  <a:ext uri="{FF2B5EF4-FFF2-40B4-BE49-F238E27FC236}">
                    <a16:creationId xmlns:a16="http://schemas.microsoft.com/office/drawing/2014/main" id="{CE7B57A2-95DF-064F-9D19-2F916476C4B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02640" y="3402684"/>
                <a:ext cx="459333" cy="459333"/>
              </a:xfrm>
              <a:prstGeom prst="rect">
                <a:avLst/>
              </a:prstGeom>
            </p:spPr>
          </p:pic>
        </p:grpSp>
        <p:grpSp>
          <p:nvGrpSpPr>
            <p:cNvPr id="10" name="Group 9">
              <a:extLst>
                <a:ext uri="{FF2B5EF4-FFF2-40B4-BE49-F238E27FC236}">
                  <a16:creationId xmlns:a16="http://schemas.microsoft.com/office/drawing/2014/main" id="{C42120F7-F6DB-49E9-91EB-051FF99AB9B5}"/>
                </a:ext>
              </a:extLst>
            </p:cNvPr>
            <p:cNvGrpSpPr/>
            <p:nvPr/>
          </p:nvGrpSpPr>
          <p:grpSpPr>
            <a:xfrm>
              <a:off x="10091327" y="1724907"/>
              <a:ext cx="1481959" cy="763935"/>
              <a:chOff x="10091327" y="1724907"/>
              <a:chExt cx="1481959" cy="763935"/>
            </a:xfrm>
          </p:grpSpPr>
          <p:sp>
            <p:nvSpPr>
              <p:cNvPr id="30" name="TextBox 29">
                <a:extLst>
                  <a:ext uri="{FF2B5EF4-FFF2-40B4-BE49-F238E27FC236}">
                    <a16:creationId xmlns:a16="http://schemas.microsoft.com/office/drawing/2014/main" id="{FD16D627-C6BB-284E-8C0B-9BE826DAB95E}"/>
                  </a:ext>
                </a:extLst>
              </p:cNvPr>
              <p:cNvSpPr txBox="1"/>
              <p:nvPr/>
            </p:nvSpPr>
            <p:spPr>
              <a:xfrm>
                <a:off x="10091327" y="2221076"/>
                <a:ext cx="1481959" cy="267766"/>
              </a:xfrm>
              <a:prstGeom prst="rect">
                <a:avLst/>
              </a:prstGeom>
              <a:noFill/>
            </p:spPr>
            <p:txBody>
              <a:bodyPr wrap="square" lIns="45720" tIns="45720" rIns="45720" bIns="45720" rtlCol="0" anchor="ctr" anchorCtr="0">
                <a:spAutoFit/>
              </a:bodyPr>
              <a:lstStyle>
                <a:defPPr>
                  <a:defRPr lang="en-US"/>
                </a:defPPr>
                <a:lvl1pPr algn="ctr" defTabSz="457189">
                  <a:lnSpc>
                    <a:spcPct val="95000"/>
                  </a:lnSpc>
                  <a:spcAft>
                    <a:spcPts val="600"/>
                  </a:spcAft>
                  <a:defRPr sz="1400" b="1">
                    <a:solidFill>
                      <a:srgbClr val="000000"/>
                    </a:solidFill>
                    <a:cs typeface="Arial" panose="020B0604020202020204" pitchFamily="34" charset="0"/>
                  </a:defRPr>
                </a:lvl1pPr>
              </a:lstStyle>
              <a:p>
                <a:r>
                  <a:rPr lang="en-US" sz="1200" dirty="0" err="1"/>
                  <a:t>FortiOS</a:t>
                </a:r>
                <a:endParaRPr lang="en-US" sz="1200" dirty="0"/>
              </a:p>
            </p:txBody>
          </p:sp>
          <p:pic>
            <p:nvPicPr>
              <p:cNvPr id="116" name="Picture 158">
                <a:extLst>
                  <a:ext uri="{FF2B5EF4-FFF2-40B4-BE49-F238E27FC236}">
                    <a16:creationId xmlns:a16="http://schemas.microsoft.com/office/drawing/2014/main" id="{76F12CAD-E630-3843-A47C-5D3C3D258FF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bwMode="auto">
              <a:xfrm>
                <a:off x="10593185" y="1724907"/>
                <a:ext cx="478242" cy="478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5" name="Straight Connector 14">
              <a:extLst>
                <a:ext uri="{FF2B5EF4-FFF2-40B4-BE49-F238E27FC236}">
                  <a16:creationId xmlns:a16="http://schemas.microsoft.com/office/drawing/2014/main" id="{F1E98501-E098-4F4A-9F14-4016CF456962}"/>
                </a:ext>
              </a:extLst>
            </p:cNvPr>
            <p:cNvCxnSpPr>
              <a:cxnSpLocks/>
            </p:cNvCxnSpPr>
            <p:nvPr/>
          </p:nvCxnSpPr>
          <p:spPr>
            <a:xfrm>
              <a:off x="10026867" y="2619375"/>
              <a:ext cx="1610879" cy="0"/>
            </a:xfrm>
            <a:prstGeom prst="line">
              <a:avLst/>
            </a:prstGeom>
            <a:ln w="12700">
              <a:solidFill>
                <a:schemeClr val="tx2"/>
              </a:solidFill>
            </a:ln>
            <a:effectLst/>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0A12199-D90B-F04D-AAF9-0ADD3DCB7FAE}"/>
                </a:ext>
              </a:extLst>
            </p:cNvPr>
            <p:cNvCxnSpPr>
              <a:cxnSpLocks/>
            </p:cNvCxnSpPr>
            <p:nvPr/>
          </p:nvCxnSpPr>
          <p:spPr>
            <a:xfrm>
              <a:off x="10026867" y="3502025"/>
              <a:ext cx="1610879" cy="0"/>
            </a:xfrm>
            <a:prstGeom prst="line">
              <a:avLst/>
            </a:prstGeom>
            <a:ln w="12700">
              <a:solidFill>
                <a:schemeClr val="tx2"/>
              </a:solidFill>
            </a:ln>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B15273F-3FE8-CA4D-A6E1-BF7E8B5EE36F}"/>
                </a:ext>
              </a:extLst>
            </p:cNvPr>
            <p:cNvCxnSpPr>
              <a:cxnSpLocks/>
            </p:cNvCxnSpPr>
            <p:nvPr/>
          </p:nvCxnSpPr>
          <p:spPr>
            <a:xfrm>
              <a:off x="10026867" y="4384675"/>
              <a:ext cx="1610879" cy="0"/>
            </a:xfrm>
            <a:prstGeom prst="line">
              <a:avLst/>
            </a:prstGeom>
            <a:ln w="12700">
              <a:solidFill>
                <a:schemeClr val="tx2"/>
              </a:solidFill>
            </a:ln>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DDC90D-82B3-A047-A953-F4A6190C1F70}"/>
                </a:ext>
              </a:extLst>
            </p:cNvPr>
            <p:cNvCxnSpPr>
              <a:cxnSpLocks/>
            </p:cNvCxnSpPr>
            <p:nvPr/>
          </p:nvCxnSpPr>
          <p:spPr>
            <a:xfrm>
              <a:off x="10026867" y="5267325"/>
              <a:ext cx="1610879" cy="0"/>
            </a:xfrm>
            <a:prstGeom prst="line">
              <a:avLst/>
            </a:prstGeom>
            <a:ln w="12700">
              <a:solidFill>
                <a:schemeClr val="tx2"/>
              </a:solidFill>
            </a:ln>
            <a:effectLst/>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48964FDD-045B-DA4A-BBFA-889EDB4E46F0}"/>
              </a:ext>
            </a:extLst>
          </p:cNvPr>
          <p:cNvCxnSpPr>
            <a:cxnSpLocks/>
          </p:cNvCxnSpPr>
          <p:nvPr/>
        </p:nvCxnSpPr>
        <p:spPr>
          <a:xfrm>
            <a:off x="6172200" y="1666875"/>
            <a:ext cx="0" cy="3600450"/>
          </a:xfrm>
          <a:prstGeom prst="line">
            <a:avLst/>
          </a:prstGeom>
          <a:ln w="12700">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4CBDF12-1847-3046-848E-C8C62EEF5FB5}"/>
              </a:ext>
            </a:extLst>
          </p:cNvPr>
          <p:cNvSpPr/>
          <p:nvPr/>
        </p:nvSpPr>
        <p:spPr>
          <a:xfrm>
            <a:off x="342901" y="5572125"/>
            <a:ext cx="9310688" cy="608013"/>
          </a:xfrm>
          <a:prstGeom prst="rect">
            <a:avLst/>
          </a:prstGeom>
          <a:solidFill>
            <a:schemeClr val="accent5"/>
          </a:solidFill>
        </p:spPr>
        <p:txBody>
          <a:bodyPr wrap="square" lIns="182880" tIns="182880" rIns="182880" bIns="182880" anchor="ctr" anchorCtr="0">
            <a:noAutofit/>
          </a:bodyPr>
          <a:lstStyle/>
          <a:p>
            <a:pPr defTabSz="457189">
              <a:spcBef>
                <a:spcPts val="300"/>
              </a:spcBef>
            </a:pPr>
            <a:r>
              <a:rPr lang="en-US" sz="1500" kern="0" spc="-30" dirty="0">
                <a:solidFill>
                  <a:schemeClr val="bg1"/>
                </a:solidFill>
                <a:cs typeface="Arial" panose="020B0604020202020204" pitchFamily="34" charset="0"/>
              </a:rPr>
              <a:t>FortiAIOps is an artificial intelligence with machine learning (AI/ML) solution, that increases visibility, identifies anomalies, drives to root cause, and performs network operations center (NOC) optimizations.    </a:t>
            </a:r>
          </a:p>
        </p:txBody>
      </p:sp>
      <p:grpSp>
        <p:nvGrpSpPr>
          <p:cNvPr id="142" name="Group 141">
            <a:extLst>
              <a:ext uri="{FF2B5EF4-FFF2-40B4-BE49-F238E27FC236}">
                <a16:creationId xmlns:a16="http://schemas.microsoft.com/office/drawing/2014/main" id="{B5DDF177-C373-4EC7-8797-4EA74B9AC264}"/>
              </a:ext>
            </a:extLst>
          </p:cNvPr>
          <p:cNvGrpSpPr/>
          <p:nvPr/>
        </p:nvGrpSpPr>
        <p:grpSpPr>
          <a:xfrm>
            <a:off x="4554654" y="3064683"/>
            <a:ext cx="1148568" cy="904515"/>
            <a:chOff x="4055029" y="3140945"/>
            <a:chExt cx="1148568" cy="904515"/>
          </a:xfrm>
        </p:grpSpPr>
        <p:sp>
          <p:nvSpPr>
            <p:cNvPr id="66" name="TextBox 65">
              <a:extLst>
                <a:ext uri="{FF2B5EF4-FFF2-40B4-BE49-F238E27FC236}">
                  <a16:creationId xmlns:a16="http://schemas.microsoft.com/office/drawing/2014/main" id="{F31C1C73-4130-2147-810E-5BA8FF875E1A}"/>
                </a:ext>
              </a:extLst>
            </p:cNvPr>
            <p:cNvSpPr txBox="1"/>
            <p:nvPr/>
          </p:nvSpPr>
          <p:spPr>
            <a:xfrm>
              <a:off x="4055029" y="3777694"/>
              <a:ext cx="1148568" cy="267766"/>
            </a:xfrm>
            <a:prstGeom prst="rect">
              <a:avLst/>
            </a:prstGeom>
            <a:noFill/>
          </p:spPr>
          <p:txBody>
            <a:bodyPr wrap="square" lIns="45720" tIns="45720" rIns="45720" bIns="45720" rtlCol="0" anchor="ctr" anchorCtr="0">
              <a:spAutoFit/>
            </a:bodyPr>
            <a:lstStyle>
              <a:defPPr>
                <a:defRPr lang="en-US"/>
              </a:defPPr>
              <a:lvl1pPr defTabSz="457189">
                <a:lnSpc>
                  <a:spcPct val="95000"/>
                </a:lnSpc>
                <a:spcAft>
                  <a:spcPts val="600"/>
                </a:spcAft>
                <a:defRPr sz="1400" b="1">
                  <a:solidFill>
                    <a:srgbClr val="000000"/>
                  </a:solidFill>
                  <a:cs typeface="Arial" panose="020B0604020202020204" pitchFamily="34" charset="0"/>
                </a:defRPr>
              </a:lvl1pPr>
            </a:lstStyle>
            <a:p>
              <a:pPr algn="ctr"/>
              <a:r>
                <a:rPr lang="en-US" sz="1200" dirty="0"/>
                <a:t>Incident API</a:t>
              </a:r>
            </a:p>
          </p:txBody>
        </p:sp>
        <p:sp>
          <p:nvSpPr>
            <p:cNvPr id="44" name="Graphic 42">
              <a:extLst>
                <a:ext uri="{FF2B5EF4-FFF2-40B4-BE49-F238E27FC236}">
                  <a16:creationId xmlns:a16="http://schemas.microsoft.com/office/drawing/2014/main" id="{564291E2-A270-48D2-96F5-28F92DE6ABAA}"/>
                </a:ext>
              </a:extLst>
            </p:cNvPr>
            <p:cNvSpPr/>
            <p:nvPr/>
          </p:nvSpPr>
          <p:spPr>
            <a:xfrm>
              <a:off x="4243565" y="3140945"/>
              <a:ext cx="771496" cy="591604"/>
            </a:xfrm>
            <a:custGeom>
              <a:avLst/>
              <a:gdLst>
                <a:gd name="connsiteX0" fmla="*/ 441571 w 602188"/>
                <a:gd name="connsiteY0" fmla="*/ 9868 h 461774"/>
                <a:gd name="connsiteX1" fmla="*/ 441571 w 602188"/>
                <a:gd name="connsiteY1" fmla="*/ 29959 h 461774"/>
                <a:gd name="connsiteX2" fmla="*/ 461643 w 602188"/>
                <a:gd name="connsiteY2" fmla="*/ 29959 h 461774"/>
                <a:gd name="connsiteX3" fmla="*/ 461643 w 602188"/>
                <a:gd name="connsiteY3" fmla="*/ 9868 h 461774"/>
                <a:gd name="connsiteX4" fmla="*/ 441571 w 602188"/>
                <a:gd name="connsiteY4" fmla="*/ 9868 h 461774"/>
                <a:gd name="connsiteX5" fmla="*/ 392762 w 602188"/>
                <a:gd name="connsiteY5" fmla="*/ 28313 h 461774"/>
                <a:gd name="connsiteX6" fmla="*/ 402759 w 602188"/>
                <a:gd name="connsiteY6" fmla="*/ 45739 h 461774"/>
                <a:gd name="connsiteX7" fmla="*/ 420166 w 602188"/>
                <a:gd name="connsiteY7" fmla="*/ 35663 h 461774"/>
                <a:gd name="connsiteX8" fmla="*/ 410169 w 602188"/>
                <a:gd name="connsiteY8" fmla="*/ 18237 h 461774"/>
                <a:gd name="connsiteX9" fmla="*/ 392762 w 602188"/>
                <a:gd name="connsiteY9" fmla="*/ 28313 h 461774"/>
                <a:gd name="connsiteX10" fmla="*/ 493143 w 602188"/>
                <a:gd name="connsiteY10" fmla="*/ 18237 h 461774"/>
                <a:gd name="connsiteX11" fmla="*/ 483068 w 602188"/>
                <a:gd name="connsiteY11" fmla="*/ 35663 h 461774"/>
                <a:gd name="connsiteX12" fmla="*/ 500474 w 602188"/>
                <a:gd name="connsiteY12" fmla="*/ 45739 h 461774"/>
                <a:gd name="connsiteX13" fmla="*/ 510471 w 602188"/>
                <a:gd name="connsiteY13" fmla="*/ 28313 h 461774"/>
                <a:gd name="connsiteX14" fmla="*/ 493143 w 602188"/>
                <a:gd name="connsiteY14" fmla="*/ 18237 h 461774"/>
                <a:gd name="connsiteX15" fmla="*/ 30108 w 602188"/>
                <a:gd name="connsiteY15" fmla="*/ 39956 h 461774"/>
                <a:gd name="connsiteX16" fmla="*/ 0 w 602188"/>
                <a:gd name="connsiteY16" fmla="*/ 70065 h 461774"/>
                <a:gd name="connsiteX17" fmla="*/ 0 w 602188"/>
                <a:gd name="connsiteY17" fmla="*/ 351076 h 461774"/>
                <a:gd name="connsiteX18" fmla="*/ 0 w 602188"/>
                <a:gd name="connsiteY18" fmla="*/ 391222 h 461774"/>
                <a:gd name="connsiteX19" fmla="*/ 10036 w 602188"/>
                <a:gd name="connsiteY19" fmla="*/ 401257 h 461774"/>
                <a:gd name="connsiteX20" fmla="*/ 61001 w 602188"/>
                <a:gd name="connsiteY20" fmla="*/ 401257 h 461774"/>
                <a:gd name="connsiteX21" fmla="*/ 130489 w 602188"/>
                <a:gd name="connsiteY21" fmla="*/ 461494 h 461774"/>
                <a:gd name="connsiteX22" fmla="*/ 199900 w 602188"/>
                <a:gd name="connsiteY22" fmla="*/ 401257 h 461774"/>
                <a:gd name="connsiteX23" fmla="*/ 371337 w 602188"/>
                <a:gd name="connsiteY23" fmla="*/ 401257 h 461774"/>
                <a:gd name="connsiteX24" fmla="*/ 371337 w 602188"/>
                <a:gd name="connsiteY24" fmla="*/ 381185 h 461774"/>
                <a:gd name="connsiteX25" fmla="*/ 199919 w 602188"/>
                <a:gd name="connsiteY25" fmla="*/ 381185 h 461774"/>
                <a:gd name="connsiteX26" fmla="*/ 130489 w 602188"/>
                <a:gd name="connsiteY26" fmla="*/ 320949 h 461774"/>
                <a:gd name="connsiteX27" fmla="*/ 81426 w 602188"/>
                <a:gd name="connsiteY27" fmla="*/ 341040 h 461774"/>
                <a:gd name="connsiteX28" fmla="*/ 20072 w 602188"/>
                <a:gd name="connsiteY28" fmla="*/ 341040 h 461774"/>
                <a:gd name="connsiteX29" fmla="*/ 20072 w 602188"/>
                <a:gd name="connsiteY29" fmla="*/ 70065 h 461774"/>
                <a:gd name="connsiteX30" fmla="*/ 30108 w 602188"/>
                <a:gd name="connsiteY30" fmla="*/ 60028 h 461774"/>
                <a:gd name="connsiteX31" fmla="*/ 351265 w 602188"/>
                <a:gd name="connsiteY31" fmla="*/ 60028 h 461774"/>
                <a:gd name="connsiteX32" fmla="*/ 361301 w 602188"/>
                <a:gd name="connsiteY32" fmla="*/ 70065 h 461774"/>
                <a:gd name="connsiteX33" fmla="*/ 361301 w 602188"/>
                <a:gd name="connsiteY33" fmla="*/ 310932 h 461774"/>
                <a:gd name="connsiteX34" fmla="*/ 381373 w 602188"/>
                <a:gd name="connsiteY34" fmla="*/ 310932 h 461774"/>
                <a:gd name="connsiteX35" fmla="*/ 381373 w 602188"/>
                <a:gd name="connsiteY35" fmla="*/ 120265 h 461774"/>
                <a:gd name="connsiteX36" fmla="*/ 501807 w 602188"/>
                <a:gd name="connsiteY36" fmla="*/ 120265 h 461774"/>
                <a:gd name="connsiteX37" fmla="*/ 512255 w 602188"/>
                <a:gd name="connsiteY37" fmla="*/ 133143 h 461774"/>
                <a:gd name="connsiteX38" fmla="*/ 542403 w 602188"/>
                <a:gd name="connsiteY38" fmla="*/ 233544 h 461774"/>
                <a:gd name="connsiteX39" fmla="*/ 544931 w 602188"/>
                <a:gd name="connsiteY39" fmla="*/ 237758 h 461774"/>
                <a:gd name="connsiteX40" fmla="*/ 582116 w 602188"/>
                <a:gd name="connsiteY40" fmla="*/ 274943 h 461774"/>
                <a:gd name="connsiteX41" fmla="*/ 582116 w 602188"/>
                <a:gd name="connsiteY41" fmla="*/ 341040 h 461774"/>
                <a:gd name="connsiteX42" fmla="*/ 520762 w 602188"/>
                <a:gd name="connsiteY42" fmla="*/ 341040 h 461774"/>
                <a:gd name="connsiteX43" fmla="*/ 471738 w 602188"/>
                <a:gd name="connsiteY43" fmla="*/ 320949 h 461774"/>
                <a:gd name="connsiteX44" fmla="*/ 422655 w 602188"/>
                <a:gd name="connsiteY44" fmla="*/ 341040 h 461774"/>
                <a:gd name="connsiteX45" fmla="*/ 220795 w 602188"/>
                <a:gd name="connsiteY45" fmla="*/ 341040 h 461774"/>
                <a:gd name="connsiteX46" fmla="*/ 220795 w 602188"/>
                <a:gd name="connsiteY46" fmla="*/ 361113 h 461774"/>
                <a:gd name="connsiteX47" fmla="*/ 408326 w 602188"/>
                <a:gd name="connsiteY47" fmla="*/ 361113 h 461774"/>
                <a:gd name="connsiteX48" fmla="*/ 401426 w 602188"/>
                <a:gd name="connsiteY48" fmla="*/ 391182 h 461774"/>
                <a:gd name="connsiteX49" fmla="*/ 471738 w 602188"/>
                <a:gd name="connsiteY49" fmla="*/ 461494 h 461774"/>
                <a:gd name="connsiteX50" fmla="*/ 541148 w 602188"/>
                <a:gd name="connsiteY50" fmla="*/ 401257 h 461774"/>
                <a:gd name="connsiteX51" fmla="*/ 592133 w 602188"/>
                <a:gd name="connsiteY51" fmla="*/ 401257 h 461774"/>
                <a:gd name="connsiteX52" fmla="*/ 602169 w 602188"/>
                <a:gd name="connsiteY52" fmla="*/ 391222 h 461774"/>
                <a:gd name="connsiteX53" fmla="*/ 602169 w 602188"/>
                <a:gd name="connsiteY53" fmla="*/ 351116 h 461774"/>
                <a:gd name="connsiteX54" fmla="*/ 602189 w 602188"/>
                <a:gd name="connsiteY54" fmla="*/ 351116 h 461774"/>
                <a:gd name="connsiteX55" fmla="*/ 602189 w 602188"/>
                <a:gd name="connsiteY55" fmla="*/ 270807 h 461774"/>
                <a:gd name="connsiteX56" fmla="*/ 599229 w 602188"/>
                <a:gd name="connsiteY56" fmla="*/ 263691 h 461774"/>
                <a:gd name="connsiteX57" fmla="*/ 560848 w 602188"/>
                <a:gd name="connsiteY57" fmla="*/ 225311 h 461774"/>
                <a:gd name="connsiteX58" fmla="*/ 531524 w 602188"/>
                <a:gd name="connsiteY58" fmla="*/ 127380 h 461774"/>
                <a:gd name="connsiteX59" fmla="*/ 501808 w 602188"/>
                <a:gd name="connsiteY59" fmla="*/ 100192 h 461774"/>
                <a:gd name="connsiteX60" fmla="*/ 481735 w 602188"/>
                <a:gd name="connsiteY60" fmla="*/ 100192 h 461774"/>
                <a:gd name="connsiteX61" fmla="*/ 481735 w 602188"/>
                <a:gd name="connsiteY61" fmla="*/ 90098 h 461774"/>
                <a:gd name="connsiteX62" fmla="*/ 451646 w 602188"/>
                <a:gd name="connsiteY62" fmla="*/ 60028 h 461774"/>
                <a:gd name="connsiteX63" fmla="*/ 421499 w 602188"/>
                <a:gd name="connsiteY63" fmla="*/ 90098 h 461774"/>
                <a:gd name="connsiteX64" fmla="*/ 421499 w 602188"/>
                <a:gd name="connsiteY64" fmla="*/ 100192 h 461774"/>
                <a:gd name="connsiteX65" fmla="*/ 381373 w 602188"/>
                <a:gd name="connsiteY65" fmla="*/ 100192 h 461774"/>
                <a:gd name="connsiteX66" fmla="*/ 381373 w 602188"/>
                <a:gd name="connsiteY66" fmla="*/ 70065 h 461774"/>
                <a:gd name="connsiteX67" fmla="*/ 351265 w 602188"/>
                <a:gd name="connsiteY67" fmla="*/ 39956 h 461774"/>
                <a:gd name="connsiteX68" fmla="*/ 451646 w 602188"/>
                <a:gd name="connsiteY68" fmla="*/ 80101 h 461774"/>
                <a:gd name="connsiteX69" fmla="*/ 461643 w 602188"/>
                <a:gd name="connsiteY69" fmla="*/ 90098 h 461774"/>
                <a:gd name="connsiteX70" fmla="*/ 461643 w 602188"/>
                <a:gd name="connsiteY70" fmla="*/ 100192 h 461774"/>
                <a:gd name="connsiteX71" fmla="*/ 441571 w 602188"/>
                <a:gd name="connsiteY71" fmla="*/ 100192 h 461774"/>
                <a:gd name="connsiteX72" fmla="*/ 441571 w 602188"/>
                <a:gd name="connsiteY72" fmla="*/ 90098 h 461774"/>
                <a:gd name="connsiteX73" fmla="*/ 451646 w 602188"/>
                <a:gd name="connsiteY73" fmla="*/ 80101 h 461774"/>
                <a:gd name="connsiteX74" fmla="*/ 170654 w 602188"/>
                <a:gd name="connsiteY74" fmla="*/ 130262 h 461774"/>
                <a:gd name="connsiteX75" fmla="*/ 160559 w 602188"/>
                <a:gd name="connsiteY75" fmla="*/ 140337 h 461774"/>
                <a:gd name="connsiteX76" fmla="*/ 160559 w 602188"/>
                <a:gd name="connsiteY76" fmla="*/ 170407 h 461774"/>
                <a:gd name="connsiteX77" fmla="*/ 130489 w 602188"/>
                <a:gd name="connsiteY77" fmla="*/ 170407 h 461774"/>
                <a:gd name="connsiteX78" fmla="*/ 120414 w 602188"/>
                <a:gd name="connsiteY78" fmla="*/ 180501 h 461774"/>
                <a:gd name="connsiteX79" fmla="*/ 120414 w 602188"/>
                <a:gd name="connsiteY79" fmla="*/ 220567 h 461774"/>
                <a:gd name="connsiteX80" fmla="*/ 130489 w 602188"/>
                <a:gd name="connsiteY80" fmla="*/ 230643 h 461774"/>
                <a:gd name="connsiteX81" fmla="*/ 160559 w 602188"/>
                <a:gd name="connsiteY81" fmla="*/ 230643 h 461774"/>
                <a:gd name="connsiteX82" fmla="*/ 160559 w 602188"/>
                <a:gd name="connsiteY82" fmla="*/ 260731 h 461774"/>
                <a:gd name="connsiteX83" fmla="*/ 170654 w 602188"/>
                <a:gd name="connsiteY83" fmla="*/ 270807 h 461774"/>
                <a:gd name="connsiteX84" fmla="*/ 210720 w 602188"/>
                <a:gd name="connsiteY84" fmla="*/ 270807 h 461774"/>
                <a:gd name="connsiteX85" fmla="*/ 220795 w 602188"/>
                <a:gd name="connsiteY85" fmla="*/ 260731 h 461774"/>
                <a:gd name="connsiteX86" fmla="*/ 220795 w 602188"/>
                <a:gd name="connsiteY86" fmla="*/ 230643 h 461774"/>
                <a:gd name="connsiteX87" fmla="*/ 250884 w 602188"/>
                <a:gd name="connsiteY87" fmla="*/ 230643 h 461774"/>
                <a:gd name="connsiteX88" fmla="*/ 260959 w 602188"/>
                <a:gd name="connsiteY88" fmla="*/ 220567 h 461774"/>
                <a:gd name="connsiteX89" fmla="*/ 260959 w 602188"/>
                <a:gd name="connsiteY89" fmla="*/ 180501 h 461774"/>
                <a:gd name="connsiteX90" fmla="*/ 250884 w 602188"/>
                <a:gd name="connsiteY90" fmla="*/ 170407 h 461774"/>
                <a:gd name="connsiteX91" fmla="*/ 220795 w 602188"/>
                <a:gd name="connsiteY91" fmla="*/ 170407 h 461774"/>
                <a:gd name="connsiteX92" fmla="*/ 220795 w 602188"/>
                <a:gd name="connsiteY92" fmla="*/ 140337 h 461774"/>
                <a:gd name="connsiteX93" fmla="*/ 210720 w 602188"/>
                <a:gd name="connsiteY93" fmla="*/ 130262 h 461774"/>
                <a:gd name="connsiteX94" fmla="*/ 411502 w 602188"/>
                <a:gd name="connsiteY94" fmla="*/ 140259 h 461774"/>
                <a:gd name="connsiteX95" fmla="*/ 401426 w 602188"/>
                <a:gd name="connsiteY95" fmla="*/ 150334 h 461774"/>
                <a:gd name="connsiteX96" fmla="*/ 401426 w 602188"/>
                <a:gd name="connsiteY96" fmla="*/ 230643 h 461774"/>
                <a:gd name="connsiteX97" fmla="*/ 411502 w 602188"/>
                <a:gd name="connsiteY97" fmla="*/ 240640 h 461774"/>
                <a:gd name="connsiteX98" fmla="*/ 510040 w 602188"/>
                <a:gd name="connsiteY98" fmla="*/ 240640 h 461774"/>
                <a:gd name="connsiteX99" fmla="*/ 519664 w 602188"/>
                <a:gd name="connsiteY99" fmla="*/ 227761 h 461774"/>
                <a:gd name="connsiteX100" fmla="*/ 495593 w 602188"/>
                <a:gd name="connsiteY100" fmla="*/ 147453 h 461774"/>
                <a:gd name="connsiteX101" fmla="*/ 485949 w 602188"/>
                <a:gd name="connsiteY101" fmla="*/ 140259 h 461774"/>
                <a:gd name="connsiteX102" fmla="*/ 180651 w 602188"/>
                <a:gd name="connsiteY102" fmla="*/ 150334 h 461774"/>
                <a:gd name="connsiteX103" fmla="*/ 200723 w 602188"/>
                <a:gd name="connsiteY103" fmla="*/ 150334 h 461774"/>
                <a:gd name="connsiteX104" fmla="*/ 200723 w 602188"/>
                <a:gd name="connsiteY104" fmla="*/ 180501 h 461774"/>
                <a:gd name="connsiteX105" fmla="*/ 210720 w 602188"/>
                <a:gd name="connsiteY105" fmla="*/ 190498 h 461774"/>
                <a:gd name="connsiteX106" fmla="*/ 240887 w 602188"/>
                <a:gd name="connsiteY106" fmla="*/ 190498 h 461774"/>
                <a:gd name="connsiteX107" fmla="*/ 240887 w 602188"/>
                <a:gd name="connsiteY107" fmla="*/ 210571 h 461774"/>
                <a:gd name="connsiteX108" fmla="*/ 210720 w 602188"/>
                <a:gd name="connsiteY108" fmla="*/ 210571 h 461774"/>
                <a:gd name="connsiteX109" fmla="*/ 200723 w 602188"/>
                <a:gd name="connsiteY109" fmla="*/ 220567 h 461774"/>
                <a:gd name="connsiteX110" fmla="*/ 200723 w 602188"/>
                <a:gd name="connsiteY110" fmla="*/ 250734 h 461774"/>
                <a:gd name="connsiteX111" fmla="*/ 180651 w 602188"/>
                <a:gd name="connsiteY111" fmla="*/ 250734 h 461774"/>
                <a:gd name="connsiteX112" fmla="*/ 180651 w 602188"/>
                <a:gd name="connsiteY112" fmla="*/ 220567 h 461774"/>
                <a:gd name="connsiteX113" fmla="*/ 170654 w 602188"/>
                <a:gd name="connsiteY113" fmla="*/ 210571 h 461774"/>
                <a:gd name="connsiteX114" fmla="*/ 140486 w 602188"/>
                <a:gd name="connsiteY114" fmla="*/ 210571 h 461774"/>
                <a:gd name="connsiteX115" fmla="*/ 140486 w 602188"/>
                <a:gd name="connsiteY115" fmla="*/ 190498 h 461774"/>
                <a:gd name="connsiteX116" fmla="*/ 170654 w 602188"/>
                <a:gd name="connsiteY116" fmla="*/ 190498 h 461774"/>
                <a:gd name="connsiteX117" fmla="*/ 180651 w 602188"/>
                <a:gd name="connsiteY117" fmla="*/ 180501 h 461774"/>
                <a:gd name="connsiteX118" fmla="*/ 421499 w 602188"/>
                <a:gd name="connsiteY118" fmla="*/ 160331 h 461774"/>
                <a:gd name="connsiteX119" fmla="*/ 478461 w 602188"/>
                <a:gd name="connsiteY119" fmla="*/ 160331 h 461774"/>
                <a:gd name="connsiteX120" fmla="*/ 496554 w 602188"/>
                <a:gd name="connsiteY120" fmla="*/ 220567 h 461774"/>
                <a:gd name="connsiteX121" fmla="*/ 421499 w 602188"/>
                <a:gd name="connsiteY121" fmla="*/ 220567 h 461774"/>
                <a:gd name="connsiteX122" fmla="*/ 411502 w 602188"/>
                <a:gd name="connsiteY122" fmla="*/ 260731 h 461774"/>
                <a:gd name="connsiteX123" fmla="*/ 411502 w 602188"/>
                <a:gd name="connsiteY123" fmla="*/ 280804 h 461774"/>
                <a:gd name="connsiteX124" fmla="*/ 431574 w 602188"/>
                <a:gd name="connsiteY124" fmla="*/ 280804 h 461774"/>
                <a:gd name="connsiteX125" fmla="*/ 431574 w 602188"/>
                <a:gd name="connsiteY125" fmla="*/ 260731 h 461774"/>
                <a:gd name="connsiteX126" fmla="*/ 130489 w 602188"/>
                <a:gd name="connsiteY126" fmla="*/ 341040 h 461774"/>
                <a:gd name="connsiteX127" fmla="*/ 180651 w 602188"/>
                <a:gd name="connsiteY127" fmla="*/ 391182 h 461774"/>
                <a:gd name="connsiteX128" fmla="*/ 130489 w 602188"/>
                <a:gd name="connsiteY128" fmla="*/ 441422 h 461774"/>
                <a:gd name="connsiteX129" fmla="*/ 80250 w 602188"/>
                <a:gd name="connsiteY129" fmla="*/ 391182 h 461774"/>
                <a:gd name="connsiteX130" fmla="*/ 130489 w 602188"/>
                <a:gd name="connsiteY130" fmla="*/ 341040 h 461774"/>
                <a:gd name="connsiteX131" fmla="*/ 471738 w 602188"/>
                <a:gd name="connsiteY131" fmla="*/ 341040 h 461774"/>
                <a:gd name="connsiteX132" fmla="*/ 521880 w 602188"/>
                <a:gd name="connsiteY132" fmla="*/ 391182 h 461774"/>
                <a:gd name="connsiteX133" fmla="*/ 471738 w 602188"/>
                <a:gd name="connsiteY133" fmla="*/ 441422 h 461774"/>
                <a:gd name="connsiteX134" fmla="*/ 421499 w 602188"/>
                <a:gd name="connsiteY134" fmla="*/ 391182 h 461774"/>
                <a:gd name="connsiteX135" fmla="*/ 471738 w 602188"/>
                <a:gd name="connsiteY135" fmla="*/ 341040 h 461774"/>
                <a:gd name="connsiteX136" fmla="*/ 20072 w 602188"/>
                <a:gd name="connsiteY136" fmla="*/ 361113 h 461774"/>
                <a:gd name="connsiteX137" fmla="*/ 67077 w 602188"/>
                <a:gd name="connsiteY137" fmla="*/ 361113 h 461774"/>
                <a:gd name="connsiteX138" fmla="*/ 60981 w 602188"/>
                <a:gd name="connsiteY138" fmla="*/ 381185 h 461774"/>
                <a:gd name="connsiteX139" fmla="*/ 20072 w 602188"/>
                <a:gd name="connsiteY139" fmla="*/ 381185 h 461774"/>
                <a:gd name="connsiteX140" fmla="*/ 130489 w 602188"/>
                <a:gd name="connsiteY140" fmla="*/ 361113 h 461774"/>
                <a:gd name="connsiteX141" fmla="*/ 100342 w 602188"/>
                <a:gd name="connsiteY141" fmla="*/ 391182 h 461774"/>
                <a:gd name="connsiteX142" fmla="*/ 130489 w 602188"/>
                <a:gd name="connsiteY142" fmla="*/ 421349 h 461774"/>
                <a:gd name="connsiteX143" fmla="*/ 160559 w 602188"/>
                <a:gd name="connsiteY143" fmla="*/ 391182 h 461774"/>
                <a:gd name="connsiteX144" fmla="*/ 130489 w 602188"/>
                <a:gd name="connsiteY144" fmla="*/ 361113 h 461774"/>
                <a:gd name="connsiteX145" fmla="*/ 471738 w 602188"/>
                <a:gd name="connsiteY145" fmla="*/ 361113 h 461774"/>
                <a:gd name="connsiteX146" fmla="*/ 441571 w 602188"/>
                <a:gd name="connsiteY146" fmla="*/ 391182 h 461774"/>
                <a:gd name="connsiteX147" fmla="*/ 471738 w 602188"/>
                <a:gd name="connsiteY147" fmla="*/ 421349 h 461774"/>
                <a:gd name="connsiteX148" fmla="*/ 501807 w 602188"/>
                <a:gd name="connsiteY148" fmla="*/ 391182 h 461774"/>
                <a:gd name="connsiteX149" fmla="*/ 471738 w 602188"/>
                <a:gd name="connsiteY149" fmla="*/ 361113 h 461774"/>
                <a:gd name="connsiteX150" fmla="*/ 535072 w 602188"/>
                <a:gd name="connsiteY150" fmla="*/ 361113 h 461774"/>
                <a:gd name="connsiteX151" fmla="*/ 582096 w 602188"/>
                <a:gd name="connsiteY151" fmla="*/ 361113 h 461774"/>
                <a:gd name="connsiteX152" fmla="*/ 582096 w 602188"/>
                <a:gd name="connsiteY152" fmla="*/ 381185 h 461774"/>
                <a:gd name="connsiteX153" fmla="*/ 541168 w 602188"/>
                <a:gd name="connsiteY153" fmla="*/ 381185 h 461774"/>
                <a:gd name="connsiteX154" fmla="*/ 535072 w 602188"/>
                <a:gd name="connsiteY154" fmla="*/ 361113 h 461774"/>
                <a:gd name="connsiteX155" fmla="*/ 130489 w 602188"/>
                <a:gd name="connsiteY155" fmla="*/ 381185 h 461774"/>
                <a:gd name="connsiteX156" fmla="*/ 140486 w 602188"/>
                <a:gd name="connsiteY156" fmla="*/ 391182 h 461774"/>
                <a:gd name="connsiteX157" fmla="*/ 130489 w 602188"/>
                <a:gd name="connsiteY157" fmla="*/ 401277 h 461774"/>
                <a:gd name="connsiteX158" fmla="*/ 120414 w 602188"/>
                <a:gd name="connsiteY158" fmla="*/ 391182 h 461774"/>
                <a:gd name="connsiteX159" fmla="*/ 130489 w 602188"/>
                <a:gd name="connsiteY159" fmla="*/ 381185 h 461774"/>
                <a:gd name="connsiteX160" fmla="*/ 471738 w 602188"/>
                <a:gd name="connsiteY160" fmla="*/ 381185 h 461774"/>
                <a:gd name="connsiteX161" fmla="*/ 481735 w 602188"/>
                <a:gd name="connsiteY161" fmla="*/ 391182 h 461774"/>
                <a:gd name="connsiteX162" fmla="*/ 471738 w 602188"/>
                <a:gd name="connsiteY162" fmla="*/ 401277 h 461774"/>
                <a:gd name="connsiteX163" fmla="*/ 461643 w 602188"/>
                <a:gd name="connsiteY163" fmla="*/ 391182 h 461774"/>
                <a:gd name="connsiteX164" fmla="*/ 471738 w 602188"/>
                <a:gd name="connsiteY164" fmla="*/ 381185 h 4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02188" h="461774">
                  <a:moveTo>
                    <a:pt x="441571" y="9868"/>
                  </a:moveTo>
                  <a:lnTo>
                    <a:pt x="441571" y="29959"/>
                  </a:lnTo>
                  <a:cubicBezTo>
                    <a:pt x="441267" y="43641"/>
                    <a:pt x="461947" y="43641"/>
                    <a:pt x="461643" y="29959"/>
                  </a:cubicBezTo>
                  <a:lnTo>
                    <a:pt x="461643" y="9868"/>
                  </a:lnTo>
                  <a:cubicBezTo>
                    <a:pt x="461643" y="-3940"/>
                    <a:pt x="441571" y="-3382"/>
                    <a:pt x="441571" y="9868"/>
                  </a:cubicBezTo>
                  <a:close/>
                  <a:moveTo>
                    <a:pt x="392762" y="28313"/>
                  </a:moveTo>
                  <a:lnTo>
                    <a:pt x="402759" y="45739"/>
                  </a:lnTo>
                  <a:cubicBezTo>
                    <a:pt x="409383" y="57684"/>
                    <a:pt x="427224" y="47358"/>
                    <a:pt x="420166" y="35663"/>
                  </a:cubicBezTo>
                  <a:lnTo>
                    <a:pt x="410169" y="18237"/>
                  </a:lnTo>
                  <a:cubicBezTo>
                    <a:pt x="403828" y="7185"/>
                    <a:pt x="385861" y="16284"/>
                    <a:pt x="392762" y="28313"/>
                  </a:cubicBezTo>
                  <a:close/>
                  <a:moveTo>
                    <a:pt x="493143" y="18237"/>
                  </a:moveTo>
                  <a:lnTo>
                    <a:pt x="483068" y="35663"/>
                  </a:lnTo>
                  <a:cubicBezTo>
                    <a:pt x="476012" y="47356"/>
                    <a:pt x="493849" y="57681"/>
                    <a:pt x="500474" y="45739"/>
                  </a:cubicBezTo>
                  <a:lnTo>
                    <a:pt x="510471" y="28313"/>
                  </a:lnTo>
                  <a:cubicBezTo>
                    <a:pt x="517124" y="16716"/>
                    <a:pt x="499682" y="6928"/>
                    <a:pt x="493143" y="18237"/>
                  </a:cubicBezTo>
                  <a:close/>
                  <a:moveTo>
                    <a:pt x="30108" y="39956"/>
                  </a:moveTo>
                  <a:cubicBezTo>
                    <a:pt x="13602" y="39956"/>
                    <a:pt x="0" y="53557"/>
                    <a:pt x="0" y="70065"/>
                  </a:cubicBezTo>
                  <a:lnTo>
                    <a:pt x="0" y="351076"/>
                  </a:lnTo>
                  <a:lnTo>
                    <a:pt x="0" y="391222"/>
                  </a:lnTo>
                  <a:cubicBezTo>
                    <a:pt x="1" y="396764"/>
                    <a:pt x="4494" y="401257"/>
                    <a:pt x="10036" y="401257"/>
                  </a:cubicBezTo>
                  <a:lnTo>
                    <a:pt x="61001" y="401257"/>
                  </a:lnTo>
                  <a:cubicBezTo>
                    <a:pt x="65931" y="435197"/>
                    <a:pt x="95235" y="461494"/>
                    <a:pt x="130489" y="461494"/>
                  </a:cubicBezTo>
                  <a:cubicBezTo>
                    <a:pt x="165744" y="461494"/>
                    <a:pt x="194980" y="435197"/>
                    <a:pt x="199900" y="401257"/>
                  </a:cubicBezTo>
                  <a:lnTo>
                    <a:pt x="371337" y="401257"/>
                  </a:lnTo>
                  <a:cubicBezTo>
                    <a:pt x="384909" y="401447"/>
                    <a:pt x="384909" y="380993"/>
                    <a:pt x="371337" y="381185"/>
                  </a:cubicBezTo>
                  <a:lnTo>
                    <a:pt x="199919" y="381185"/>
                  </a:lnTo>
                  <a:cubicBezTo>
                    <a:pt x="195026" y="347226"/>
                    <a:pt x="165765" y="320949"/>
                    <a:pt x="130489" y="320949"/>
                  </a:cubicBezTo>
                  <a:cubicBezTo>
                    <a:pt x="111432" y="320949"/>
                    <a:pt x="94120" y="328644"/>
                    <a:pt x="81426" y="341040"/>
                  </a:cubicBezTo>
                  <a:lnTo>
                    <a:pt x="20072" y="341040"/>
                  </a:lnTo>
                  <a:lnTo>
                    <a:pt x="20072" y="70065"/>
                  </a:lnTo>
                  <a:cubicBezTo>
                    <a:pt x="20072" y="64331"/>
                    <a:pt x="24375" y="60028"/>
                    <a:pt x="30108" y="60028"/>
                  </a:cubicBezTo>
                  <a:lnTo>
                    <a:pt x="351265" y="60028"/>
                  </a:lnTo>
                  <a:cubicBezTo>
                    <a:pt x="356999" y="60028"/>
                    <a:pt x="361301" y="64331"/>
                    <a:pt x="361301" y="70065"/>
                  </a:cubicBezTo>
                  <a:lnTo>
                    <a:pt x="361301" y="310932"/>
                  </a:lnTo>
                  <a:cubicBezTo>
                    <a:pt x="361112" y="324504"/>
                    <a:pt x="381565" y="324504"/>
                    <a:pt x="381373" y="310932"/>
                  </a:cubicBezTo>
                  <a:lnTo>
                    <a:pt x="381373" y="120265"/>
                  </a:lnTo>
                  <a:lnTo>
                    <a:pt x="501807" y="120265"/>
                  </a:lnTo>
                  <a:cubicBezTo>
                    <a:pt x="507556" y="120265"/>
                    <a:pt x="510555" y="127483"/>
                    <a:pt x="512255" y="133143"/>
                  </a:cubicBezTo>
                  <a:lnTo>
                    <a:pt x="542403" y="233544"/>
                  </a:lnTo>
                  <a:cubicBezTo>
                    <a:pt x="542883" y="235137"/>
                    <a:pt x="543752" y="236586"/>
                    <a:pt x="544931" y="237758"/>
                  </a:cubicBezTo>
                  <a:lnTo>
                    <a:pt x="582116" y="274943"/>
                  </a:lnTo>
                  <a:lnTo>
                    <a:pt x="582116" y="341040"/>
                  </a:lnTo>
                  <a:lnTo>
                    <a:pt x="520762" y="341040"/>
                  </a:lnTo>
                  <a:cubicBezTo>
                    <a:pt x="508086" y="328644"/>
                    <a:pt x="490795" y="320949"/>
                    <a:pt x="471738" y="320949"/>
                  </a:cubicBezTo>
                  <a:cubicBezTo>
                    <a:pt x="452681" y="320949"/>
                    <a:pt x="435349" y="328644"/>
                    <a:pt x="422655" y="341040"/>
                  </a:cubicBezTo>
                  <a:lnTo>
                    <a:pt x="220795" y="341040"/>
                  </a:lnTo>
                  <a:cubicBezTo>
                    <a:pt x="207222" y="340850"/>
                    <a:pt x="207222" y="361306"/>
                    <a:pt x="220795" y="361113"/>
                  </a:cubicBezTo>
                  <a:lnTo>
                    <a:pt x="408326" y="361113"/>
                  </a:lnTo>
                  <a:cubicBezTo>
                    <a:pt x="403954" y="370250"/>
                    <a:pt x="401426" y="380413"/>
                    <a:pt x="401426" y="391182"/>
                  </a:cubicBezTo>
                  <a:cubicBezTo>
                    <a:pt x="401426" y="429863"/>
                    <a:pt x="433057" y="461494"/>
                    <a:pt x="471738" y="461494"/>
                  </a:cubicBezTo>
                  <a:cubicBezTo>
                    <a:pt x="506993" y="461494"/>
                    <a:pt x="536229" y="435199"/>
                    <a:pt x="541148" y="401257"/>
                  </a:cubicBezTo>
                  <a:lnTo>
                    <a:pt x="592133" y="401257"/>
                  </a:lnTo>
                  <a:cubicBezTo>
                    <a:pt x="597675" y="401257"/>
                    <a:pt x="602168" y="396764"/>
                    <a:pt x="602169" y="391222"/>
                  </a:cubicBezTo>
                  <a:lnTo>
                    <a:pt x="602169" y="351116"/>
                  </a:lnTo>
                  <a:lnTo>
                    <a:pt x="602189" y="351116"/>
                  </a:lnTo>
                  <a:lnTo>
                    <a:pt x="602189" y="270807"/>
                  </a:lnTo>
                  <a:cubicBezTo>
                    <a:pt x="602188" y="268136"/>
                    <a:pt x="601123" y="265576"/>
                    <a:pt x="599229" y="263691"/>
                  </a:cubicBezTo>
                  <a:lnTo>
                    <a:pt x="560848" y="225311"/>
                  </a:lnTo>
                  <a:lnTo>
                    <a:pt x="531524" y="127380"/>
                  </a:lnTo>
                  <a:cubicBezTo>
                    <a:pt x="526631" y="111039"/>
                    <a:pt x="516949" y="100192"/>
                    <a:pt x="501808" y="100192"/>
                  </a:cubicBezTo>
                  <a:lnTo>
                    <a:pt x="481735" y="100192"/>
                  </a:lnTo>
                  <a:lnTo>
                    <a:pt x="481735" y="90098"/>
                  </a:lnTo>
                  <a:cubicBezTo>
                    <a:pt x="481735" y="73591"/>
                    <a:pt x="468153" y="60028"/>
                    <a:pt x="451646" y="60028"/>
                  </a:cubicBezTo>
                  <a:cubicBezTo>
                    <a:pt x="435140" y="60028"/>
                    <a:pt x="421499" y="73592"/>
                    <a:pt x="421499" y="90098"/>
                  </a:cubicBezTo>
                  <a:lnTo>
                    <a:pt x="421499" y="100192"/>
                  </a:lnTo>
                  <a:lnTo>
                    <a:pt x="381373" y="100192"/>
                  </a:lnTo>
                  <a:lnTo>
                    <a:pt x="381373" y="70065"/>
                  </a:lnTo>
                  <a:cubicBezTo>
                    <a:pt x="381373" y="53557"/>
                    <a:pt x="367772" y="39956"/>
                    <a:pt x="351265" y="39956"/>
                  </a:cubicBezTo>
                  <a:close/>
                  <a:moveTo>
                    <a:pt x="451646" y="80101"/>
                  </a:moveTo>
                  <a:cubicBezTo>
                    <a:pt x="457380" y="80101"/>
                    <a:pt x="461643" y="84364"/>
                    <a:pt x="461643" y="90098"/>
                  </a:cubicBezTo>
                  <a:lnTo>
                    <a:pt x="461643" y="100192"/>
                  </a:lnTo>
                  <a:lnTo>
                    <a:pt x="441571" y="100192"/>
                  </a:lnTo>
                  <a:lnTo>
                    <a:pt x="441571" y="90098"/>
                  </a:lnTo>
                  <a:cubicBezTo>
                    <a:pt x="441571" y="84364"/>
                    <a:pt x="445913" y="80101"/>
                    <a:pt x="451646" y="80101"/>
                  </a:cubicBezTo>
                  <a:close/>
                  <a:moveTo>
                    <a:pt x="170654" y="130262"/>
                  </a:moveTo>
                  <a:cubicBezTo>
                    <a:pt x="165073" y="130229"/>
                    <a:pt x="160537" y="134756"/>
                    <a:pt x="160559" y="140337"/>
                  </a:cubicBezTo>
                  <a:lnTo>
                    <a:pt x="160559" y="170407"/>
                  </a:lnTo>
                  <a:lnTo>
                    <a:pt x="130489" y="170407"/>
                  </a:lnTo>
                  <a:cubicBezTo>
                    <a:pt x="124909" y="170385"/>
                    <a:pt x="120382" y="174920"/>
                    <a:pt x="120414" y="180501"/>
                  </a:cubicBezTo>
                  <a:lnTo>
                    <a:pt x="120414" y="220567"/>
                  </a:lnTo>
                  <a:cubicBezTo>
                    <a:pt x="120394" y="226141"/>
                    <a:pt x="124916" y="230664"/>
                    <a:pt x="130489" y="230643"/>
                  </a:cubicBezTo>
                  <a:lnTo>
                    <a:pt x="160559" y="230643"/>
                  </a:lnTo>
                  <a:lnTo>
                    <a:pt x="160559" y="260731"/>
                  </a:lnTo>
                  <a:cubicBezTo>
                    <a:pt x="160539" y="266313"/>
                    <a:pt x="165073" y="270839"/>
                    <a:pt x="170654" y="270807"/>
                  </a:cubicBezTo>
                  <a:lnTo>
                    <a:pt x="210720" y="270807"/>
                  </a:lnTo>
                  <a:cubicBezTo>
                    <a:pt x="216293" y="270828"/>
                    <a:pt x="220816" y="266305"/>
                    <a:pt x="220795" y="260731"/>
                  </a:cubicBezTo>
                  <a:lnTo>
                    <a:pt x="220795" y="230643"/>
                  </a:lnTo>
                  <a:lnTo>
                    <a:pt x="250884" y="230643"/>
                  </a:lnTo>
                  <a:cubicBezTo>
                    <a:pt x="256457" y="230664"/>
                    <a:pt x="260981" y="226141"/>
                    <a:pt x="260959" y="220567"/>
                  </a:cubicBezTo>
                  <a:lnTo>
                    <a:pt x="260959" y="180501"/>
                  </a:lnTo>
                  <a:cubicBezTo>
                    <a:pt x="260989" y="174920"/>
                    <a:pt x="256465" y="170385"/>
                    <a:pt x="250884" y="170407"/>
                  </a:cubicBezTo>
                  <a:lnTo>
                    <a:pt x="220795" y="170407"/>
                  </a:lnTo>
                  <a:lnTo>
                    <a:pt x="220795" y="140337"/>
                  </a:lnTo>
                  <a:cubicBezTo>
                    <a:pt x="220815" y="134763"/>
                    <a:pt x="216293" y="130241"/>
                    <a:pt x="210720" y="130262"/>
                  </a:cubicBezTo>
                  <a:close/>
                  <a:moveTo>
                    <a:pt x="411502" y="140259"/>
                  </a:moveTo>
                  <a:cubicBezTo>
                    <a:pt x="405928" y="140238"/>
                    <a:pt x="401405" y="144760"/>
                    <a:pt x="401426" y="150334"/>
                  </a:cubicBezTo>
                  <a:lnTo>
                    <a:pt x="401426" y="230643"/>
                  </a:lnTo>
                  <a:cubicBezTo>
                    <a:pt x="401446" y="236186"/>
                    <a:pt x="405959" y="240661"/>
                    <a:pt x="411502" y="240640"/>
                  </a:cubicBezTo>
                  <a:lnTo>
                    <a:pt x="510040" y="240640"/>
                  </a:lnTo>
                  <a:cubicBezTo>
                    <a:pt x="516744" y="240639"/>
                    <a:pt x="521562" y="234191"/>
                    <a:pt x="519664" y="227761"/>
                  </a:cubicBezTo>
                  <a:lnTo>
                    <a:pt x="495593" y="147453"/>
                  </a:lnTo>
                  <a:cubicBezTo>
                    <a:pt x="494331" y="143180"/>
                    <a:pt x="490404" y="140250"/>
                    <a:pt x="485949" y="140259"/>
                  </a:cubicBezTo>
                  <a:close/>
                  <a:moveTo>
                    <a:pt x="180651" y="150334"/>
                  </a:moveTo>
                  <a:lnTo>
                    <a:pt x="200723" y="150334"/>
                  </a:lnTo>
                  <a:lnTo>
                    <a:pt x="200723" y="180501"/>
                  </a:lnTo>
                  <a:cubicBezTo>
                    <a:pt x="200743" y="186013"/>
                    <a:pt x="205208" y="190476"/>
                    <a:pt x="210720" y="190498"/>
                  </a:cubicBezTo>
                  <a:lnTo>
                    <a:pt x="240887" y="190498"/>
                  </a:lnTo>
                  <a:lnTo>
                    <a:pt x="240887" y="210571"/>
                  </a:lnTo>
                  <a:lnTo>
                    <a:pt x="210720" y="210571"/>
                  </a:lnTo>
                  <a:cubicBezTo>
                    <a:pt x="205208" y="210593"/>
                    <a:pt x="200745" y="215055"/>
                    <a:pt x="200723" y="220567"/>
                  </a:cubicBezTo>
                  <a:lnTo>
                    <a:pt x="200723" y="250734"/>
                  </a:lnTo>
                  <a:lnTo>
                    <a:pt x="180651" y="250734"/>
                  </a:lnTo>
                  <a:lnTo>
                    <a:pt x="180651" y="220567"/>
                  </a:lnTo>
                  <a:cubicBezTo>
                    <a:pt x="180629" y="215055"/>
                    <a:pt x="176166" y="210593"/>
                    <a:pt x="170654" y="210571"/>
                  </a:cubicBezTo>
                  <a:lnTo>
                    <a:pt x="140486" y="210571"/>
                  </a:lnTo>
                  <a:lnTo>
                    <a:pt x="140486" y="190498"/>
                  </a:lnTo>
                  <a:lnTo>
                    <a:pt x="170654" y="190498"/>
                  </a:lnTo>
                  <a:cubicBezTo>
                    <a:pt x="176166" y="190476"/>
                    <a:pt x="180629" y="186013"/>
                    <a:pt x="180651" y="180501"/>
                  </a:cubicBezTo>
                  <a:close/>
                  <a:moveTo>
                    <a:pt x="421499" y="160331"/>
                  </a:moveTo>
                  <a:lnTo>
                    <a:pt x="478461" y="160331"/>
                  </a:lnTo>
                  <a:lnTo>
                    <a:pt x="496554" y="220567"/>
                  </a:lnTo>
                  <a:lnTo>
                    <a:pt x="421499" y="220567"/>
                  </a:lnTo>
                  <a:close/>
                  <a:moveTo>
                    <a:pt x="411502" y="260731"/>
                  </a:moveTo>
                  <a:cubicBezTo>
                    <a:pt x="397820" y="260428"/>
                    <a:pt x="397820" y="281107"/>
                    <a:pt x="411502" y="280804"/>
                  </a:cubicBezTo>
                  <a:lnTo>
                    <a:pt x="431574" y="280804"/>
                  </a:lnTo>
                  <a:cubicBezTo>
                    <a:pt x="444662" y="280501"/>
                    <a:pt x="444662" y="261022"/>
                    <a:pt x="431574" y="260731"/>
                  </a:cubicBezTo>
                  <a:close/>
                  <a:moveTo>
                    <a:pt x="130489" y="341040"/>
                  </a:moveTo>
                  <a:cubicBezTo>
                    <a:pt x="158322" y="341040"/>
                    <a:pt x="180651" y="363349"/>
                    <a:pt x="180651" y="391182"/>
                  </a:cubicBezTo>
                  <a:cubicBezTo>
                    <a:pt x="180651" y="419015"/>
                    <a:pt x="158322" y="441422"/>
                    <a:pt x="130489" y="441422"/>
                  </a:cubicBezTo>
                  <a:cubicBezTo>
                    <a:pt x="102657" y="441422"/>
                    <a:pt x="80250" y="419015"/>
                    <a:pt x="80250" y="391182"/>
                  </a:cubicBezTo>
                  <a:cubicBezTo>
                    <a:pt x="80250" y="363349"/>
                    <a:pt x="102657" y="341040"/>
                    <a:pt x="130489" y="341040"/>
                  </a:cubicBezTo>
                  <a:close/>
                  <a:moveTo>
                    <a:pt x="471738" y="341040"/>
                  </a:moveTo>
                  <a:cubicBezTo>
                    <a:pt x="499571" y="341040"/>
                    <a:pt x="521880" y="363349"/>
                    <a:pt x="521880" y="391182"/>
                  </a:cubicBezTo>
                  <a:cubicBezTo>
                    <a:pt x="521880" y="419015"/>
                    <a:pt x="499571" y="441422"/>
                    <a:pt x="471738" y="441422"/>
                  </a:cubicBezTo>
                  <a:cubicBezTo>
                    <a:pt x="443905" y="441422"/>
                    <a:pt x="421499" y="419015"/>
                    <a:pt x="421499" y="391182"/>
                  </a:cubicBezTo>
                  <a:cubicBezTo>
                    <a:pt x="421499" y="363349"/>
                    <a:pt x="443905" y="341040"/>
                    <a:pt x="471738" y="341040"/>
                  </a:cubicBezTo>
                  <a:close/>
                  <a:moveTo>
                    <a:pt x="20072" y="361113"/>
                  </a:moveTo>
                  <a:lnTo>
                    <a:pt x="67077" y="361113"/>
                  </a:lnTo>
                  <a:cubicBezTo>
                    <a:pt x="64089" y="367359"/>
                    <a:pt x="62005" y="374097"/>
                    <a:pt x="60981" y="381185"/>
                  </a:cubicBezTo>
                  <a:lnTo>
                    <a:pt x="20072" y="381185"/>
                  </a:lnTo>
                  <a:close/>
                  <a:moveTo>
                    <a:pt x="130489" y="361113"/>
                  </a:moveTo>
                  <a:cubicBezTo>
                    <a:pt x="113980" y="361113"/>
                    <a:pt x="100343" y="374673"/>
                    <a:pt x="100342" y="391182"/>
                  </a:cubicBezTo>
                  <a:cubicBezTo>
                    <a:pt x="100342" y="407692"/>
                    <a:pt x="113980" y="421349"/>
                    <a:pt x="130489" y="421349"/>
                  </a:cubicBezTo>
                  <a:cubicBezTo>
                    <a:pt x="146999" y="421349"/>
                    <a:pt x="160559" y="407692"/>
                    <a:pt x="160559" y="391182"/>
                  </a:cubicBezTo>
                  <a:cubicBezTo>
                    <a:pt x="160559" y="374673"/>
                    <a:pt x="146999" y="361113"/>
                    <a:pt x="130489" y="361113"/>
                  </a:cubicBezTo>
                  <a:close/>
                  <a:moveTo>
                    <a:pt x="471738" y="361113"/>
                  </a:moveTo>
                  <a:cubicBezTo>
                    <a:pt x="455229" y="361113"/>
                    <a:pt x="441571" y="374673"/>
                    <a:pt x="441571" y="391182"/>
                  </a:cubicBezTo>
                  <a:cubicBezTo>
                    <a:pt x="441571" y="407692"/>
                    <a:pt x="455228" y="421349"/>
                    <a:pt x="471738" y="421349"/>
                  </a:cubicBezTo>
                  <a:cubicBezTo>
                    <a:pt x="488248" y="421349"/>
                    <a:pt x="501807" y="407692"/>
                    <a:pt x="501807" y="391182"/>
                  </a:cubicBezTo>
                  <a:cubicBezTo>
                    <a:pt x="501807" y="374673"/>
                    <a:pt x="488247" y="361113"/>
                    <a:pt x="471738" y="361113"/>
                  </a:cubicBezTo>
                  <a:close/>
                  <a:moveTo>
                    <a:pt x="535072" y="361113"/>
                  </a:moveTo>
                  <a:lnTo>
                    <a:pt x="582096" y="361113"/>
                  </a:lnTo>
                  <a:lnTo>
                    <a:pt x="582096" y="381185"/>
                  </a:lnTo>
                  <a:lnTo>
                    <a:pt x="541168" y="381185"/>
                  </a:lnTo>
                  <a:cubicBezTo>
                    <a:pt x="540146" y="374096"/>
                    <a:pt x="538056" y="367361"/>
                    <a:pt x="535072" y="361113"/>
                  </a:cubicBezTo>
                  <a:close/>
                  <a:moveTo>
                    <a:pt x="130489" y="381185"/>
                  </a:moveTo>
                  <a:cubicBezTo>
                    <a:pt x="136151" y="381185"/>
                    <a:pt x="140486" y="385521"/>
                    <a:pt x="140486" y="391182"/>
                  </a:cubicBezTo>
                  <a:cubicBezTo>
                    <a:pt x="140487" y="396843"/>
                    <a:pt x="136152" y="401277"/>
                    <a:pt x="130489" y="401277"/>
                  </a:cubicBezTo>
                  <a:cubicBezTo>
                    <a:pt x="124828" y="401277"/>
                    <a:pt x="120414" y="396843"/>
                    <a:pt x="120414" y="391182"/>
                  </a:cubicBezTo>
                  <a:cubicBezTo>
                    <a:pt x="120414" y="385521"/>
                    <a:pt x="124828" y="381185"/>
                    <a:pt x="130489" y="381185"/>
                  </a:cubicBezTo>
                  <a:close/>
                  <a:moveTo>
                    <a:pt x="471738" y="381185"/>
                  </a:moveTo>
                  <a:cubicBezTo>
                    <a:pt x="477400" y="381185"/>
                    <a:pt x="481735" y="385521"/>
                    <a:pt x="481735" y="391182"/>
                  </a:cubicBezTo>
                  <a:cubicBezTo>
                    <a:pt x="481735" y="396844"/>
                    <a:pt x="477400" y="401277"/>
                    <a:pt x="471738" y="401277"/>
                  </a:cubicBezTo>
                  <a:cubicBezTo>
                    <a:pt x="466077" y="401277"/>
                    <a:pt x="461643" y="396844"/>
                    <a:pt x="461643" y="391182"/>
                  </a:cubicBezTo>
                  <a:cubicBezTo>
                    <a:pt x="461643" y="385521"/>
                    <a:pt x="466077" y="381185"/>
                    <a:pt x="471738" y="381185"/>
                  </a:cubicBezTo>
                  <a:close/>
                </a:path>
              </a:pathLst>
            </a:custGeom>
            <a:solidFill>
              <a:srgbClr val="000000"/>
            </a:solidFill>
            <a:ln w="19865" cap="flat">
              <a:noFill/>
              <a:prstDash val="solid"/>
              <a:round/>
            </a:ln>
          </p:spPr>
          <p:txBody>
            <a:bodyPr rtlCol="0" anchor="ctr"/>
            <a:lstStyle/>
            <a:p>
              <a:endParaRPr lang="en-US"/>
            </a:p>
          </p:txBody>
        </p:sp>
      </p:grpSp>
      <p:grpSp>
        <p:nvGrpSpPr>
          <p:cNvPr id="147" name="Group 146">
            <a:extLst>
              <a:ext uri="{FF2B5EF4-FFF2-40B4-BE49-F238E27FC236}">
                <a16:creationId xmlns:a16="http://schemas.microsoft.com/office/drawing/2014/main" id="{CFAC88D8-EB6C-47D7-BDF7-E929DFC37D39}"/>
              </a:ext>
            </a:extLst>
          </p:cNvPr>
          <p:cNvGrpSpPr/>
          <p:nvPr/>
        </p:nvGrpSpPr>
        <p:grpSpPr>
          <a:xfrm>
            <a:off x="3930542" y="1757365"/>
            <a:ext cx="1577976" cy="1024115"/>
            <a:chOff x="3930542" y="1681165"/>
            <a:chExt cx="1577976" cy="1024115"/>
          </a:xfrm>
        </p:grpSpPr>
        <p:sp>
          <p:nvSpPr>
            <p:cNvPr id="48" name="TextBox 47">
              <a:extLst>
                <a:ext uri="{FF2B5EF4-FFF2-40B4-BE49-F238E27FC236}">
                  <a16:creationId xmlns:a16="http://schemas.microsoft.com/office/drawing/2014/main" id="{F876E33F-B863-7040-A51B-E11BCFBE4241}"/>
                </a:ext>
              </a:extLst>
            </p:cNvPr>
            <p:cNvSpPr txBox="1"/>
            <p:nvPr/>
          </p:nvSpPr>
          <p:spPr>
            <a:xfrm>
              <a:off x="3930542" y="2262082"/>
              <a:ext cx="1577976" cy="443198"/>
            </a:xfrm>
            <a:prstGeom prst="rect">
              <a:avLst/>
            </a:prstGeom>
            <a:noFill/>
          </p:spPr>
          <p:txBody>
            <a:bodyPr wrap="square" lIns="45720" tIns="45720" rIns="45720" bIns="45720" rtlCol="0" anchor="ctr" anchorCtr="0">
              <a:spAutoFit/>
            </a:bodyPr>
            <a:lstStyle>
              <a:defPPr>
                <a:defRPr lang="en-US"/>
              </a:defPPr>
              <a:lvl1pPr defTabSz="457189">
                <a:lnSpc>
                  <a:spcPct val="95000"/>
                </a:lnSpc>
                <a:spcAft>
                  <a:spcPts val="600"/>
                </a:spcAft>
                <a:defRPr sz="1400" b="1">
                  <a:solidFill>
                    <a:srgbClr val="000000"/>
                  </a:solidFill>
                  <a:cs typeface="Arial" panose="020B0604020202020204" pitchFamily="34" charset="0"/>
                </a:defRPr>
              </a:lvl1pPr>
            </a:lstStyle>
            <a:p>
              <a:pPr algn="ctr"/>
              <a:r>
                <a:rPr lang="en-US" sz="1200" dirty="0"/>
                <a:t>Workflow</a:t>
              </a:r>
              <a:br>
                <a:rPr lang="en-US" sz="1200" dirty="0"/>
              </a:br>
              <a:r>
                <a:rPr lang="en-US" sz="1200" dirty="0"/>
                <a:t>Dashboard/GUI</a:t>
              </a:r>
            </a:p>
          </p:txBody>
        </p:sp>
        <p:grpSp>
          <p:nvGrpSpPr>
            <p:cNvPr id="132" name="Group 131">
              <a:extLst>
                <a:ext uri="{FF2B5EF4-FFF2-40B4-BE49-F238E27FC236}">
                  <a16:creationId xmlns:a16="http://schemas.microsoft.com/office/drawing/2014/main" id="{7050783A-3BE6-4F38-AC21-8AB9147C4C9C}"/>
                </a:ext>
              </a:extLst>
            </p:cNvPr>
            <p:cNvGrpSpPr/>
            <p:nvPr/>
          </p:nvGrpSpPr>
          <p:grpSpPr>
            <a:xfrm>
              <a:off x="4393484" y="1681165"/>
              <a:ext cx="652094" cy="540426"/>
              <a:chOff x="4035605" y="1617800"/>
              <a:chExt cx="713533" cy="591344"/>
            </a:xfrm>
          </p:grpSpPr>
          <p:sp>
            <p:nvSpPr>
              <p:cNvPr id="79" name="Graphic 77">
                <a:extLst>
                  <a:ext uri="{FF2B5EF4-FFF2-40B4-BE49-F238E27FC236}">
                    <a16:creationId xmlns:a16="http://schemas.microsoft.com/office/drawing/2014/main" id="{167B8D2C-C9BB-40D9-9848-679017DF5746}"/>
                  </a:ext>
                </a:extLst>
              </p:cNvPr>
              <p:cNvSpPr/>
              <p:nvPr/>
            </p:nvSpPr>
            <p:spPr>
              <a:xfrm>
                <a:off x="4126708" y="1752600"/>
                <a:ext cx="457904" cy="372713"/>
              </a:xfrm>
              <a:custGeom>
                <a:avLst/>
                <a:gdLst>
                  <a:gd name="connsiteX0" fmla="*/ 66675 w 819150"/>
                  <a:gd name="connsiteY0" fmla="*/ 1 h 666750"/>
                  <a:gd name="connsiteX1" fmla="*/ 0 w 819150"/>
                  <a:gd name="connsiteY1" fmla="*/ 66676 h 666750"/>
                  <a:gd name="connsiteX2" fmla="*/ 0 w 819150"/>
                  <a:gd name="connsiteY2" fmla="*/ 600076 h 666750"/>
                  <a:gd name="connsiteX3" fmla="*/ 66675 w 819150"/>
                  <a:gd name="connsiteY3" fmla="*/ 666751 h 666750"/>
                  <a:gd name="connsiteX4" fmla="*/ 752475 w 819150"/>
                  <a:gd name="connsiteY4" fmla="*/ 666751 h 666750"/>
                  <a:gd name="connsiteX5" fmla="*/ 819150 w 819150"/>
                  <a:gd name="connsiteY5" fmla="*/ 600076 h 666750"/>
                  <a:gd name="connsiteX6" fmla="*/ 819150 w 819150"/>
                  <a:gd name="connsiteY6" fmla="*/ 66676 h 666750"/>
                  <a:gd name="connsiteX7" fmla="*/ 752475 w 819150"/>
                  <a:gd name="connsiteY7" fmla="*/ 1 h 666750"/>
                  <a:gd name="connsiteX8" fmla="*/ 123825 w 819150"/>
                  <a:gd name="connsiteY8" fmla="*/ 1 h 666750"/>
                  <a:gd name="connsiteX9" fmla="*/ 114165 w 819150"/>
                  <a:gd name="connsiteY9" fmla="*/ 9391 h 666750"/>
                  <a:gd name="connsiteX10" fmla="*/ 123556 w 819150"/>
                  <a:gd name="connsiteY10" fmla="*/ 19051 h 666750"/>
                  <a:gd name="connsiteX11" fmla="*/ 123825 w 819150"/>
                  <a:gd name="connsiteY11" fmla="*/ 19051 h 666750"/>
                  <a:gd name="connsiteX12" fmla="*/ 752475 w 819150"/>
                  <a:gd name="connsiteY12" fmla="*/ 19051 h 666750"/>
                  <a:gd name="connsiteX13" fmla="*/ 800100 w 819150"/>
                  <a:gd name="connsiteY13" fmla="*/ 66676 h 666750"/>
                  <a:gd name="connsiteX14" fmla="*/ 800100 w 819150"/>
                  <a:gd name="connsiteY14" fmla="*/ 600076 h 666750"/>
                  <a:gd name="connsiteX15" fmla="*/ 752475 w 819150"/>
                  <a:gd name="connsiteY15" fmla="*/ 647701 h 666750"/>
                  <a:gd name="connsiteX16" fmla="*/ 66675 w 819150"/>
                  <a:gd name="connsiteY16" fmla="*/ 647701 h 666750"/>
                  <a:gd name="connsiteX17" fmla="*/ 19050 w 819150"/>
                  <a:gd name="connsiteY17" fmla="*/ 600076 h 666750"/>
                  <a:gd name="connsiteX18" fmla="*/ 19050 w 819150"/>
                  <a:gd name="connsiteY18" fmla="*/ 66676 h 666750"/>
                  <a:gd name="connsiteX19" fmla="*/ 66675 w 819150"/>
                  <a:gd name="connsiteY19" fmla="*/ 19051 h 666750"/>
                  <a:gd name="connsiteX20" fmla="*/ 76335 w 819150"/>
                  <a:gd name="connsiteY20" fmla="*/ 9661 h 666750"/>
                  <a:gd name="connsiteX21" fmla="*/ 66944 w 819150"/>
                  <a:gd name="connsiteY21" fmla="*/ 1 h 666750"/>
                  <a:gd name="connsiteX22" fmla="*/ 66675 w 819150"/>
                  <a:gd name="connsiteY22" fmla="*/ 1 h 666750"/>
                  <a:gd name="connsiteX23" fmla="*/ 152400 w 819150"/>
                  <a:gd name="connsiteY23" fmla="*/ 76201 h 666750"/>
                  <a:gd name="connsiteX24" fmla="*/ 85725 w 819150"/>
                  <a:gd name="connsiteY24" fmla="*/ 142876 h 666750"/>
                  <a:gd name="connsiteX25" fmla="*/ 152400 w 819150"/>
                  <a:gd name="connsiteY25" fmla="*/ 209551 h 666750"/>
                  <a:gd name="connsiteX26" fmla="*/ 219075 w 819150"/>
                  <a:gd name="connsiteY26" fmla="*/ 142876 h 666750"/>
                  <a:gd name="connsiteX27" fmla="*/ 152400 w 819150"/>
                  <a:gd name="connsiteY27" fmla="*/ 76201 h 666750"/>
                  <a:gd name="connsiteX28" fmla="*/ 264914 w 819150"/>
                  <a:gd name="connsiteY28" fmla="*/ 76201 h 666750"/>
                  <a:gd name="connsiteX29" fmla="*/ 256282 w 819150"/>
                  <a:gd name="connsiteY29" fmla="*/ 86619 h 666750"/>
                  <a:gd name="connsiteX30" fmla="*/ 266700 w 819150"/>
                  <a:gd name="connsiteY30" fmla="*/ 95251 h 666750"/>
                  <a:gd name="connsiteX31" fmla="*/ 666750 w 819150"/>
                  <a:gd name="connsiteY31" fmla="*/ 95251 h 666750"/>
                  <a:gd name="connsiteX32" fmla="*/ 714375 w 819150"/>
                  <a:gd name="connsiteY32" fmla="*/ 142876 h 666750"/>
                  <a:gd name="connsiteX33" fmla="*/ 666750 w 819150"/>
                  <a:gd name="connsiteY33" fmla="*/ 190501 h 666750"/>
                  <a:gd name="connsiteX34" fmla="*/ 266700 w 819150"/>
                  <a:gd name="connsiteY34" fmla="*/ 190501 h 666750"/>
                  <a:gd name="connsiteX35" fmla="*/ 257040 w 819150"/>
                  <a:gd name="connsiteY35" fmla="*/ 199891 h 666750"/>
                  <a:gd name="connsiteX36" fmla="*/ 266431 w 819150"/>
                  <a:gd name="connsiteY36" fmla="*/ 209551 h 666750"/>
                  <a:gd name="connsiteX37" fmla="*/ 266700 w 819150"/>
                  <a:gd name="connsiteY37" fmla="*/ 209551 h 666750"/>
                  <a:gd name="connsiteX38" fmla="*/ 666750 w 819150"/>
                  <a:gd name="connsiteY38" fmla="*/ 209551 h 666750"/>
                  <a:gd name="connsiteX39" fmla="*/ 733425 w 819150"/>
                  <a:gd name="connsiteY39" fmla="*/ 142876 h 666750"/>
                  <a:gd name="connsiteX40" fmla="*/ 666750 w 819150"/>
                  <a:gd name="connsiteY40" fmla="*/ 76201 h 666750"/>
                  <a:gd name="connsiteX41" fmla="*/ 266700 w 819150"/>
                  <a:gd name="connsiteY41" fmla="*/ 76201 h 666750"/>
                  <a:gd name="connsiteX42" fmla="*/ 264914 w 819150"/>
                  <a:gd name="connsiteY42" fmla="*/ 76201 h 666750"/>
                  <a:gd name="connsiteX43" fmla="*/ 152400 w 819150"/>
                  <a:gd name="connsiteY43" fmla="*/ 95251 h 666750"/>
                  <a:gd name="connsiteX44" fmla="*/ 200025 w 819150"/>
                  <a:gd name="connsiteY44" fmla="*/ 142876 h 666750"/>
                  <a:gd name="connsiteX45" fmla="*/ 152400 w 819150"/>
                  <a:gd name="connsiteY45" fmla="*/ 190501 h 666750"/>
                  <a:gd name="connsiteX46" fmla="*/ 104775 w 819150"/>
                  <a:gd name="connsiteY46" fmla="*/ 142876 h 666750"/>
                  <a:gd name="connsiteX47" fmla="*/ 152400 w 819150"/>
                  <a:gd name="connsiteY47" fmla="*/ 95251 h 666750"/>
                  <a:gd name="connsiteX48" fmla="*/ 152400 w 819150"/>
                  <a:gd name="connsiteY48" fmla="*/ 266701 h 666750"/>
                  <a:gd name="connsiteX49" fmla="*/ 85725 w 819150"/>
                  <a:gd name="connsiteY49" fmla="*/ 333376 h 666750"/>
                  <a:gd name="connsiteX50" fmla="*/ 152400 w 819150"/>
                  <a:gd name="connsiteY50" fmla="*/ 400051 h 666750"/>
                  <a:gd name="connsiteX51" fmla="*/ 552450 w 819150"/>
                  <a:gd name="connsiteY51" fmla="*/ 400051 h 666750"/>
                  <a:gd name="connsiteX52" fmla="*/ 562110 w 819150"/>
                  <a:gd name="connsiteY52" fmla="*/ 390661 h 666750"/>
                  <a:gd name="connsiteX53" fmla="*/ 552719 w 819150"/>
                  <a:gd name="connsiteY53" fmla="*/ 381001 h 666750"/>
                  <a:gd name="connsiteX54" fmla="*/ 552450 w 819150"/>
                  <a:gd name="connsiteY54" fmla="*/ 381001 h 666750"/>
                  <a:gd name="connsiteX55" fmla="*/ 152400 w 819150"/>
                  <a:gd name="connsiteY55" fmla="*/ 381001 h 666750"/>
                  <a:gd name="connsiteX56" fmla="*/ 104775 w 819150"/>
                  <a:gd name="connsiteY56" fmla="*/ 333376 h 666750"/>
                  <a:gd name="connsiteX57" fmla="*/ 152400 w 819150"/>
                  <a:gd name="connsiteY57" fmla="*/ 285751 h 666750"/>
                  <a:gd name="connsiteX58" fmla="*/ 552450 w 819150"/>
                  <a:gd name="connsiteY58" fmla="*/ 285751 h 666750"/>
                  <a:gd name="connsiteX59" fmla="*/ 562110 w 819150"/>
                  <a:gd name="connsiteY59" fmla="*/ 276361 h 666750"/>
                  <a:gd name="connsiteX60" fmla="*/ 552719 w 819150"/>
                  <a:gd name="connsiteY60" fmla="*/ 266701 h 666750"/>
                  <a:gd name="connsiteX61" fmla="*/ 552450 w 819150"/>
                  <a:gd name="connsiteY61" fmla="*/ 266701 h 666750"/>
                  <a:gd name="connsiteX62" fmla="*/ 152400 w 819150"/>
                  <a:gd name="connsiteY62" fmla="*/ 266701 h 666750"/>
                  <a:gd name="connsiteX63" fmla="*/ 666750 w 819150"/>
                  <a:gd name="connsiteY63" fmla="*/ 266701 h 666750"/>
                  <a:gd name="connsiteX64" fmla="*/ 600075 w 819150"/>
                  <a:gd name="connsiteY64" fmla="*/ 333376 h 666750"/>
                  <a:gd name="connsiteX65" fmla="*/ 666750 w 819150"/>
                  <a:gd name="connsiteY65" fmla="*/ 400051 h 666750"/>
                  <a:gd name="connsiteX66" fmla="*/ 733425 w 819150"/>
                  <a:gd name="connsiteY66" fmla="*/ 333376 h 666750"/>
                  <a:gd name="connsiteX67" fmla="*/ 666750 w 819150"/>
                  <a:gd name="connsiteY67" fmla="*/ 266701 h 666750"/>
                  <a:gd name="connsiteX68" fmla="*/ 666750 w 819150"/>
                  <a:gd name="connsiteY68" fmla="*/ 285751 h 666750"/>
                  <a:gd name="connsiteX69" fmla="*/ 714375 w 819150"/>
                  <a:gd name="connsiteY69" fmla="*/ 333376 h 666750"/>
                  <a:gd name="connsiteX70" fmla="*/ 666750 w 819150"/>
                  <a:gd name="connsiteY70" fmla="*/ 381001 h 666750"/>
                  <a:gd name="connsiteX71" fmla="*/ 619125 w 819150"/>
                  <a:gd name="connsiteY71" fmla="*/ 333376 h 666750"/>
                  <a:gd name="connsiteX72" fmla="*/ 666750 w 819150"/>
                  <a:gd name="connsiteY72" fmla="*/ 285751 h 666750"/>
                  <a:gd name="connsiteX73" fmla="*/ 152400 w 819150"/>
                  <a:gd name="connsiteY73" fmla="*/ 457201 h 666750"/>
                  <a:gd name="connsiteX74" fmla="*/ 85725 w 819150"/>
                  <a:gd name="connsiteY74" fmla="*/ 523876 h 666750"/>
                  <a:gd name="connsiteX75" fmla="*/ 152400 w 819150"/>
                  <a:gd name="connsiteY75" fmla="*/ 590551 h 666750"/>
                  <a:gd name="connsiteX76" fmla="*/ 219075 w 819150"/>
                  <a:gd name="connsiteY76" fmla="*/ 523876 h 666750"/>
                  <a:gd name="connsiteX77" fmla="*/ 152400 w 819150"/>
                  <a:gd name="connsiteY77" fmla="*/ 457201 h 666750"/>
                  <a:gd name="connsiteX78" fmla="*/ 264914 w 819150"/>
                  <a:gd name="connsiteY78" fmla="*/ 457201 h 666750"/>
                  <a:gd name="connsiteX79" fmla="*/ 256282 w 819150"/>
                  <a:gd name="connsiteY79" fmla="*/ 467619 h 666750"/>
                  <a:gd name="connsiteX80" fmla="*/ 266700 w 819150"/>
                  <a:gd name="connsiteY80" fmla="*/ 476251 h 666750"/>
                  <a:gd name="connsiteX81" fmla="*/ 666750 w 819150"/>
                  <a:gd name="connsiteY81" fmla="*/ 476251 h 666750"/>
                  <a:gd name="connsiteX82" fmla="*/ 714375 w 819150"/>
                  <a:gd name="connsiteY82" fmla="*/ 523876 h 666750"/>
                  <a:gd name="connsiteX83" fmla="*/ 666750 w 819150"/>
                  <a:gd name="connsiteY83" fmla="*/ 571501 h 666750"/>
                  <a:gd name="connsiteX84" fmla="*/ 266700 w 819150"/>
                  <a:gd name="connsiteY84" fmla="*/ 571501 h 666750"/>
                  <a:gd name="connsiteX85" fmla="*/ 257040 w 819150"/>
                  <a:gd name="connsiteY85" fmla="*/ 580891 h 666750"/>
                  <a:gd name="connsiteX86" fmla="*/ 266431 w 819150"/>
                  <a:gd name="connsiteY86" fmla="*/ 590551 h 666750"/>
                  <a:gd name="connsiteX87" fmla="*/ 266700 w 819150"/>
                  <a:gd name="connsiteY87" fmla="*/ 590551 h 666750"/>
                  <a:gd name="connsiteX88" fmla="*/ 666750 w 819150"/>
                  <a:gd name="connsiteY88" fmla="*/ 590551 h 666750"/>
                  <a:gd name="connsiteX89" fmla="*/ 733425 w 819150"/>
                  <a:gd name="connsiteY89" fmla="*/ 523876 h 666750"/>
                  <a:gd name="connsiteX90" fmla="*/ 666750 w 819150"/>
                  <a:gd name="connsiteY90" fmla="*/ 457201 h 666750"/>
                  <a:gd name="connsiteX91" fmla="*/ 266700 w 819150"/>
                  <a:gd name="connsiteY91" fmla="*/ 457201 h 666750"/>
                  <a:gd name="connsiteX92" fmla="*/ 264914 w 819150"/>
                  <a:gd name="connsiteY92" fmla="*/ 457201 h 666750"/>
                  <a:gd name="connsiteX93" fmla="*/ 152400 w 819150"/>
                  <a:gd name="connsiteY93" fmla="*/ 476251 h 666750"/>
                  <a:gd name="connsiteX94" fmla="*/ 200025 w 819150"/>
                  <a:gd name="connsiteY94" fmla="*/ 523876 h 666750"/>
                  <a:gd name="connsiteX95" fmla="*/ 152400 w 819150"/>
                  <a:gd name="connsiteY95" fmla="*/ 571501 h 666750"/>
                  <a:gd name="connsiteX96" fmla="*/ 104775 w 819150"/>
                  <a:gd name="connsiteY96" fmla="*/ 523876 h 666750"/>
                  <a:gd name="connsiteX97" fmla="*/ 152400 w 819150"/>
                  <a:gd name="connsiteY97" fmla="*/ 476251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19150" h="666750">
                    <a:moveTo>
                      <a:pt x="66675" y="1"/>
                    </a:moveTo>
                    <a:cubicBezTo>
                      <a:pt x="29902" y="1"/>
                      <a:pt x="0" y="29903"/>
                      <a:pt x="0" y="66676"/>
                    </a:cubicBezTo>
                    <a:lnTo>
                      <a:pt x="0" y="600076"/>
                    </a:lnTo>
                    <a:cubicBezTo>
                      <a:pt x="0" y="636849"/>
                      <a:pt x="29902" y="666751"/>
                      <a:pt x="66675" y="666751"/>
                    </a:cubicBezTo>
                    <a:lnTo>
                      <a:pt x="752475" y="666751"/>
                    </a:lnTo>
                    <a:cubicBezTo>
                      <a:pt x="789248" y="666751"/>
                      <a:pt x="819150" y="636849"/>
                      <a:pt x="819150" y="600076"/>
                    </a:cubicBezTo>
                    <a:lnTo>
                      <a:pt x="819150" y="66676"/>
                    </a:lnTo>
                    <a:cubicBezTo>
                      <a:pt x="819150" y="29903"/>
                      <a:pt x="789248" y="1"/>
                      <a:pt x="752475" y="1"/>
                    </a:cubicBezTo>
                    <a:lnTo>
                      <a:pt x="123825" y="1"/>
                    </a:lnTo>
                    <a:cubicBezTo>
                      <a:pt x="118564" y="-73"/>
                      <a:pt x="114240" y="4131"/>
                      <a:pt x="114165" y="9391"/>
                    </a:cubicBezTo>
                    <a:cubicBezTo>
                      <a:pt x="114091" y="14652"/>
                      <a:pt x="118295" y="18977"/>
                      <a:pt x="123556" y="19051"/>
                    </a:cubicBezTo>
                    <a:cubicBezTo>
                      <a:pt x="123645" y="19052"/>
                      <a:pt x="123735" y="19052"/>
                      <a:pt x="123825" y="19051"/>
                    </a:cubicBezTo>
                    <a:lnTo>
                      <a:pt x="752475" y="19051"/>
                    </a:lnTo>
                    <a:cubicBezTo>
                      <a:pt x="779024" y="19051"/>
                      <a:pt x="800100" y="40127"/>
                      <a:pt x="800100" y="66676"/>
                    </a:cubicBezTo>
                    <a:lnTo>
                      <a:pt x="800100" y="600076"/>
                    </a:lnTo>
                    <a:cubicBezTo>
                      <a:pt x="800100" y="626625"/>
                      <a:pt x="779024" y="647701"/>
                      <a:pt x="752475" y="647701"/>
                    </a:cubicBezTo>
                    <a:lnTo>
                      <a:pt x="66675" y="647701"/>
                    </a:lnTo>
                    <a:cubicBezTo>
                      <a:pt x="40126" y="647701"/>
                      <a:pt x="19050" y="626625"/>
                      <a:pt x="19050" y="600076"/>
                    </a:cubicBezTo>
                    <a:lnTo>
                      <a:pt x="19050" y="66676"/>
                    </a:lnTo>
                    <a:cubicBezTo>
                      <a:pt x="19050" y="40127"/>
                      <a:pt x="40126" y="19051"/>
                      <a:pt x="66675" y="19051"/>
                    </a:cubicBezTo>
                    <a:cubicBezTo>
                      <a:pt x="71936" y="19125"/>
                      <a:pt x="76260" y="14921"/>
                      <a:pt x="76335" y="9661"/>
                    </a:cubicBezTo>
                    <a:cubicBezTo>
                      <a:pt x="76409" y="4400"/>
                      <a:pt x="72205" y="75"/>
                      <a:pt x="66944" y="1"/>
                    </a:cubicBezTo>
                    <a:cubicBezTo>
                      <a:pt x="66855" y="0"/>
                      <a:pt x="66765" y="0"/>
                      <a:pt x="66675" y="1"/>
                    </a:cubicBezTo>
                    <a:close/>
                    <a:moveTo>
                      <a:pt x="152400" y="76201"/>
                    </a:moveTo>
                    <a:cubicBezTo>
                      <a:pt x="115689" y="76201"/>
                      <a:pt x="85725" y="106165"/>
                      <a:pt x="85725" y="142876"/>
                    </a:cubicBezTo>
                    <a:cubicBezTo>
                      <a:pt x="85725" y="179587"/>
                      <a:pt x="115689" y="209551"/>
                      <a:pt x="152400" y="209551"/>
                    </a:cubicBezTo>
                    <a:cubicBezTo>
                      <a:pt x="189111" y="209551"/>
                      <a:pt x="219075" y="179587"/>
                      <a:pt x="219075" y="142876"/>
                    </a:cubicBezTo>
                    <a:cubicBezTo>
                      <a:pt x="219075" y="106165"/>
                      <a:pt x="189111" y="76201"/>
                      <a:pt x="152400" y="76201"/>
                    </a:cubicBezTo>
                    <a:close/>
                    <a:moveTo>
                      <a:pt x="264914" y="76201"/>
                    </a:moveTo>
                    <a:cubicBezTo>
                      <a:pt x="259654" y="76694"/>
                      <a:pt x="255789" y="81358"/>
                      <a:pt x="256282" y="86619"/>
                    </a:cubicBezTo>
                    <a:cubicBezTo>
                      <a:pt x="256775" y="91879"/>
                      <a:pt x="261440" y="95744"/>
                      <a:pt x="266700" y="95251"/>
                    </a:cubicBezTo>
                    <a:lnTo>
                      <a:pt x="666750" y="95251"/>
                    </a:lnTo>
                    <a:cubicBezTo>
                      <a:pt x="693299" y="95251"/>
                      <a:pt x="714375" y="116327"/>
                      <a:pt x="714375" y="142876"/>
                    </a:cubicBezTo>
                    <a:cubicBezTo>
                      <a:pt x="714375" y="169425"/>
                      <a:pt x="693299" y="190501"/>
                      <a:pt x="666750" y="190501"/>
                    </a:cubicBezTo>
                    <a:lnTo>
                      <a:pt x="266700" y="190501"/>
                    </a:lnTo>
                    <a:cubicBezTo>
                      <a:pt x="261440" y="190427"/>
                      <a:pt x="257115" y="194631"/>
                      <a:pt x="257040" y="199891"/>
                    </a:cubicBezTo>
                    <a:cubicBezTo>
                      <a:pt x="256966" y="205152"/>
                      <a:pt x="261170" y="209477"/>
                      <a:pt x="266431" y="209551"/>
                    </a:cubicBezTo>
                    <a:cubicBezTo>
                      <a:pt x="266520" y="209552"/>
                      <a:pt x="266610" y="209552"/>
                      <a:pt x="266700" y="209551"/>
                    </a:cubicBezTo>
                    <a:lnTo>
                      <a:pt x="666750" y="209551"/>
                    </a:lnTo>
                    <a:cubicBezTo>
                      <a:pt x="703523" y="209551"/>
                      <a:pt x="733425" y="179649"/>
                      <a:pt x="733425" y="142876"/>
                    </a:cubicBezTo>
                    <a:cubicBezTo>
                      <a:pt x="733425" y="106103"/>
                      <a:pt x="703523" y="76201"/>
                      <a:pt x="666750" y="76201"/>
                    </a:cubicBezTo>
                    <a:lnTo>
                      <a:pt x="266700" y="76201"/>
                    </a:lnTo>
                    <a:cubicBezTo>
                      <a:pt x="266106" y="76145"/>
                      <a:pt x="265508" y="76145"/>
                      <a:pt x="264914" y="76201"/>
                    </a:cubicBezTo>
                    <a:close/>
                    <a:moveTo>
                      <a:pt x="152400" y="95251"/>
                    </a:moveTo>
                    <a:cubicBezTo>
                      <a:pt x="178815" y="95251"/>
                      <a:pt x="200025" y="116461"/>
                      <a:pt x="200025" y="142876"/>
                    </a:cubicBezTo>
                    <a:cubicBezTo>
                      <a:pt x="200025" y="169291"/>
                      <a:pt x="178815" y="190501"/>
                      <a:pt x="152400" y="190501"/>
                    </a:cubicBezTo>
                    <a:cubicBezTo>
                      <a:pt x="125985" y="190501"/>
                      <a:pt x="104775" y="169291"/>
                      <a:pt x="104775" y="142876"/>
                    </a:cubicBezTo>
                    <a:cubicBezTo>
                      <a:pt x="104775" y="116461"/>
                      <a:pt x="125985" y="95251"/>
                      <a:pt x="152400" y="95251"/>
                    </a:cubicBezTo>
                    <a:close/>
                    <a:moveTo>
                      <a:pt x="152400" y="266701"/>
                    </a:moveTo>
                    <a:cubicBezTo>
                      <a:pt x="115627" y="266701"/>
                      <a:pt x="85725" y="296603"/>
                      <a:pt x="85725" y="333376"/>
                    </a:cubicBezTo>
                    <a:cubicBezTo>
                      <a:pt x="85725" y="370149"/>
                      <a:pt x="115627" y="400051"/>
                      <a:pt x="152400" y="400051"/>
                    </a:cubicBezTo>
                    <a:lnTo>
                      <a:pt x="552450" y="400051"/>
                    </a:lnTo>
                    <a:cubicBezTo>
                      <a:pt x="557711" y="400125"/>
                      <a:pt x="562035" y="395921"/>
                      <a:pt x="562110" y="390661"/>
                    </a:cubicBezTo>
                    <a:cubicBezTo>
                      <a:pt x="562184" y="385400"/>
                      <a:pt x="557980" y="381075"/>
                      <a:pt x="552719" y="381001"/>
                    </a:cubicBezTo>
                    <a:cubicBezTo>
                      <a:pt x="552630" y="381000"/>
                      <a:pt x="552540" y="381000"/>
                      <a:pt x="552450" y="381001"/>
                    </a:cubicBezTo>
                    <a:lnTo>
                      <a:pt x="152400" y="381001"/>
                    </a:lnTo>
                    <a:cubicBezTo>
                      <a:pt x="125851" y="381001"/>
                      <a:pt x="104775" y="359925"/>
                      <a:pt x="104775" y="333376"/>
                    </a:cubicBezTo>
                    <a:cubicBezTo>
                      <a:pt x="104775" y="306827"/>
                      <a:pt x="125851" y="285751"/>
                      <a:pt x="152400" y="285751"/>
                    </a:cubicBezTo>
                    <a:lnTo>
                      <a:pt x="552450" y="285751"/>
                    </a:lnTo>
                    <a:cubicBezTo>
                      <a:pt x="557711" y="285825"/>
                      <a:pt x="562035" y="281621"/>
                      <a:pt x="562110" y="276361"/>
                    </a:cubicBezTo>
                    <a:cubicBezTo>
                      <a:pt x="562184" y="271100"/>
                      <a:pt x="557980" y="266775"/>
                      <a:pt x="552719" y="266701"/>
                    </a:cubicBezTo>
                    <a:cubicBezTo>
                      <a:pt x="552630" y="266700"/>
                      <a:pt x="552540" y="266700"/>
                      <a:pt x="552450" y="266701"/>
                    </a:cubicBezTo>
                    <a:lnTo>
                      <a:pt x="152400" y="266701"/>
                    </a:lnTo>
                    <a:close/>
                    <a:moveTo>
                      <a:pt x="666750" y="266701"/>
                    </a:moveTo>
                    <a:cubicBezTo>
                      <a:pt x="630039" y="266701"/>
                      <a:pt x="600075" y="296665"/>
                      <a:pt x="600075" y="333376"/>
                    </a:cubicBezTo>
                    <a:cubicBezTo>
                      <a:pt x="600075" y="370086"/>
                      <a:pt x="630039" y="400051"/>
                      <a:pt x="666750" y="400051"/>
                    </a:cubicBezTo>
                    <a:cubicBezTo>
                      <a:pt x="703461" y="400051"/>
                      <a:pt x="733425" y="370086"/>
                      <a:pt x="733425" y="333376"/>
                    </a:cubicBezTo>
                    <a:cubicBezTo>
                      <a:pt x="733425" y="296665"/>
                      <a:pt x="703461" y="266701"/>
                      <a:pt x="666750" y="266701"/>
                    </a:cubicBezTo>
                    <a:close/>
                    <a:moveTo>
                      <a:pt x="666750" y="285751"/>
                    </a:moveTo>
                    <a:cubicBezTo>
                      <a:pt x="693165" y="285751"/>
                      <a:pt x="714375" y="306961"/>
                      <a:pt x="714375" y="333376"/>
                    </a:cubicBezTo>
                    <a:cubicBezTo>
                      <a:pt x="714375" y="359792"/>
                      <a:pt x="693165" y="381001"/>
                      <a:pt x="666750" y="381001"/>
                    </a:cubicBezTo>
                    <a:cubicBezTo>
                      <a:pt x="640335" y="381001"/>
                      <a:pt x="619125" y="359792"/>
                      <a:pt x="619125" y="333376"/>
                    </a:cubicBezTo>
                    <a:cubicBezTo>
                      <a:pt x="619125" y="306961"/>
                      <a:pt x="640335" y="285751"/>
                      <a:pt x="666750" y="285751"/>
                    </a:cubicBezTo>
                    <a:close/>
                    <a:moveTo>
                      <a:pt x="152400" y="457201"/>
                    </a:moveTo>
                    <a:cubicBezTo>
                      <a:pt x="115689" y="457201"/>
                      <a:pt x="85725" y="487166"/>
                      <a:pt x="85725" y="523876"/>
                    </a:cubicBezTo>
                    <a:cubicBezTo>
                      <a:pt x="85725" y="560586"/>
                      <a:pt x="115689" y="590551"/>
                      <a:pt x="152400" y="590551"/>
                    </a:cubicBezTo>
                    <a:cubicBezTo>
                      <a:pt x="189111" y="590551"/>
                      <a:pt x="219075" y="560586"/>
                      <a:pt x="219075" y="523876"/>
                    </a:cubicBezTo>
                    <a:cubicBezTo>
                      <a:pt x="219075" y="487166"/>
                      <a:pt x="189111" y="457201"/>
                      <a:pt x="152400" y="457201"/>
                    </a:cubicBezTo>
                    <a:close/>
                    <a:moveTo>
                      <a:pt x="264914" y="457201"/>
                    </a:moveTo>
                    <a:cubicBezTo>
                      <a:pt x="259654" y="457694"/>
                      <a:pt x="255789" y="462358"/>
                      <a:pt x="256282" y="467619"/>
                    </a:cubicBezTo>
                    <a:cubicBezTo>
                      <a:pt x="256775" y="472879"/>
                      <a:pt x="261440" y="476744"/>
                      <a:pt x="266700" y="476251"/>
                    </a:cubicBezTo>
                    <a:lnTo>
                      <a:pt x="666750" y="476251"/>
                    </a:lnTo>
                    <a:cubicBezTo>
                      <a:pt x="693299" y="476251"/>
                      <a:pt x="714375" y="497327"/>
                      <a:pt x="714375" y="523876"/>
                    </a:cubicBezTo>
                    <a:cubicBezTo>
                      <a:pt x="714375" y="550425"/>
                      <a:pt x="693299" y="571501"/>
                      <a:pt x="666750" y="571501"/>
                    </a:cubicBezTo>
                    <a:lnTo>
                      <a:pt x="266700" y="571501"/>
                    </a:lnTo>
                    <a:cubicBezTo>
                      <a:pt x="261440" y="571427"/>
                      <a:pt x="257115" y="575631"/>
                      <a:pt x="257040" y="580891"/>
                    </a:cubicBezTo>
                    <a:cubicBezTo>
                      <a:pt x="256966" y="586152"/>
                      <a:pt x="261170" y="590477"/>
                      <a:pt x="266431" y="590551"/>
                    </a:cubicBezTo>
                    <a:cubicBezTo>
                      <a:pt x="266520" y="590552"/>
                      <a:pt x="266610" y="590552"/>
                      <a:pt x="266700" y="590551"/>
                    </a:cubicBezTo>
                    <a:lnTo>
                      <a:pt x="666750" y="590551"/>
                    </a:lnTo>
                    <a:cubicBezTo>
                      <a:pt x="703523" y="590551"/>
                      <a:pt x="733425" y="560649"/>
                      <a:pt x="733425" y="523876"/>
                    </a:cubicBezTo>
                    <a:cubicBezTo>
                      <a:pt x="733425" y="487103"/>
                      <a:pt x="703523" y="457201"/>
                      <a:pt x="666750" y="457201"/>
                    </a:cubicBezTo>
                    <a:lnTo>
                      <a:pt x="266700" y="457201"/>
                    </a:lnTo>
                    <a:cubicBezTo>
                      <a:pt x="266106" y="457145"/>
                      <a:pt x="265508" y="457145"/>
                      <a:pt x="264914" y="457201"/>
                    </a:cubicBezTo>
                    <a:close/>
                    <a:moveTo>
                      <a:pt x="152400" y="476251"/>
                    </a:moveTo>
                    <a:cubicBezTo>
                      <a:pt x="178815" y="476251"/>
                      <a:pt x="200025" y="497460"/>
                      <a:pt x="200025" y="523876"/>
                    </a:cubicBezTo>
                    <a:cubicBezTo>
                      <a:pt x="200025" y="550292"/>
                      <a:pt x="178815" y="571501"/>
                      <a:pt x="152400" y="571501"/>
                    </a:cubicBezTo>
                    <a:cubicBezTo>
                      <a:pt x="125985" y="571501"/>
                      <a:pt x="104775" y="550292"/>
                      <a:pt x="104775" y="523876"/>
                    </a:cubicBezTo>
                    <a:cubicBezTo>
                      <a:pt x="104775" y="497460"/>
                      <a:pt x="125985" y="476251"/>
                      <a:pt x="152400" y="476251"/>
                    </a:cubicBezTo>
                    <a:close/>
                  </a:path>
                </a:pathLst>
              </a:custGeom>
              <a:solidFill>
                <a:srgbClr val="000000"/>
              </a:solidFill>
              <a:ln w="9525" cap="flat">
                <a:solidFill>
                  <a:schemeClr val="tx1"/>
                </a:solidFill>
                <a:prstDash val="solid"/>
                <a:miter/>
              </a:ln>
            </p:spPr>
            <p:txBody>
              <a:bodyPr rtlCol="0" anchor="ctr"/>
              <a:lstStyle/>
              <a:p>
                <a:endParaRPr lang="en-US" b="1" dirty="0"/>
              </a:p>
            </p:txBody>
          </p:sp>
          <p:grpSp>
            <p:nvGrpSpPr>
              <p:cNvPr id="108" name="Group 107">
                <a:extLst>
                  <a:ext uri="{FF2B5EF4-FFF2-40B4-BE49-F238E27FC236}">
                    <a16:creationId xmlns:a16="http://schemas.microsoft.com/office/drawing/2014/main" id="{C3D62C7A-0C0A-4954-A138-D09E2022708F}"/>
                  </a:ext>
                </a:extLst>
              </p:cNvPr>
              <p:cNvGrpSpPr/>
              <p:nvPr/>
            </p:nvGrpSpPr>
            <p:grpSpPr>
              <a:xfrm>
                <a:off x="4035605" y="1617800"/>
                <a:ext cx="650515" cy="523420"/>
                <a:chOff x="8249645" y="139308"/>
                <a:chExt cx="799971" cy="643676"/>
              </a:xfrm>
            </p:grpSpPr>
            <p:sp>
              <p:nvSpPr>
                <p:cNvPr id="92" name="Graphic 9">
                  <a:extLst>
                    <a:ext uri="{FF2B5EF4-FFF2-40B4-BE49-F238E27FC236}">
                      <a16:creationId xmlns:a16="http://schemas.microsoft.com/office/drawing/2014/main" id="{B7F3D942-59AE-41D4-97C0-9216B53F0DF9}"/>
                    </a:ext>
                  </a:extLst>
                </p:cNvPr>
                <p:cNvSpPr/>
                <p:nvPr/>
              </p:nvSpPr>
              <p:spPr>
                <a:xfrm>
                  <a:off x="8723415" y="223030"/>
                  <a:ext cx="48013" cy="48013"/>
                </a:xfrm>
                <a:custGeom>
                  <a:avLst/>
                  <a:gdLst>
                    <a:gd name="connsiteX0" fmla="*/ 24007 w 48013"/>
                    <a:gd name="connsiteY0" fmla="*/ 48013 h 48013"/>
                    <a:gd name="connsiteX1" fmla="*/ 48013 w 48013"/>
                    <a:gd name="connsiteY1" fmla="*/ 24007 h 48013"/>
                    <a:gd name="connsiteX2" fmla="*/ 24007 w 48013"/>
                    <a:gd name="connsiteY2" fmla="*/ 0 h 48013"/>
                    <a:gd name="connsiteX3" fmla="*/ 0 w 48013"/>
                    <a:gd name="connsiteY3" fmla="*/ 24007 h 48013"/>
                    <a:gd name="connsiteX4" fmla="*/ 24007 w 48013"/>
                    <a:gd name="connsiteY4" fmla="*/ 48013 h 48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3" h="48013">
                      <a:moveTo>
                        <a:pt x="24007" y="48013"/>
                      </a:moveTo>
                      <a:cubicBezTo>
                        <a:pt x="37264" y="48013"/>
                        <a:pt x="48013" y="37265"/>
                        <a:pt x="48013" y="24007"/>
                      </a:cubicBezTo>
                      <a:cubicBezTo>
                        <a:pt x="48013" y="10748"/>
                        <a:pt x="37264" y="0"/>
                        <a:pt x="24007" y="0"/>
                      </a:cubicBezTo>
                      <a:cubicBezTo>
                        <a:pt x="10750" y="0"/>
                        <a:pt x="0" y="10748"/>
                        <a:pt x="0" y="24007"/>
                      </a:cubicBezTo>
                      <a:cubicBezTo>
                        <a:pt x="0" y="37265"/>
                        <a:pt x="10750" y="48013"/>
                        <a:pt x="24007" y="48013"/>
                      </a:cubicBezTo>
                      <a:close/>
                    </a:path>
                  </a:pathLst>
                </a:custGeom>
                <a:solidFill>
                  <a:srgbClr val="000000"/>
                </a:solidFill>
                <a:ln w="4614" cap="flat">
                  <a:noFill/>
                  <a:prstDash val="solid"/>
                  <a:miter/>
                </a:ln>
              </p:spPr>
              <p:txBody>
                <a:bodyPr rtlCol="0" anchor="ctr"/>
                <a:lstStyle/>
                <a:p>
                  <a:endParaRPr lang="en-US"/>
                </a:p>
              </p:txBody>
            </p:sp>
            <p:sp>
              <p:nvSpPr>
                <p:cNvPr id="93" name="Graphic 9">
                  <a:extLst>
                    <a:ext uri="{FF2B5EF4-FFF2-40B4-BE49-F238E27FC236}">
                      <a16:creationId xmlns:a16="http://schemas.microsoft.com/office/drawing/2014/main" id="{B7F3D942-59AE-41D4-97C0-9216B53F0DF9}"/>
                    </a:ext>
                  </a:extLst>
                </p:cNvPr>
                <p:cNvSpPr/>
                <p:nvPr/>
              </p:nvSpPr>
              <p:spPr>
                <a:xfrm>
                  <a:off x="8802864" y="223030"/>
                  <a:ext cx="48013" cy="48013"/>
                </a:xfrm>
                <a:custGeom>
                  <a:avLst/>
                  <a:gdLst>
                    <a:gd name="connsiteX0" fmla="*/ 24007 w 48013"/>
                    <a:gd name="connsiteY0" fmla="*/ 48013 h 48013"/>
                    <a:gd name="connsiteX1" fmla="*/ 48013 w 48013"/>
                    <a:gd name="connsiteY1" fmla="*/ 24007 h 48013"/>
                    <a:gd name="connsiteX2" fmla="*/ 24007 w 48013"/>
                    <a:gd name="connsiteY2" fmla="*/ 0 h 48013"/>
                    <a:gd name="connsiteX3" fmla="*/ 0 w 48013"/>
                    <a:gd name="connsiteY3" fmla="*/ 24007 h 48013"/>
                    <a:gd name="connsiteX4" fmla="*/ 24007 w 48013"/>
                    <a:gd name="connsiteY4" fmla="*/ 48013 h 48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3" h="48013">
                      <a:moveTo>
                        <a:pt x="24007" y="48013"/>
                      </a:moveTo>
                      <a:cubicBezTo>
                        <a:pt x="37264" y="48013"/>
                        <a:pt x="48013" y="37265"/>
                        <a:pt x="48013" y="24007"/>
                      </a:cubicBezTo>
                      <a:cubicBezTo>
                        <a:pt x="48013" y="10748"/>
                        <a:pt x="37264" y="0"/>
                        <a:pt x="24007" y="0"/>
                      </a:cubicBezTo>
                      <a:cubicBezTo>
                        <a:pt x="10750" y="0"/>
                        <a:pt x="0" y="10748"/>
                        <a:pt x="0" y="24007"/>
                      </a:cubicBezTo>
                      <a:cubicBezTo>
                        <a:pt x="28" y="37254"/>
                        <a:pt x="10759" y="47988"/>
                        <a:pt x="24007" y="48013"/>
                      </a:cubicBezTo>
                      <a:close/>
                    </a:path>
                  </a:pathLst>
                </a:custGeom>
                <a:solidFill>
                  <a:srgbClr val="000000"/>
                </a:solidFill>
                <a:ln w="4614" cap="flat">
                  <a:noFill/>
                  <a:prstDash val="solid"/>
                  <a:miter/>
                </a:ln>
              </p:spPr>
              <p:txBody>
                <a:bodyPr rtlCol="0" anchor="ctr"/>
                <a:lstStyle/>
                <a:p>
                  <a:endParaRPr lang="en-US"/>
                </a:p>
              </p:txBody>
            </p:sp>
            <p:sp>
              <p:nvSpPr>
                <p:cNvPr id="94" name="Graphic 9">
                  <a:extLst>
                    <a:ext uri="{FF2B5EF4-FFF2-40B4-BE49-F238E27FC236}">
                      <a16:creationId xmlns:a16="http://schemas.microsoft.com/office/drawing/2014/main" id="{B7F3D942-59AE-41D4-97C0-9216B53F0DF9}"/>
                    </a:ext>
                  </a:extLst>
                </p:cNvPr>
                <p:cNvSpPr/>
                <p:nvPr/>
              </p:nvSpPr>
              <p:spPr>
                <a:xfrm>
                  <a:off x="8882313" y="223030"/>
                  <a:ext cx="48013" cy="48013"/>
                </a:xfrm>
                <a:custGeom>
                  <a:avLst/>
                  <a:gdLst>
                    <a:gd name="connsiteX0" fmla="*/ 24007 w 48013"/>
                    <a:gd name="connsiteY0" fmla="*/ 48013 h 48013"/>
                    <a:gd name="connsiteX1" fmla="*/ 48013 w 48013"/>
                    <a:gd name="connsiteY1" fmla="*/ 24007 h 48013"/>
                    <a:gd name="connsiteX2" fmla="*/ 24007 w 48013"/>
                    <a:gd name="connsiteY2" fmla="*/ 0 h 48013"/>
                    <a:gd name="connsiteX3" fmla="*/ 0 w 48013"/>
                    <a:gd name="connsiteY3" fmla="*/ 24007 h 48013"/>
                    <a:gd name="connsiteX4" fmla="*/ 24007 w 48013"/>
                    <a:gd name="connsiteY4" fmla="*/ 48013 h 48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3" h="48013">
                      <a:moveTo>
                        <a:pt x="24007" y="48013"/>
                      </a:moveTo>
                      <a:cubicBezTo>
                        <a:pt x="37264" y="48013"/>
                        <a:pt x="48013" y="37265"/>
                        <a:pt x="48013" y="24007"/>
                      </a:cubicBezTo>
                      <a:cubicBezTo>
                        <a:pt x="48013" y="10748"/>
                        <a:pt x="37264" y="0"/>
                        <a:pt x="24007" y="0"/>
                      </a:cubicBezTo>
                      <a:cubicBezTo>
                        <a:pt x="10749" y="0"/>
                        <a:pt x="0" y="10748"/>
                        <a:pt x="0" y="24007"/>
                      </a:cubicBezTo>
                      <a:cubicBezTo>
                        <a:pt x="28" y="37254"/>
                        <a:pt x="10759" y="47988"/>
                        <a:pt x="24007" y="48013"/>
                      </a:cubicBezTo>
                      <a:close/>
                    </a:path>
                  </a:pathLst>
                </a:custGeom>
                <a:solidFill>
                  <a:srgbClr val="000000"/>
                </a:solidFill>
                <a:ln w="4614" cap="flat">
                  <a:noFill/>
                  <a:prstDash val="solid"/>
                  <a:miter/>
                </a:ln>
              </p:spPr>
              <p:txBody>
                <a:bodyPr rtlCol="0" anchor="ctr"/>
                <a:lstStyle/>
                <a:p>
                  <a:endParaRPr lang="en-US"/>
                </a:p>
              </p:txBody>
            </p:sp>
            <p:sp>
              <p:nvSpPr>
                <p:cNvPr id="95" name="Graphic 9">
                  <a:extLst>
                    <a:ext uri="{FF2B5EF4-FFF2-40B4-BE49-F238E27FC236}">
                      <a16:creationId xmlns:a16="http://schemas.microsoft.com/office/drawing/2014/main" id="{B7F3D942-59AE-41D4-97C0-9216B53F0DF9}"/>
                    </a:ext>
                  </a:extLst>
                </p:cNvPr>
                <p:cNvSpPr/>
                <p:nvPr/>
              </p:nvSpPr>
              <p:spPr>
                <a:xfrm>
                  <a:off x="8249645" y="139308"/>
                  <a:ext cx="799971" cy="643676"/>
                </a:xfrm>
                <a:custGeom>
                  <a:avLst/>
                  <a:gdLst>
                    <a:gd name="connsiteX0" fmla="*/ 781398 w 799971"/>
                    <a:gd name="connsiteY0" fmla="*/ 0 h 643676"/>
                    <a:gd name="connsiteX1" fmla="*/ 18574 w 799971"/>
                    <a:gd name="connsiteY1" fmla="*/ 0 h 643676"/>
                    <a:gd name="connsiteX2" fmla="*/ 0 w 799971"/>
                    <a:gd name="connsiteY2" fmla="*/ 18574 h 643676"/>
                    <a:gd name="connsiteX3" fmla="*/ 0 w 799971"/>
                    <a:gd name="connsiteY3" fmla="*/ 625102 h 643676"/>
                    <a:gd name="connsiteX4" fmla="*/ 18574 w 799971"/>
                    <a:gd name="connsiteY4" fmla="*/ 643676 h 643676"/>
                    <a:gd name="connsiteX5" fmla="*/ 781398 w 799971"/>
                    <a:gd name="connsiteY5" fmla="*/ 643676 h 643676"/>
                    <a:gd name="connsiteX6" fmla="*/ 799971 w 799971"/>
                    <a:gd name="connsiteY6" fmla="*/ 625102 h 643676"/>
                    <a:gd name="connsiteX7" fmla="*/ 799971 w 799971"/>
                    <a:gd name="connsiteY7" fmla="*/ 18574 h 643676"/>
                    <a:gd name="connsiteX8" fmla="*/ 781398 w 799971"/>
                    <a:gd name="connsiteY8" fmla="*/ 0 h 643676"/>
                    <a:gd name="connsiteX9" fmla="*/ 762824 w 799971"/>
                    <a:gd name="connsiteY9" fmla="*/ 37148 h 643676"/>
                    <a:gd name="connsiteX10" fmla="*/ 762824 w 799971"/>
                    <a:gd name="connsiteY10" fmla="*/ 157460 h 643676"/>
                    <a:gd name="connsiteX11" fmla="*/ 37148 w 799971"/>
                    <a:gd name="connsiteY11" fmla="*/ 157460 h 643676"/>
                    <a:gd name="connsiteX12" fmla="*/ 37148 w 799971"/>
                    <a:gd name="connsiteY12" fmla="*/ 37148 h 643676"/>
                    <a:gd name="connsiteX13" fmla="*/ 37148 w 799971"/>
                    <a:gd name="connsiteY13" fmla="*/ 606529 h 643676"/>
                    <a:gd name="connsiteX14" fmla="*/ 37148 w 799971"/>
                    <a:gd name="connsiteY14" fmla="*/ 194607 h 643676"/>
                    <a:gd name="connsiteX15" fmla="*/ 762824 w 799971"/>
                    <a:gd name="connsiteY15" fmla="*/ 194607 h 643676"/>
                    <a:gd name="connsiteX16" fmla="*/ 762824 w 799971"/>
                    <a:gd name="connsiteY16" fmla="*/ 606529 h 64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971" h="643676">
                      <a:moveTo>
                        <a:pt x="781398" y="0"/>
                      </a:moveTo>
                      <a:lnTo>
                        <a:pt x="18574" y="0"/>
                      </a:lnTo>
                      <a:cubicBezTo>
                        <a:pt x="8316" y="0"/>
                        <a:pt x="0" y="8316"/>
                        <a:pt x="0" y="18574"/>
                      </a:cubicBezTo>
                      <a:lnTo>
                        <a:pt x="0" y="625102"/>
                      </a:lnTo>
                      <a:cubicBezTo>
                        <a:pt x="0" y="635360"/>
                        <a:pt x="8316" y="643676"/>
                        <a:pt x="18574" y="643676"/>
                      </a:cubicBezTo>
                      <a:lnTo>
                        <a:pt x="781398" y="643676"/>
                      </a:lnTo>
                      <a:cubicBezTo>
                        <a:pt x="791655" y="643676"/>
                        <a:pt x="799971" y="635360"/>
                        <a:pt x="799971" y="625102"/>
                      </a:cubicBezTo>
                      <a:lnTo>
                        <a:pt x="799971" y="18574"/>
                      </a:lnTo>
                      <a:cubicBezTo>
                        <a:pt x="799971" y="8316"/>
                        <a:pt x="791655" y="0"/>
                        <a:pt x="781398" y="0"/>
                      </a:cubicBezTo>
                      <a:close/>
                      <a:moveTo>
                        <a:pt x="762824" y="37148"/>
                      </a:moveTo>
                      <a:lnTo>
                        <a:pt x="762824" y="157460"/>
                      </a:lnTo>
                      <a:lnTo>
                        <a:pt x="37148" y="157460"/>
                      </a:lnTo>
                      <a:lnTo>
                        <a:pt x="37148" y="37148"/>
                      </a:lnTo>
                      <a:close/>
                      <a:moveTo>
                        <a:pt x="37148" y="606529"/>
                      </a:moveTo>
                      <a:lnTo>
                        <a:pt x="37148" y="194607"/>
                      </a:lnTo>
                      <a:lnTo>
                        <a:pt x="762824" y="194607"/>
                      </a:lnTo>
                      <a:lnTo>
                        <a:pt x="762824" y="606529"/>
                      </a:lnTo>
                      <a:close/>
                    </a:path>
                  </a:pathLst>
                </a:custGeom>
                <a:solidFill>
                  <a:srgbClr val="000000"/>
                </a:solidFill>
                <a:ln w="4614" cap="flat">
                  <a:noFill/>
                  <a:prstDash val="solid"/>
                  <a:miter/>
                </a:ln>
              </p:spPr>
              <p:txBody>
                <a:bodyPr rtlCol="0" anchor="ctr"/>
                <a:lstStyle/>
                <a:p>
                  <a:endParaRPr lang="en-US"/>
                </a:p>
              </p:txBody>
            </p:sp>
          </p:grpSp>
          <p:grpSp>
            <p:nvGrpSpPr>
              <p:cNvPr id="131" name="Group 130">
                <a:extLst>
                  <a:ext uri="{FF2B5EF4-FFF2-40B4-BE49-F238E27FC236}">
                    <a16:creationId xmlns:a16="http://schemas.microsoft.com/office/drawing/2014/main" id="{ADFDF31F-66B5-49BD-BBA3-9003AA244DCC}"/>
                  </a:ext>
                </a:extLst>
              </p:cNvPr>
              <p:cNvGrpSpPr/>
              <p:nvPr/>
            </p:nvGrpSpPr>
            <p:grpSpPr>
              <a:xfrm>
                <a:off x="4493420" y="1936106"/>
                <a:ext cx="255718" cy="273038"/>
                <a:chOff x="5064296" y="1712269"/>
                <a:chExt cx="253960" cy="271161"/>
              </a:xfrm>
            </p:grpSpPr>
            <p:sp>
              <p:nvSpPr>
                <p:cNvPr id="130" name="Oval 129">
                  <a:extLst>
                    <a:ext uri="{FF2B5EF4-FFF2-40B4-BE49-F238E27FC236}">
                      <a16:creationId xmlns:a16="http://schemas.microsoft.com/office/drawing/2014/main" id="{2E0D78D3-6DE2-4A4A-8E0A-56C2DF4FF425}"/>
                    </a:ext>
                  </a:extLst>
                </p:cNvPr>
                <p:cNvSpPr/>
                <p:nvPr/>
              </p:nvSpPr>
              <p:spPr>
                <a:xfrm>
                  <a:off x="5105400" y="1778794"/>
                  <a:ext cx="192882" cy="185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124" name="Picture 112">
                  <a:extLst>
                    <a:ext uri="{FF2B5EF4-FFF2-40B4-BE49-F238E27FC236}">
                      <a16:creationId xmlns:a16="http://schemas.microsoft.com/office/drawing/2014/main" id="{E6D97045-EEB1-40AB-B567-5B5FAC70F939}"/>
                    </a:ext>
                  </a:extLst>
                </p:cNvPr>
                <p:cNvGrpSpPr/>
                <p:nvPr/>
              </p:nvGrpSpPr>
              <p:grpSpPr>
                <a:xfrm>
                  <a:off x="5064296" y="1712269"/>
                  <a:ext cx="253960" cy="271161"/>
                  <a:chOff x="7449790" y="233322"/>
                  <a:chExt cx="310645" cy="331685"/>
                </a:xfrm>
                <a:solidFill>
                  <a:srgbClr val="000000"/>
                </a:solidFill>
              </p:grpSpPr>
              <p:sp>
                <p:nvSpPr>
                  <p:cNvPr id="125" name="Picture 112">
                    <a:extLst>
                      <a:ext uri="{FF2B5EF4-FFF2-40B4-BE49-F238E27FC236}">
                        <a16:creationId xmlns:a16="http://schemas.microsoft.com/office/drawing/2014/main" id="{DC5766C7-40D7-42EB-80E2-C5A993B2CEE5}"/>
                      </a:ext>
                    </a:extLst>
                  </p:cNvPr>
                  <p:cNvSpPr/>
                  <p:nvPr/>
                </p:nvSpPr>
                <p:spPr>
                  <a:xfrm>
                    <a:off x="7449790" y="233322"/>
                    <a:ext cx="142190" cy="234684"/>
                  </a:xfrm>
                  <a:custGeom>
                    <a:avLst/>
                    <a:gdLst>
                      <a:gd name="connsiteX0" fmla="*/ 95475 w 142190"/>
                      <a:gd name="connsiteY0" fmla="*/ 234685 h 234684"/>
                      <a:gd name="connsiteX1" fmla="*/ 81938 w 142190"/>
                      <a:gd name="connsiteY1" fmla="*/ 226070 h 234684"/>
                      <a:gd name="connsiteX2" fmla="*/ 5411 w 142190"/>
                      <a:gd name="connsiteY2" fmla="*/ 61381 h 234684"/>
                      <a:gd name="connsiteX3" fmla="*/ 20679 w 142190"/>
                      <a:gd name="connsiteY3" fmla="*/ 5411 h 234684"/>
                      <a:gd name="connsiteX4" fmla="*/ 76649 w 142190"/>
                      <a:gd name="connsiteY4" fmla="*/ 20679 h 234684"/>
                      <a:gd name="connsiteX5" fmla="*/ 79551 w 142190"/>
                      <a:gd name="connsiteY5" fmla="*/ 26922 h 234684"/>
                      <a:gd name="connsiteX6" fmla="*/ 141011 w 142190"/>
                      <a:gd name="connsiteY6" fmla="*/ 159277 h 234684"/>
                      <a:gd name="connsiteX7" fmla="*/ 133071 w 142190"/>
                      <a:gd name="connsiteY7" fmla="*/ 178823 h 234684"/>
                      <a:gd name="connsiteX8" fmla="*/ 113973 w 142190"/>
                      <a:gd name="connsiteY8" fmla="*/ 171845 h 234684"/>
                      <a:gd name="connsiteX9" fmla="*/ 52476 w 142190"/>
                      <a:gd name="connsiteY9" fmla="*/ 39490 h 234684"/>
                      <a:gd name="connsiteX10" fmla="*/ 38617 w 142190"/>
                      <a:gd name="connsiteY10" fmla="*/ 31855 h 234684"/>
                      <a:gd name="connsiteX11" fmla="*/ 30982 w 142190"/>
                      <a:gd name="connsiteY11" fmla="*/ 45713 h 234684"/>
                      <a:gd name="connsiteX12" fmla="*/ 32374 w 142190"/>
                      <a:gd name="connsiteY12" fmla="*/ 48739 h 234684"/>
                      <a:gd name="connsiteX13" fmla="*/ 108864 w 142190"/>
                      <a:gd name="connsiteY13" fmla="*/ 213427 h 234684"/>
                      <a:gd name="connsiteX14" fmla="*/ 101629 w 142190"/>
                      <a:gd name="connsiteY14" fmla="*/ 233230 h 234684"/>
                      <a:gd name="connsiteX15" fmla="*/ 95475 w 142190"/>
                      <a:gd name="connsiteY15" fmla="*/ 234685 h 23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190" h="234684">
                        <a:moveTo>
                          <a:pt x="95475" y="234685"/>
                        </a:moveTo>
                        <a:cubicBezTo>
                          <a:pt x="89672" y="234692"/>
                          <a:pt x="84391" y="231332"/>
                          <a:pt x="81938" y="226070"/>
                        </a:cubicBezTo>
                        <a:lnTo>
                          <a:pt x="5411" y="61381"/>
                        </a:lnTo>
                        <a:cubicBezTo>
                          <a:pt x="-5829" y="41710"/>
                          <a:pt x="1007" y="16650"/>
                          <a:pt x="20679" y="5411"/>
                        </a:cubicBezTo>
                        <a:cubicBezTo>
                          <a:pt x="40351" y="-5829"/>
                          <a:pt x="65409" y="1007"/>
                          <a:pt x="76649" y="20679"/>
                        </a:cubicBezTo>
                        <a:cubicBezTo>
                          <a:pt x="77790" y="22675"/>
                          <a:pt x="78760" y="24763"/>
                          <a:pt x="79551" y="26922"/>
                        </a:cubicBezTo>
                        <a:lnTo>
                          <a:pt x="141011" y="159277"/>
                        </a:lnTo>
                        <a:cubicBezTo>
                          <a:pt x="144218" y="166866"/>
                          <a:pt x="140664" y="175619"/>
                          <a:pt x="133071" y="178823"/>
                        </a:cubicBezTo>
                        <a:cubicBezTo>
                          <a:pt x="125862" y="181870"/>
                          <a:pt x="117523" y="178823"/>
                          <a:pt x="113973" y="171845"/>
                        </a:cubicBezTo>
                        <a:lnTo>
                          <a:pt x="52476" y="39490"/>
                        </a:lnTo>
                        <a:cubicBezTo>
                          <a:pt x="50756" y="33555"/>
                          <a:pt x="44551" y="30136"/>
                          <a:pt x="38617" y="31855"/>
                        </a:cubicBezTo>
                        <a:cubicBezTo>
                          <a:pt x="32682" y="33573"/>
                          <a:pt x="29264" y="39778"/>
                          <a:pt x="30982" y="45713"/>
                        </a:cubicBezTo>
                        <a:cubicBezTo>
                          <a:pt x="31293" y="46786"/>
                          <a:pt x="31762" y="47805"/>
                          <a:pt x="32374" y="48739"/>
                        </a:cubicBezTo>
                        <a:lnTo>
                          <a:pt x="108864" y="213427"/>
                        </a:lnTo>
                        <a:cubicBezTo>
                          <a:pt x="112328" y="220894"/>
                          <a:pt x="109091" y="229755"/>
                          <a:pt x="101629" y="233230"/>
                        </a:cubicBezTo>
                        <a:cubicBezTo>
                          <a:pt x="99704" y="234148"/>
                          <a:pt x="97608" y="234644"/>
                          <a:pt x="95475" y="234685"/>
                        </a:cubicBezTo>
                        <a:close/>
                      </a:path>
                    </a:pathLst>
                  </a:custGeom>
                  <a:solidFill>
                    <a:srgbClr val="000000"/>
                  </a:solidFill>
                  <a:ln w="3721" cap="flat">
                    <a:noFill/>
                    <a:prstDash val="solid"/>
                    <a:miter/>
                  </a:ln>
                </p:spPr>
                <p:txBody>
                  <a:bodyPr rtlCol="0" anchor="ctr"/>
                  <a:lstStyle/>
                  <a:p>
                    <a:endParaRPr lang="en-US"/>
                  </a:p>
                </p:txBody>
              </p:sp>
              <p:sp>
                <p:nvSpPr>
                  <p:cNvPr id="126" name="Picture 112">
                    <a:extLst>
                      <a:ext uri="{FF2B5EF4-FFF2-40B4-BE49-F238E27FC236}">
                        <a16:creationId xmlns:a16="http://schemas.microsoft.com/office/drawing/2014/main" id="{E879DAA0-405F-41AC-9FFC-46D8D93F95EC}"/>
                      </a:ext>
                    </a:extLst>
                  </p:cNvPr>
                  <p:cNvSpPr/>
                  <p:nvPr/>
                </p:nvSpPr>
                <p:spPr>
                  <a:xfrm>
                    <a:off x="7532110" y="287607"/>
                    <a:ext cx="107147" cy="126211"/>
                  </a:xfrm>
                  <a:custGeom>
                    <a:avLst/>
                    <a:gdLst>
                      <a:gd name="connsiteX0" fmla="*/ 45191 w 107147"/>
                      <a:gd name="connsiteY0" fmla="*/ 126211 h 126211"/>
                      <a:gd name="connsiteX1" fmla="*/ 31653 w 107147"/>
                      <a:gd name="connsiteY1" fmla="*/ 117559 h 126211"/>
                      <a:gd name="connsiteX2" fmla="*/ 5548 w 107147"/>
                      <a:gd name="connsiteY2" fmla="*/ 61619 h 126211"/>
                      <a:gd name="connsiteX3" fmla="*/ 20439 w 107147"/>
                      <a:gd name="connsiteY3" fmla="*/ 5548 h 126211"/>
                      <a:gd name="connsiteX4" fmla="*/ 76510 w 107147"/>
                      <a:gd name="connsiteY4" fmla="*/ 20439 h 126211"/>
                      <a:gd name="connsiteX5" fmla="*/ 79650 w 107147"/>
                      <a:gd name="connsiteY5" fmla="*/ 27197 h 126211"/>
                      <a:gd name="connsiteX6" fmla="*/ 105756 w 107147"/>
                      <a:gd name="connsiteY6" fmla="*/ 83137 h 126211"/>
                      <a:gd name="connsiteX7" fmla="*/ 98502 w 107147"/>
                      <a:gd name="connsiteY7" fmla="*/ 102959 h 126211"/>
                      <a:gd name="connsiteX8" fmla="*/ 78680 w 107147"/>
                      <a:gd name="connsiteY8" fmla="*/ 95705 h 126211"/>
                      <a:gd name="connsiteX9" fmla="*/ 52575 w 107147"/>
                      <a:gd name="connsiteY9" fmla="*/ 39765 h 126211"/>
                      <a:gd name="connsiteX10" fmla="*/ 38873 w 107147"/>
                      <a:gd name="connsiteY10" fmla="*/ 31851 h 126211"/>
                      <a:gd name="connsiteX11" fmla="*/ 30959 w 107147"/>
                      <a:gd name="connsiteY11" fmla="*/ 45553 h 126211"/>
                      <a:gd name="connsiteX12" fmla="*/ 32585 w 107147"/>
                      <a:gd name="connsiteY12" fmla="*/ 49051 h 126211"/>
                      <a:gd name="connsiteX13" fmla="*/ 58691 w 107147"/>
                      <a:gd name="connsiteY13" fmla="*/ 104991 h 126211"/>
                      <a:gd name="connsiteX14" fmla="*/ 51456 w 107147"/>
                      <a:gd name="connsiteY14" fmla="*/ 124794 h 126211"/>
                      <a:gd name="connsiteX15" fmla="*/ 45191 w 107147"/>
                      <a:gd name="connsiteY15" fmla="*/ 126211 h 12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47" h="126211">
                        <a:moveTo>
                          <a:pt x="45191" y="126211"/>
                        </a:moveTo>
                        <a:cubicBezTo>
                          <a:pt x="39377" y="126211"/>
                          <a:pt x="34096" y="122836"/>
                          <a:pt x="31653" y="117559"/>
                        </a:cubicBezTo>
                        <a:lnTo>
                          <a:pt x="5548" y="61619"/>
                        </a:lnTo>
                        <a:cubicBezTo>
                          <a:pt x="-5823" y="42021"/>
                          <a:pt x="845" y="16919"/>
                          <a:pt x="20439" y="5548"/>
                        </a:cubicBezTo>
                        <a:cubicBezTo>
                          <a:pt x="40037" y="-5823"/>
                          <a:pt x="65139" y="844"/>
                          <a:pt x="76510" y="20439"/>
                        </a:cubicBezTo>
                        <a:cubicBezTo>
                          <a:pt x="77759" y="22591"/>
                          <a:pt x="78811" y="24855"/>
                          <a:pt x="79650" y="27197"/>
                        </a:cubicBezTo>
                        <a:lnTo>
                          <a:pt x="105756" y="83137"/>
                        </a:lnTo>
                        <a:cubicBezTo>
                          <a:pt x="109228" y="90615"/>
                          <a:pt x="105979" y="99487"/>
                          <a:pt x="98502" y="102959"/>
                        </a:cubicBezTo>
                        <a:cubicBezTo>
                          <a:pt x="91025" y="106431"/>
                          <a:pt x="82152" y="103183"/>
                          <a:pt x="78680" y="95705"/>
                        </a:cubicBezTo>
                        <a:lnTo>
                          <a:pt x="52575" y="39765"/>
                        </a:lnTo>
                        <a:cubicBezTo>
                          <a:pt x="50975" y="33798"/>
                          <a:pt x="44844" y="30251"/>
                          <a:pt x="38873" y="31851"/>
                        </a:cubicBezTo>
                        <a:cubicBezTo>
                          <a:pt x="32906" y="33447"/>
                          <a:pt x="29363" y="39582"/>
                          <a:pt x="30959" y="45553"/>
                        </a:cubicBezTo>
                        <a:cubicBezTo>
                          <a:pt x="31295" y="46802"/>
                          <a:pt x="31843" y="47988"/>
                          <a:pt x="32585" y="49051"/>
                        </a:cubicBezTo>
                        <a:lnTo>
                          <a:pt x="58691" y="104991"/>
                        </a:lnTo>
                        <a:cubicBezTo>
                          <a:pt x="62156" y="112458"/>
                          <a:pt x="58919" y="121319"/>
                          <a:pt x="51456" y="124794"/>
                        </a:cubicBezTo>
                        <a:cubicBezTo>
                          <a:pt x="49498" y="125727"/>
                          <a:pt x="47357" y="126211"/>
                          <a:pt x="45191" y="126211"/>
                        </a:cubicBezTo>
                        <a:close/>
                      </a:path>
                    </a:pathLst>
                  </a:custGeom>
                  <a:solidFill>
                    <a:srgbClr val="000000"/>
                  </a:solidFill>
                  <a:ln w="3721" cap="flat">
                    <a:noFill/>
                    <a:prstDash val="solid"/>
                    <a:miter/>
                  </a:ln>
                </p:spPr>
                <p:txBody>
                  <a:bodyPr rtlCol="0" anchor="ctr"/>
                  <a:lstStyle/>
                  <a:p>
                    <a:endParaRPr lang="en-US"/>
                  </a:p>
                </p:txBody>
              </p:sp>
              <p:sp>
                <p:nvSpPr>
                  <p:cNvPr id="127" name="Picture 112">
                    <a:extLst>
                      <a:ext uri="{FF2B5EF4-FFF2-40B4-BE49-F238E27FC236}">
                        <a16:creationId xmlns:a16="http://schemas.microsoft.com/office/drawing/2014/main" id="{925B0813-61E4-4985-8507-332E00506076}"/>
                      </a:ext>
                    </a:extLst>
                  </p:cNvPr>
                  <p:cNvSpPr/>
                  <p:nvPr/>
                </p:nvSpPr>
                <p:spPr>
                  <a:xfrm>
                    <a:off x="7587491" y="283468"/>
                    <a:ext cx="98830" cy="108497"/>
                  </a:xfrm>
                  <a:custGeom>
                    <a:avLst/>
                    <a:gdLst>
                      <a:gd name="connsiteX0" fmla="*/ 36837 w 98830"/>
                      <a:gd name="connsiteY0" fmla="*/ 108497 h 108497"/>
                      <a:gd name="connsiteX1" fmla="*/ 23299 w 98830"/>
                      <a:gd name="connsiteY1" fmla="*/ 99845 h 108497"/>
                      <a:gd name="connsiteX2" fmla="*/ 5548 w 98830"/>
                      <a:gd name="connsiteY2" fmla="*/ 61619 h 108497"/>
                      <a:gd name="connsiteX3" fmla="*/ 20439 w 98830"/>
                      <a:gd name="connsiteY3" fmla="*/ 5548 h 108497"/>
                      <a:gd name="connsiteX4" fmla="*/ 76510 w 98830"/>
                      <a:gd name="connsiteY4" fmla="*/ 20439 h 108497"/>
                      <a:gd name="connsiteX5" fmla="*/ 79650 w 98830"/>
                      <a:gd name="connsiteY5" fmla="*/ 27197 h 108497"/>
                      <a:gd name="connsiteX6" fmla="*/ 97439 w 98830"/>
                      <a:gd name="connsiteY6" fmla="*/ 65423 h 108497"/>
                      <a:gd name="connsiteX7" fmla="*/ 90186 w 98830"/>
                      <a:gd name="connsiteY7" fmla="*/ 85244 h 108497"/>
                      <a:gd name="connsiteX8" fmla="*/ 70364 w 98830"/>
                      <a:gd name="connsiteY8" fmla="*/ 77991 h 108497"/>
                      <a:gd name="connsiteX9" fmla="*/ 52612 w 98830"/>
                      <a:gd name="connsiteY9" fmla="*/ 39616 h 108497"/>
                      <a:gd name="connsiteX10" fmla="*/ 46384 w 98830"/>
                      <a:gd name="connsiteY10" fmla="*/ 33910 h 108497"/>
                      <a:gd name="connsiteX11" fmla="*/ 32287 w 98830"/>
                      <a:gd name="connsiteY11" fmla="*/ 40492 h 108497"/>
                      <a:gd name="connsiteX12" fmla="*/ 32623 w 98830"/>
                      <a:gd name="connsiteY12" fmla="*/ 48827 h 108497"/>
                      <a:gd name="connsiteX13" fmla="*/ 50375 w 98830"/>
                      <a:gd name="connsiteY13" fmla="*/ 87053 h 108497"/>
                      <a:gd name="connsiteX14" fmla="*/ 43140 w 98830"/>
                      <a:gd name="connsiteY14" fmla="*/ 106856 h 108497"/>
                      <a:gd name="connsiteX15" fmla="*/ 36837 w 98830"/>
                      <a:gd name="connsiteY15" fmla="*/ 108497 h 1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830" h="108497">
                        <a:moveTo>
                          <a:pt x="36837" y="108497"/>
                        </a:moveTo>
                        <a:cubicBezTo>
                          <a:pt x="31023" y="108497"/>
                          <a:pt x="25742" y="105122"/>
                          <a:pt x="23299" y="99845"/>
                        </a:cubicBezTo>
                        <a:lnTo>
                          <a:pt x="5548" y="61619"/>
                        </a:lnTo>
                        <a:cubicBezTo>
                          <a:pt x="-5823" y="42021"/>
                          <a:pt x="845" y="16919"/>
                          <a:pt x="20439" y="5548"/>
                        </a:cubicBezTo>
                        <a:cubicBezTo>
                          <a:pt x="40037" y="-5823"/>
                          <a:pt x="65139" y="844"/>
                          <a:pt x="76510" y="20439"/>
                        </a:cubicBezTo>
                        <a:cubicBezTo>
                          <a:pt x="77759" y="22591"/>
                          <a:pt x="78811" y="24855"/>
                          <a:pt x="79650" y="27197"/>
                        </a:cubicBezTo>
                        <a:lnTo>
                          <a:pt x="97439" y="65423"/>
                        </a:lnTo>
                        <a:cubicBezTo>
                          <a:pt x="100911" y="72900"/>
                          <a:pt x="97663" y="81772"/>
                          <a:pt x="90186" y="85244"/>
                        </a:cubicBezTo>
                        <a:cubicBezTo>
                          <a:pt x="82708" y="88716"/>
                          <a:pt x="73836" y="85468"/>
                          <a:pt x="70364" y="77991"/>
                        </a:cubicBezTo>
                        <a:lnTo>
                          <a:pt x="52612" y="39616"/>
                        </a:lnTo>
                        <a:cubicBezTo>
                          <a:pt x="51389" y="36953"/>
                          <a:pt x="49144" y="34898"/>
                          <a:pt x="46384" y="33910"/>
                        </a:cubicBezTo>
                        <a:cubicBezTo>
                          <a:pt x="40674" y="31836"/>
                          <a:pt x="34361" y="34782"/>
                          <a:pt x="32287" y="40492"/>
                        </a:cubicBezTo>
                        <a:cubicBezTo>
                          <a:pt x="31299" y="43207"/>
                          <a:pt x="31422" y="46202"/>
                          <a:pt x="32623" y="48827"/>
                        </a:cubicBezTo>
                        <a:lnTo>
                          <a:pt x="50375" y="87053"/>
                        </a:lnTo>
                        <a:cubicBezTo>
                          <a:pt x="53839" y="94519"/>
                          <a:pt x="50602" y="103380"/>
                          <a:pt x="43140" y="106856"/>
                        </a:cubicBezTo>
                        <a:cubicBezTo>
                          <a:pt x="41189" y="107870"/>
                          <a:pt x="39034" y="108430"/>
                          <a:pt x="36837" y="108497"/>
                        </a:cubicBezTo>
                        <a:close/>
                      </a:path>
                    </a:pathLst>
                  </a:custGeom>
                  <a:solidFill>
                    <a:srgbClr val="000000"/>
                  </a:solidFill>
                  <a:ln w="3721" cap="flat">
                    <a:noFill/>
                    <a:prstDash val="solid"/>
                    <a:miter/>
                  </a:ln>
                </p:spPr>
                <p:txBody>
                  <a:bodyPr rtlCol="0" anchor="ctr"/>
                  <a:lstStyle/>
                  <a:p>
                    <a:endParaRPr lang="en-US"/>
                  </a:p>
                </p:txBody>
              </p:sp>
              <p:sp>
                <p:nvSpPr>
                  <p:cNvPr id="128" name="Picture 112">
                    <a:extLst>
                      <a:ext uri="{FF2B5EF4-FFF2-40B4-BE49-F238E27FC236}">
                        <a16:creationId xmlns:a16="http://schemas.microsoft.com/office/drawing/2014/main" id="{4D10652D-6AAE-47E8-836F-7F4509B357A1}"/>
                      </a:ext>
                    </a:extLst>
                  </p:cNvPr>
                  <p:cNvSpPr/>
                  <p:nvPr/>
                </p:nvSpPr>
                <p:spPr>
                  <a:xfrm>
                    <a:off x="7653999" y="303478"/>
                    <a:ext cx="94387" cy="77112"/>
                  </a:xfrm>
                  <a:custGeom>
                    <a:avLst/>
                    <a:gdLst>
                      <a:gd name="connsiteX0" fmla="*/ 79487 w 94387"/>
                      <a:gd name="connsiteY0" fmla="*/ 77112 h 77112"/>
                      <a:gd name="connsiteX1" fmla="*/ 65949 w 94387"/>
                      <a:gd name="connsiteY1" fmla="*/ 68460 h 77112"/>
                      <a:gd name="connsiteX2" fmla="*/ 49540 w 94387"/>
                      <a:gd name="connsiteY2" fmla="*/ 33180 h 77112"/>
                      <a:gd name="connsiteX3" fmla="*/ 35839 w 94387"/>
                      <a:gd name="connsiteY3" fmla="*/ 25267 h 77112"/>
                      <a:gd name="connsiteX4" fmla="*/ 27925 w 94387"/>
                      <a:gd name="connsiteY4" fmla="*/ 38968 h 77112"/>
                      <a:gd name="connsiteX5" fmla="*/ 29551 w 94387"/>
                      <a:gd name="connsiteY5" fmla="*/ 42467 h 77112"/>
                      <a:gd name="connsiteX6" fmla="*/ 30931 w 94387"/>
                      <a:gd name="connsiteY6" fmla="*/ 45413 h 77112"/>
                      <a:gd name="connsiteX7" fmla="*/ 23677 w 94387"/>
                      <a:gd name="connsiteY7" fmla="*/ 65234 h 77112"/>
                      <a:gd name="connsiteX8" fmla="*/ 3856 w 94387"/>
                      <a:gd name="connsiteY8" fmla="*/ 57981 h 77112"/>
                      <a:gd name="connsiteX9" fmla="*/ 2476 w 94387"/>
                      <a:gd name="connsiteY9" fmla="*/ 55035 h 77112"/>
                      <a:gd name="connsiteX10" fmla="*/ 27030 w 94387"/>
                      <a:gd name="connsiteY10" fmla="*/ 2469 h 77112"/>
                      <a:gd name="connsiteX11" fmla="*/ 76615 w 94387"/>
                      <a:gd name="connsiteY11" fmla="*/ 20612 h 77112"/>
                      <a:gd name="connsiteX12" fmla="*/ 92987 w 94387"/>
                      <a:gd name="connsiteY12" fmla="*/ 55892 h 77112"/>
                      <a:gd name="connsiteX13" fmla="*/ 85771 w 94387"/>
                      <a:gd name="connsiteY13" fmla="*/ 75714 h 77112"/>
                      <a:gd name="connsiteX14" fmla="*/ 79487 w 94387"/>
                      <a:gd name="connsiteY14" fmla="*/ 77112 h 7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387" h="77112">
                        <a:moveTo>
                          <a:pt x="79487" y="77112"/>
                        </a:moveTo>
                        <a:cubicBezTo>
                          <a:pt x="73673" y="77112"/>
                          <a:pt x="68392" y="73737"/>
                          <a:pt x="65949" y="68460"/>
                        </a:cubicBezTo>
                        <a:lnTo>
                          <a:pt x="49540" y="33180"/>
                        </a:lnTo>
                        <a:cubicBezTo>
                          <a:pt x="47944" y="27213"/>
                          <a:pt x="41809" y="23667"/>
                          <a:pt x="35839" y="25267"/>
                        </a:cubicBezTo>
                        <a:cubicBezTo>
                          <a:pt x="29872" y="26863"/>
                          <a:pt x="26329" y="32998"/>
                          <a:pt x="27925" y="38968"/>
                        </a:cubicBezTo>
                        <a:cubicBezTo>
                          <a:pt x="28260" y="40218"/>
                          <a:pt x="28809" y="41404"/>
                          <a:pt x="29551" y="42467"/>
                        </a:cubicBezTo>
                        <a:lnTo>
                          <a:pt x="30931" y="45413"/>
                        </a:lnTo>
                        <a:cubicBezTo>
                          <a:pt x="34403" y="52890"/>
                          <a:pt x="31154" y="61762"/>
                          <a:pt x="23677" y="65234"/>
                        </a:cubicBezTo>
                        <a:cubicBezTo>
                          <a:pt x="16200" y="68706"/>
                          <a:pt x="7328" y="65458"/>
                          <a:pt x="3856" y="57981"/>
                        </a:cubicBezTo>
                        <a:lnTo>
                          <a:pt x="2476" y="55035"/>
                        </a:lnTo>
                        <a:cubicBezTo>
                          <a:pt x="-5259" y="33740"/>
                          <a:pt x="5735" y="10208"/>
                          <a:pt x="27030" y="2469"/>
                        </a:cubicBezTo>
                        <a:cubicBezTo>
                          <a:pt x="45770" y="-4337"/>
                          <a:pt x="66692" y="3319"/>
                          <a:pt x="76615" y="20612"/>
                        </a:cubicBezTo>
                        <a:lnTo>
                          <a:pt x="92987" y="55892"/>
                        </a:lnTo>
                        <a:cubicBezTo>
                          <a:pt x="96467" y="63358"/>
                          <a:pt x="93237" y="72234"/>
                          <a:pt x="85771" y="75714"/>
                        </a:cubicBezTo>
                        <a:cubicBezTo>
                          <a:pt x="83802" y="76631"/>
                          <a:pt x="81658" y="77109"/>
                          <a:pt x="79487" y="77112"/>
                        </a:cubicBezTo>
                        <a:close/>
                      </a:path>
                    </a:pathLst>
                  </a:custGeom>
                  <a:solidFill>
                    <a:srgbClr val="000000"/>
                  </a:solidFill>
                  <a:ln w="3721" cap="flat">
                    <a:noFill/>
                    <a:prstDash val="solid"/>
                    <a:miter/>
                  </a:ln>
                </p:spPr>
                <p:txBody>
                  <a:bodyPr rtlCol="0" anchor="ctr"/>
                  <a:lstStyle/>
                  <a:p>
                    <a:endParaRPr lang="en-US"/>
                  </a:p>
                </p:txBody>
              </p:sp>
              <p:sp>
                <p:nvSpPr>
                  <p:cNvPr id="129" name="Picture 112">
                    <a:extLst>
                      <a:ext uri="{FF2B5EF4-FFF2-40B4-BE49-F238E27FC236}">
                        <a16:creationId xmlns:a16="http://schemas.microsoft.com/office/drawing/2014/main" id="{3650040E-2102-4B76-8557-60AF2C106B73}"/>
                      </a:ext>
                    </a:extLst>
                  </p:cNvPr>
                  <p:cNvSpPr/>
                  <p:nvPr/>
                </p:nvSpPr>
                <p:spPr>
                  <a:xfrm>
                    <a:off x="7476447" y="351214"/>
                    <a:ext cx="283988" cy="213793"/>
                  </a:xfrm>
                  <a:custGeom>
                    <a:avLst/>
                    <a:gdLst>
                      <a:gd name="connsiteX0" fmla="*/ 139453 w 283988"/>
                      <a:gd name="connsiteY0" fmla="*/ 213794 h 213793"/>
                      <a:gd name="connsiteX1" fmla="*/ 8216 w 283988"/>
                      <a:gd name="connsiteY1" fmla="*/ 130032 h 213793"/>
                      <a:gd name="connsiteX2" fmla="*/ 1391 w 283988"/>
                      <a:gd name="connsiteY2" fmla="*/ 115338 h 213793"/>
                      <a:gd name="connsiteX3" fmla="*/ 907 w 283988"/>
                      <a:gd name="connsiteY3" fmla="*/ 103927 h 213793"/>
                      <a:gd name="connsiteX4" fmla="*/ 26117 w 283988"/>
                      <a:gd name="connsiteY4" fmla="*/ 35008 h 213793"/>
                      <a:gd name="connsiteX5" fmla="*/ 45032 w 283988"/>
                      <a:gd name="connsiteY5" fmla="*/ 25670 h 213793"/>
                      <a:gd name="connsiteX6" fmla="*/ 54375 w 283988"/>
                      <a:gd name="connsiteY6" fmla="*/ 44585 h 213793"/>
                      <a:gd name="connsiteX7" fmla="*/ 54125 w 283988"/>
                      <a:gd name="connsiteY7" fmla="*/ 45264 h 213793"/>
                      <a:gd name="connsiteX8" fmla="*/ 31040 w 283988"/>
                      <a:gd name="connsiteY8" fmla="*/ 108365 h 213793"/>
                      <a:gd name="connsiteX9" fmla="*/ 35291 w 283988"/>
                      <a:gd name="connsiteY9" fmla="*/ 117464 h 213793"/>
                      <a:gd name="connsiteX10" fmla="*/ 187766 w 283988"/>
                      <a:gd name="connsiteY10" fmla="*/ 173200 h 213793"/>
                      <a:gd name="connsiteX11" fmla="*/ 243502 w 283988"/>
                      <a:gd name="connsiteY11" fmla="*/ 20724 h 213793"/>
                      <a:gd name="connsiteX12" fmla="*/ 251442 w 283988"/>
                      <a:gd name="connsiteY12" fmla="*/ 1179 h 213793"/>
                      <a:gd name="connsiteX13" fmla="*/ 270540 w 283988"/>
                      <a:gd name="connsiteY13" fmla="*/ 8157 h 213793"/>
                      <a:gd name="connsiteX14" fmla="*/ 200044 w 283988"/>
                      <a:gd name="connsiteY14" fmla="*/ 200379 h 213793"/>
                      <a:gd name="connsiteX15" fmla="*/ 139453 w 283988"/>
                      <a:gd name="connsiteY15" fmla="*/ 213794 h 2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988" h="213793">
                        <a:moveTo>
                          <a:pt x="139453" y="213794"/>
                        </a:moveTo>
                        <a:cubicBezTo>
                          <a:pt x="83154" y="213719"/>
                          <a:pt x="31991" y="181061"/>
                          <a:pt x="8216" y="130032"/>
                        </a:cubicBezTo>
                        <a:lnTo>
                          <a:pt x="1391" y="115338"/>
                        </a:lnTo>
                        <a:cubicBezTo>
                          <a:pt x="-278" y="111751"/>
                          <a:pt x="-452" y="107645"/>
                          <a:pt x="907" y="103927"/>
                        </a:cubicBezTo>
                        <a:lnTo>
                          <a:pt x="26117" y="35008"/>
                        </a:lnTo>
                        <a:cubicBezTo>
                          <a:pt x="28761" y="27206"/>
                          <a:pt x="37231" y="23025"/>
                          <a:pt x="45032" y="25670"/>
                        </a:cubicBezTo>
                        <a:cubicBezTo>
                          <a:pt x="52838" y="28314"/>
                          <a:pt x="57019" y="36783"/>
                          <a:pt x="54375" y="44585"/>
                        </a:cubicBezTo>
                        <a:cubicBezTo>
                          <a:pt x="54296" y="44812"/>
                          <a:pt x="54214" y="45040"/>
                          <a:pt x="54125" y="45264"/>
                        </a:cubicBezTo>
                        <a:lnTo>
                          <a:pt x="31040" y="108365"/>
                        </a:lnTo>
                        <a:lnTo>
                          <a:pt x="35291" y="117464"/>
                        </a:lnTo>
                        <a:cubicBezTo>
                          <a:pt x="62005" y="174960"/>
                          <a:pt x="130271" y="199913"/>
                          <a:pt x="187766" y="173200"/>
                        </a:cubicBezTo>
                        <a:cubicBezTo>
                          <a:pt x="245262" y="146486"/>
                          <a:pt x="270215" y="78220"/>
                          <a:pt x="243502" y="20724"/>
                        </a:cubicBezTo>
                        <a:cubicBezTo>
                          <a:pt x="240295" y="13135"/>
                          <a:pt x="243849" y="4382"/>
                          <a:pt x="251442" y="1179"/>
                        </a:cubicBezTo>
                        <a:cubicBezTo>
                          <a:pt x="258651" y="-1868"/>
                          <a:pt x="266989" y="1179"/>
                          <a:pt x="270540" y="8157"/>
                        </a:cubicBezTo>
                        <a:cubicBezTo>
                          <a:pt x="304152" y="80704"/>
                          <a:pt x="272591" y="166766"/>
                          <a:pt x="200044" y="200379"/>
                        </a:cubicBezTo>
                        <a:cubicBezTo>
                          <a:pt x="181054" y="209177"/>
                          <a:pt x="160382" y="213753"/>
                          <a:pt x="139453" y="213794"/>
                        </a:cubicBezTo>
                        <a:close/>
                      </a:path>
                    </a:pathLst>
                  </a:custGeom>
                  <a:solidFill>
                    <a:srgbClr val="000000"/>
                  </a:solidFill>
                  <a:ln w="3721" cap="flat">
                    <a:noFill/>
                    <a:prstDash val="solid"/>
                    <a:miter/>
                  </a:ln>
                </p:spPr>
                <p:txBody>
                  <a:bodyPr rtlCol="0" anchor="ctr"/>
                  <a:lstStyle/>
                  <a:p>
                    <a:endParaRPr lang="en-US"/>
                  </a:p>
                </p:txBody>
              </p:sp>
            </p:grpSp>
          </p:grpSp>
        </p:grpSp>
      </p:grpSp>
      <p:grpSp>
        <p:nvGrpSpPr>
          <p:cNvPr id="141" name="Group 140">
            <a:extLst>
              <a:ext uri="{FF2B5EF4-FFF2-40B4-BE49-F238E27FC236}">
                <a16:creationId xmlns:a16="http://schemas.microsoft.com/office/drawing/2014/main" id="{0B53AAA8-9D9E-4AF5-A91D-7199F5DD3F39}"/>
              </a:ext>
            </a:extLst>
          </p:cNvPr>
          <p:cNvGrpSpPr/>
          <p:nvPr/>
        </p:nvGrpSpPr>
        <p:grpSpPr>
          <a:xfrm>
            <a:off x="4231355" y="4287853"/>
            <a:ext cx="976350" cy="953473"/>
            <a:chOff x="3535053" y="4373578"/>
            <a:chExt cx="976350" cy="953473"/>
          </a:xfrm>
        </p:grpSpPr>
        <p:sp>
          <p:nvSpPr>
            <p:cNvPr id="99" name="TextBox 98">
              <a:extLst>
                <a:ext uri="{FF2B5EF4-FFF2-40B4-BE49-F238E27FC236}">
                  <a16:creationId xmlns:a16="http://schemas.microsoft.com/office/drawing/2014/main" id="{393C3A4A-A8B4-0748-BD58-ABC762792082}"/>
                </a:ext>
              </a:extLst>
            </p:cNvPr>
            <p:cNvSpPr txBox="1"/>
            <p:nvPr/>
          </p:nvSpPr>
          <p:spPr>
            <a:xfrm>
              <a:off x="3535053" y="5059285"/>
              <a:ext cx="976350" cy="267766"/>
            </a:xfrm>
            <a:prstGeom prst="rect">
              <a:avLst/>
            </a:prstGeom>
            <a:noFill/>
          </p:spPr>
          <p:txBody>
            <a:bodyPr wrap="square" lIns="45720" tIns="45720" rIns="45720" bIns="45720" rtlCol="0" anchor="ctr" anchorCtr="0">
              <a:spAutoFit/>
            </a:bodyPr>
            <a:lstStyle>
              <a:defPPr>
                <a:defRPr lang="en-US"/>
              </a:defPPr>
              <a:lvl1pPr defTabSz="457189">
                <a:lnSpc>
                  <a:spcPct val="95000"/>
                </a:lnSpc>
                <a:spcAft>
                  <a:spcPts val="600"/>
                </a:spcAft>
                <a:defRPr sz="1400" b="1">
                  <a:solidFill>
                    <a:srgbClr val="000000"/>
                  </a:solidFill>
                  <a:cs typeface="Arial" panose="020B0604020202020204" pitchFamily="34" charset="0"/>
                </a:defRPr>
              </a:lvl1pPr>
            </a:lstStyle>
            <a:p>
              <a:pPr algn="ctr"/>
              <a:r>
                <a:rPr lang="en-US" sz="1200" dirty="0"/>
                <a:t>Stats API</a:t>
              </a:r>
            </a:p>
          </p:txBody>
        </p:sp>
        <p:grpSp>
          <p:nvGrpSpPr>
            <p:cNvPr id="140" name="Group 139">
              <a:extLst>
                <a:ext uri="{FF2B5EF4-FFF2-40B4-BE49-F238E27FC236}">
                  <a16:creationId xmlns:a16="http://schemas.microsoft.com/office/drawing/2014/main" id="{064637DA-F46A-4206-8222-58E015B42488}"/>
                </a:ext>
              </a:extLst>
            </p:cNvPr>
            <p:cNvGrpSpPr/>
            <p:nvPr/>
          </p:nvGrpSpPr>
          <p:grpSpPr>
            <a:xfrm>
              <a:off x="3785143" y="4373578"/>
              <a:ext cx="476168" cy="620656"/>
              <a:chOff x="4296923" y="4373578"/>
              <a:chExt cx="476168" cy="620656"/>
            </a:xfrm>
          </p:grpSpPr>
          <p:sp>
            <p:nvSpPr>
              <p:cNvPr id="102" name="Freeform 2">
                <a:extLst>
                  <a:ext uri="{FF2B5EF4-FFF2-40B4-BE49-F238E27FC236}">
                    <a16:creationId xmlns:a16="http://schemas.microsoft.com/office/drawing/2014/main" id="{50A26F3E-8A64-7446-8779-6826AF951A28}"/>
                  </a:ext>
                </a:extLst>
              </p:cNvPr>
              <p:cNvSpPr>
                <a:spLocks noChangeArrowheads="1"/>
              </p:cNvSpPr>
              <p:nvPr/>
            </p:nvSpPr>
            <p:spPr bwMode="auto">
              <a:xfrm>
                <a:off x="4384145" y="4611615"/>
                <a:ext cx="301724" cy="269948"/>
              </a:xfrm>
              <a:custGeom>
                <a:avLst/>
                <a:gdLst>
                  <a:gd name="T0" fmla="*/ 6239 w 6240"/>
                  <a:gd name="T1" fmla="*/ 3727 h 6199"/>
                  <a:gd name="T2" fmla="*/ 6239 w 6240"/>
                  <a:gd name="T3" fmla="*/ 3727 h 6199"/>
                  <a:gd name="T4" fmla="*/ 6239 w 6240"/>
                  <a:gd name="T5" fmla="*/ 202 h 6199"/>
                  <a:gd name="T6" fmla="*/ 6158 w 6240"/>
                  <a:gd name="T7" fmla="*/ 40 h 6199"/>
                  <a:gd name="T8" fmla="*/ 5956 w 6240"/>
                  <a:gd name="T9" fmla="*/ 80 h 6199"/>
                  <a:gd name="T10" fmla="*/ 3807 w 6240"/>
                  <a:gd name="T11" fmla="*/ 1741 h 6199"/>
                  <a:gd name="T12" fmla="*/ 3605 w 6240"/>
                  <a:gd name="T13" fmla="*/ 1783 h 6199"/>
                  <a:gd name="T14" fmla="*/ 2553 w 6240"/>
                  <a:gd name="T15" fmla="*/ 1215 h 6199"/>
                  <a:gd name="T16" fmla="*/ 2309 w 6240"/>
                  <a:gd name="T17" fmla="*/ 1255 h 6199"/>
                  <a:gd name="T18" fmla="*/ 1377 w 6240"/>
                  <a:gd name="T19" fmla="*/ 2470 h 6199"/>
                  <a:gd name="T20" fmla="*/ 1175 w 6240"/>
                  <a:gd name="T21" fmla="*/ 2510 h 6199"/>
                  <a:gd name="T22" fmla="*/ 242 w 6240"/>
                  <a:gd name="T23" fmla="*/ 2064 h 6199"/>
                  <a:gd name="T24" fmla="*/ 80 w 6240"/>
                  <a:gd name="T25" fmla="*/ 2106 h 6199"/>
                  <a:gd name="T26" fmla="*/ 0 w 6240"/>
                  <a:gd name="T27" fmla="*/ 2226 h 6199"/>
                  <a:gd name="T28" fmla="*/ 0 w 6240"/>
                  <a:gd name="T29" fmla="*/ 3727 h 6199"/>
                  <a:gd name="T30" fmla="*/ 6239 w 6240"/>
                  <a:gd name="T31" fmla="*/ 3727 h 6199"/>
                  <a:gd name="T32" fmla="*/ 0 w 6240"/>
                  <a:gd name="T33" fmla="*/ 4658 h 6199"/>
                  <a:gd name="T34" fmla="*/ 0 w 6240"/>
                  <a:gd name="T35" fmla="*/ 4658 h 6199"/>
                  <a:gd name="T36" fmla="*/ 6239 w 6240"/>
                  <a:gd name="T37" fmla="*/ 4658 h 6199"/>
                  <a:gd name="T38" fmla="*/ 6239 w 6240"/>
                  <a:gd name="T39" fmla="*/ 5064 h 6199"/>
                  <a:gd name="T40" fmla="*/ 0 w 6240"/>
                  <a:gd name="T41" fmla="*/ 5064 h 6199"/>
                  <a:gd name="T42" fmla="*/ 0 w 6240"/>
                  <a:gd name="T43" fmla="*/ 4658 h 6199"/>
                  <a:gd name="T44" fmla="*/ 0 w 6240"/>
                  <a:gd name="T45" fmla="*/ 5793 h 6199"/>
                  <a:gd name="T46" fmla="*/ 0 w 6240"/>
                  <a:gd name="T47" fmla="*/ 5793 h 6199"/>
                  <a:gd name="T48" fmla="*/ 6239 w 6240"/>
                  <a:gd name="T49" fmla="*/ 5793 h 6199"/>
                  <a:gd name="T50" fmla="*/ 6239 w 6240"/>
                  <a:gd name="T51" fmla="*/ 6198 h 6199"/>
                  <a:gd name="T52" fmla="*/ 0 w 6240"/>
                  <a:gd name="T53" fmla="*/ 6198 h 6199"/>
                  <a:gd name="T54" fmla="*/ 0 w 6240"/>
                  <a:gd name="T55" fmla="*/ 5793 h 6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0" h="6199">
                    <a:moveTo>
                      <a:pt x="6239" y="3727"/>
                    </a:moveTo>
                    <a:lnTo>
                      <a:pt x="6239" y="3727"/>
                    </a:lnTo>
                    <a:cubicBezTo>
                      <a:pt x="6239" y="202"/>
                      <a:pt x="6239" y="202"/>
                      <a:pt x="6239" y="202"/>
                    </a:cubicBezTo>
                    <a:cubicBezTo>
                      <a:pt x="6239" y="120"/>
                      <a:pt x="6199" y="80"/>
                      <a:pt x="6158" y="40"/>
                    </a:cubicBezTo>
                    <a:cubicBezTo>
                      <a:pt x="6077" y="0"/>
                      <a:pt x="6036" y="0"/>
                      <a:pt x="5956" y="80"/>
                    </a:cubicBezTo>
                    <a:cubicBezTo>
                      <a:pt x="3807" y="1741"/>
                      <a:pt x="3807" y="1741"/>
                      <a:pt x="3807" y="1741"/>
                    </a:cubicBezTo>
                    <a:cubicBezTo>
                      <a:pt x="3767" y="1823"/>
                      <a:pt x="3687" y="1823"/>
                      <a:pt x="3605" y="1783"/>
                    </a:cubicBezTo>
                    <a:cubicBezTo>
                      <a:pt x="2553" y="1215"/>
                      <a:pt x="2553" y="1215"/>
                      <a:pt x="2553" y="1215"/>
                    </a:cubicBezTo>
                    <a:cubicBezTo>
                      <a:pt x="2471" y="1175"/>
                      <a:pt x="2391" y="1175"/>
                      <a:pt x="2309" y="1255"/>
                    </a:cubicBezTo>
                    <a:cubicBezTo>
                      <a:pt x="1377" y="2470"/>
                      <a:pt x="1377" y="2470"/>
                      <a:pt x="1377" y="2470"/>
                    </a:cubicBezTo>
                    <a:cubicBezTo>
                      <a:pt x="1337" y="2551"/>
                      <a:pt x="1215" y="2551"/>
                      <a:pt x="1175" y="2510"/>
                    </a:cubicBezTo>
                    <a:cubicBezTo>
                      <a:pt x="242" y="2064"/>
                      <a:pt x="242" y="2064"/>
                      <a:pt x="242" y="2064"/>
                    </a:cubicBezTo>
                    <a:cubicBezTo>
                      <a:pt x="202" y="2064"/>
                      <a:pt x="122" y="2064"/>
                      <a:pt x="80" y="2106"/>
                    </a:cubicBezTo>
                    <a:cubicBezTo>
                      <a:pt x="40" y="2106"/>
                      <a:pt x="0" y="2186"/>
                      <a:pt x="0" y="2226"/>
                    </a:cubicBezTo>
                    <a:cubicBezTo>
                      <a:pt x="0" y="3727"/>
                      <a:pt x="0" y="3727"/>
                      <a:pt x="0" y="3727"/>
                    </a:cubicBezTo>
                    <a:cubicBezTo>
                      <a:pt x="6239" y="3727"/>
                      <a:pt x="6239" y="3727"/>
                      <a:pt x="6239" y="3727"/>
                    </a:cubicBezTo>
                    <a:close/>
                    <a:moveTo>
                      <a:pt x="0" y="4658"/>
                    </a:moveTo>
                    <a:lnTo>
                      <a:pt x="0" y="4658"/>
                    </a:lnTo>
                    <a:cubicBezTo>
                      <a:pt x="6239" y="4658"/>
                      <a:pt x="6239" y="4658"/>
                      <a:pt x="6239" y="4658"/>
                    </a:cubicBezTo>
                    <a:cubicBezTo>
                      <a:pt x="6239" y="5064"/>
                      <a:pt x="6239" y="5064"/>
                      <a:pt x="6239" y="5064"/>
                    </a:cubicBezTo>
                    <a:cubicBezTo>
                      <a:pt x="0" y="5064"/>
                      <a:pt x="0" y="5064"/>
                      <a:pt x="0" y="5064"/>
                    </a:cubicBezTo>
                    <a:cubicBezTo>
                      <a:pt x="0" y="4658"/>
                      <a:pt x="0" y="4658"/>
                      <a:pt x="0" y="4658"/>
                    </a:cubicBezTo>
                    <a:close/>
                    <a:moveTo>
                      <a:pt x="0" y="5793"/>
                    </a:moveTo>
                    <a:lnTo>
                      <a:pt x="0" y="5793"/>
                    </a:lnTo>
                    <a:cubicBezTo>
                      <a:pt x="6239" y="5793"/>
                      <a:pt x="6239" y="5793"/>
                      <a:pt x="6239" y="5793"/>
                    </a:cubicBezTo>
                    <a:cubicBezTo>
                      <a:pt x="6239" y="6198"/>
                      <a:pt x="6239" y="6198"/>
                      <a:pt x="6239" y="6198"/>
                    </a:cubicBezTo>
                    <a:cubicBezTo>
                      <a:pt x="0" y="6198"/>
                      <a:pt x="0" y="6198"/>
                      <a:pt x="0" y="6198"/>
                    </a:cubicBezTo>
                    <a:cubicBezTo>
                      <a:pt x="0" y="5793"/>
                      <a:pt x="0" y="5793"/>
                      <a:pt x="0" y="5793"/>
                    </a:cubicBez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Picture 175">
                <a:extLst>
                  <a:ext uri="{FF2B5EF4-FFF2-40B4-BE49-F238E27FC236}">
                    <a16:creationId xmlns:a16="http://schemas.microsoft.com/office/drawing/2014/main" id="{9D3B6D6C-9CBE-4DDE-88D9-799CEBE10F67}"/>
                  </a:ext>
                </a:extLst>
              </p:cNvPr>
              <p:cNvSpPr/>
              <p:nvPr/>
            </p:nvSpPr>
            <p:spPr>
              <a:xfrm>
                <a:off x="4296923" y="4424156"/>
                <a:ext cx="476168" cy="570078"/>
              </a:xfrm>
              <a:custGeom>
                <a:avLst/>
                <a:gdLst>
                  <a:gd name="connsiteX0" fmla="*/ 461853 w 476168"/>
                  <a:gd name="connsiteY0" fmla="*/ 570078 h 570078"/>
                  <a:gd name="connsiteX1" fmla="*/ 14315 w 476168"/>
                  <a:gd name="connsiteY1" fmla="*/ 570078 h 570078"/>
                  <a:gd name="connsiteX2" fmla="*/ 0 w 476168"/>
                  <a:gd name="connsiteY2" fmla="*/ 555763 h 570078"/>
                  <a:gd name="connsiteX3" fmla="*/ 0 w 476168"/>
                  <a:gd name="connsiteY3" fmla="*/ 14350 h 570078"/>
                  <a:gd name="connsiteX4" fmla="*/ 14315 w 476168"/>
                  <a:gd name="connsiteY4" fmla="*/ 0 h 570078"/>
                  <a:gd name="connsiteX5" fmla="*/ 461853 w 476168"/>
                  <a:gd name="connsiteY5" fmla="*/ 0 h 570078"/>
                  <a:gd name="connsiteX6" fmla="*/ 476168 w 476168"/>
                  <a:gd name="connsiteY6" fmla="*/ 14350 h 570078"/>
                  <a:gd name="connsiteX7" fmla="*/ 476168 w 476168"/>
                  <a:gd name="connsiteY7" fmla="*/ 555763 h 570078"/>
                  <a:gd name="connsiteX8" fmla="*/ 461853 w 476168"/>
                  <a:gd name="connsiteY8" fmla="*/ 570078 h 570078"/>
                  <a:gd name="connsiteX9" fmla="*/ 28631 w 476168"/>
                  <a:gd name="connsiteY9" fmla="*/ 541448 h 570078"/>
                  <a:gd name="connsiteX10" fmla="*/ 447538 w 476168"/>
                  <a:gd name="connsiteY10" fmla="*/ 541448 h 570078"/>
                  <a:gd name="connsiteX11" fmla="*/ 447538 w 476168"/>
                  <a:gd name="connsiteY11" fmla="*/ 28666 h 570078"/>
                  <a:gd name="connsiteX12" fmla="*/ 28631 w 476168"/>
                  <a:gd name="connsiteY12" fmla="*/ 28666 h 5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168" h="570078">
                    <a:moveTo>
                      <a:pt x="461853" y="570078"/>
                    </a:moveTo>
                    <a:lnTo>
                      <a:pt x="14315" y="570078"/>
                    </a:lnTo>
                    <a:cubicBezTo>
                      <a:pt x="6409" y="570078"/>
                      <a:pt x="0" y="563670"/>
                      <a:pt x="0" y="555763"/>
                    </a:cubicBezTo>
                    <a:lnTo>
                      <a:pt x="0" y="14350"/>
                    </a:lnTo>
                    <a:cubicBezTo>
                      <a:pt x="0" y="6439"/>
                      <a:pt x="6404" y="19"/>
                      <a:pt x="14315" y="0"/>
                    </a:cubicBezTo>
                    <a:lnTo>
                      <a:pt x="461853" y="0"/>
                    </a:lnTo>
                    <a:cubicBezTo>
                      <a:pt x="469763" y="19"/>
                      <a:pt x="476168" y="6439"/>
                      <a:pt x="476168" y="14350"/>
                    </a:cubicBezTo>
                    <a:lnTo>
                      <a:pt x="476168" y="555763"/>
                    </a:lnTo>
                    <a:cubicBezTo>
                      <a:pt x="476168" y="563670"/>
                      <a:pt x="469760" y="570078"/>
                      <a:pt x="461853" y="570078"/>
                    </a:cubicBezTo>
                    <a:close/>
                    <a:moveTo>
                      <a:pt x="28631" y="541448"/>
                    </a:moveTo>
                    <a:lnTo>
                      <a:pt x="447538" y="541448"/>
                    </a:lnTo>
                    <a:lnTo>
                      <a:pt x="447538" y="28666"/>
                    </a:lnTo>
                    <a:lnTo>
                      <a:pt x="28631" y="28666"/>
                    </a:lnTo>
                    <a:close/>
                  </a:path>
                </a:pathLst>
              </a:custGeom>
              <a:solidFill>
                <a:srgbClr val="000000"/>
              </a:solidFill>
              <a:ln w="3473" cap="flat">
                <a:noFill/>
                <a:prstDash val="solid"/>
                <a:miter/>
              </a:ln>
            </p:spPr>
            <p:txBody>
              <a:bodyPr rtlCol="0" anchor="ctr"/>
              <a:lstStyle/>
              <a:p>
                <a:endParaRPr lang="en-US"/>
              </a:p>
            </p:txBody>
          </p:sp>
          <p:sp>
            <p:nvSpPr>
              <p:cNvPr id="135" name="Picture 175">
                <a:extLst>
                  <a:ext uri="{FF2B5EF4-FFF2-40B4-BE49-F238E27FC236}">
                    <a16:creationId xmlns:a16="http://schemas.microsoft.com/office/drawing/2014/main" id="{9D3B6D6C-9CBE-4DDE-88D9-799CEBE10F67}"/>
                  </a:ext>
                </a:extLst>
              </p:cNvPr>
              <p:cNvSpPr/>
              <p:nvPr/>
            </p:nvSpPr>
            <p:spPr>
              <a:xfrm>
                <a:off x="4473877" y="4373578"/>
                <a:ext cx="122260" cy="77028"/>
              </a:xfrm>
              <a:custGeom>
                <a:avLst/>
                <a:gdLst>
                  <a:gd name="connsiteX0" fmla="*/ 121557 w 122260"/>
                  <a:gd name="connsiteY0" fmla="*/ 77028 h 77028"/>
                  <a:gd name="connsiteX1" fmla="*/ 703 w 122260"/>
                  <a:gd name="connsiteY1" fmla="*/ 77028 h 77028"/>
                  <a:gd name="connsiteX2" fmla="*/ 211 w 122260"/>
                  <a:gd name="connsiteY2" fmla="*/ 63909 h 77028"/>
                  <a:gd name="connsiteX3" fmla="*/ 0 w 122260"/>
                  <a:gd name="connsiteY3" fmla="*/ 61130 h 77028"/>
                  <a:gd name="connsiteX4" fmla="*/ 61130 w 122260"/>
                  <a:gd name="connsiteY4" fmla="*/ 0 h 77028"/>
                  <a:gd name="connsiteX5" fmla="*/ 122260 w 122260"/>
                  <a:gd name="connsiteY5" fmla="*/ 61130 h 77028"/>
                  <a:gd name="connsiteX6" fmla="*/ 122049 w 122260"/>
                  <a:gd name="connsiteY6" fmla="*/ 63944 h 77028"/>
                  <a:gd name="connsiteX7" fmla="*/ 30319 w 122260"/>
                  <a:gd name="connsiteY7" fmla="*/ 48890 h 77028"/>
                  <a:gd name="connsiteX8" fmla="*/ 91941 w 122260"/>
                  <a:gd name="connsiteY8" fmla="*/ 48890 h 77028"/>
                  <a:gd name="connsiteX9" fmla="*/ 50146 w 122260"/>
                  <a:gd name="connsiteY9" fmla="*/ 29063 h 77028"/>
                  <a:gd name="connsiteX10" fmla="*/ 30319 w 122260"/>
                  <a:gd name="connsiteY10" fmla="*/ 48890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60" h="77028">
                    <a:moveTo>
                      <a:pt x="121557" y="77028"/>
                    </a:moveTo>
                    <a:lnTo>
                      <a:pt x="703" y="77028"/>
                    </a:lnTo>
                    <a:lnTo>
                      <a:pt x="211" y="63909"/>
                    </a:lnTo>
                    <a:cubicBezTo>
                      <a:pt x="74" y="62989"/>
                      <a:pt x="3" y="62060"/>
                      <a:pt x="0" y="61130"/>
                    </a:cubicBezTo>
                    <a:cubicBezTo>
                      <a:pt x="0" y="27369"/>
                      <a:pt x="27369" y="0"/>
                      <a:pt x="61130" y="0"/>
                    </a:cubicBezTo>
                    <a:cubicBezTo>
                      <a:pt x="94892" y="0"/>
                      <a:pt x="122260" y="27369"/>
                      <a:pt x="122260" y="61130"/>
                    </a:cubicBezTo>
                    <a:cubicBezTo>
                      <a:pt x="122260" y="62072"/>
                      <a:pt x="122190" y="63013"/>
                      <a:pt x="122049" y="63944"/>
                    </a:cubicBezTo>
                    <a:close/>
                    <a:moveTo>
                      <a:pt x="30319" y="48890"/>
                    </a:moveTo>
                    <a:lnTo>
                      <a:pt x="91941" y="48890"/>
                    </a:lnTo>
                    <a:cubicBezTo>
                      <a:pt x="85874" y="31873"/>
                      <a:pt x="67163" y="22997"/>
                      <a:pt x="50146" y="29063"/>
                    </a:cubicBezTo>
                    <a:cubicBezTo>
                      <a:pt x="40896" y="32361"/>
                      <a:pt x="33617" y="39640"/>
                      <a:pt x="30319" y="48890"/>
                    </a:cubicBezTo>
                    <a:close/>
                  </a:path>
                </a:pathLst>
              </a:custGeom>
              <a:solidFill>
                <a:srgbClr val="000000"/>
              </a:solidFill>
              <a:ln w="3473" cap="flat">
                <a:noFill/>
                <a:prstDash val="solid"/>
                <a:miter/>
              </a:ln>
            </p:spPr>
            <p:txBody>
              <a:bodyPr rtlCol="0" anchor="ctr"/>
              <a:lstStyle/>
              <a:p>
                <a:endParaRPr lang="en-US"/>
              </a:p>
            </p:txBody>
          </p:sp>
          <p:sp>
            <p:nvSpPr>
              <p:cNvPr id="136" name="Picture 175">
                <a:extLst>
                  <a:ext uri="{FF2B5EF4-FFF2-40B4-BE49-F238E27FC236}">
                    <a16:creationId xmlns:a16="http://schemas.microsoft.com/office/drawing/2014/main" id="{9D3B6D6C-9CBE-4DDE-88D9-799CEBE10F67}"/>
                  </a:ext>
                </a:extLst>
              </p:cNvPr>
              <p:cNvSpPr/>
              <p:nvPr/>
            </p:nvSpPr>
            <p:spPr>
              <a:xfrm>
                <a:off x="4395452" y="4427160"/>
                <a:ext cx="279110" cy="95585"/>
              </a:xfrm>
              <a:custGeom>
                <a:avLst/>
                <a:gdLst>
                  <a:gd name="connsiteX0" fmla="*/ 234030 w 279110"/>
                  <a:gd name="connsiteY0" fmla="*/ 95585 h 95585"/>
                  <a:gd name="connsiteX1" fmla="*/ 38118 w 279110"/>
                  <a:gd name="connsiteY1" fmla="*/ 95585 h 95585"/>
                  <a:gd name="connsiteX2" fmla="*/ 24893 w 279110"/>
                  <a:gd name="connsiteY2" fmla="*/ 86265 h 95585"/>
                  <a:gd name="connsiteX3" fmla="*/ 835 w 279110"/>
                  <a:gd name="connsiteY3" fmla="*/ 19437 h 95585"/>
                  <a:gd name="connsiteX4" fmla="*/ 9312 w 279110"/>
                  <a:gd name="connsiteY4" fmla="*/ 1428 h 95585"/>
                  <a:gd name="connsiteX5" fmla="*/ 27320 w 279110"/>
                  <a:gd name="connsiteY5" fmla="*/ 9905 h 95585"/>
                  <a:gd name="connsiteX6" fmla="*/ 48072 w 279110"/>
                  <a:gd name="connsiteY6" fmla="*/ 67447 h 95585"/>
                  <a:gd name="connsiteX7" fmla="*/ 225061 w 279110"/>
                  <a:gd name="connsiteY7" fmla="*/ 67447 h 95585"/>
                  <a:gd name="connsiteX8" fmla="*/ 252074 w 279110"/>
                  <a:gd name="connsiteY8" fmla="*/ 8603 h 95585"/>
                  <a:gd name="connsiteX9" fmla="*/ 270504 w 279110"/>
                  <a:gd name="connsiteY9" fmla="*/ 1110 h 95585"/>
                  <a:gd name="connsiteX10" fmla="*/ 278000 w 279110"/>
                  <a:gd name="connsiteY10" fmla="*/ 19542 h 95585"/>
                  <a:gd name="connsiteX11" fmla="*/ 277609 w 279110"/>
                  <a:gd name="connsiteY11" fmla="*/ 20386 h 95585"/>
                  <a:gd name="connsiteX12" fmla="*/ 246798 w 279110"/>
                  <a:gd name="connsiteY12" fmla="*/ 87425 h 95585"/>
                  <a:gd name="connsiteX13" fmla="*/ 234030 w 279110"/>
                  <a:gd name="connsiteY13" fmla="*/ 95585 h 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110" h="95585">
                    <a:moveTo>
                      <a:pt x="234030" y="95585"/>
                    </a:moveTo>
                    <a:lnTo>
                      <a:pt x="38118" y="95585"/>
                    </a:lnTo>
                    <a:cubicBezTo>
                      <a:pt x="32186" y="95578"/>
                      <a:pt x="26896" y="91849"/>
                      <a:pt x="24893" y="86265"/>
                    </a:cubicBezTo>
                    <a:lnTo>
                      <a:pt x="835" y="19437"/>
                    </a:lnTo>
                    <a:cubicBezTo>
                      <a:pt x="-1797" y="12123"/>
                      <a:pt x="1998" y="4060"/>
                      <a:pt x="9312" y="1428"/>
                    </a:cubicBezTo>
                    <a:cubicBezTo>
                      <a:pt x="16626" y="-1204"/>
                      <a:pt x="24688" y="2591"/>
                      <a:pt x="27320" y="9905"/>
                    </a:cubicBezTo>
                    <a:lnTo>
                      <a:pt x="48072" y="67447"/>
                    </a:lnTo>
                    <a:lnTo>
                      <a:pt x="225061" y="67447"/>
                    </a:lnTo>
                    <a:lnTo>
                      <a:pt x="252074" y="8603"/>
                    </a:lnTo>
                    <a:cubicBezTo>
                      <a:pt x="255095" y="1444"/>
                      <a:pt x="263347" y="-1910"/>
                      <a:pt x="270504" y="1110"/>
                    </a:cubicBezTo>
                    <a:cubicBezTo>
                      <a:pt x="277666" y="4131"/>
                      <a:pt x="281021" y="12383"/>
                      <a:pt x="278000" y="19542"/>
                    </a:cubicBezTo>
                    <a:cubicBezTo>
                      <a:pt x="277880" y="19828"/>
                      <a:pt x="277750" y="20109"/>
                      <a:pt x="277609" y="20386"/>
                    </a:cubicBezTo>
                    <a:lnTo>
                      <a:pt x="246798" y="87425"/>
                    </a:lnTo>
                    <a:cubicBezTo>
                      <a:pt x="244494" y="92401"/>
                      <a:pt x="239514" y="95585"/>
                      <a:pt x="234030" y="95585"/>
                    </a:cubicBezTo>
                    <a:close/>
                  </a:path>
                </a:pathLst>
              </a:custGeom>
              <a:solidFill>
                <a:srgbClr val="000000"/>
              </a:solidFill>
              <a:ln w="347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7005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500"/>
                                        <p:tgtEl>
                                          <p:spTgt spid="1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fade">
                                      <p:cBhvr>
                                        <p:cTn id="1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1D06B974-20ED-E34A-9DBC-50FBA06820CE}"/>
              </a:ext>
            </a:extLst>
          </p:cNvPr>
          <p:cNvSpPr>
            <a:spLocks noChangeAspect="1"/>
          </p:cNvSpPr>
          <p:nvPr/>
        </p:nvSpPr>
        <p:spPr>
          <a:xfrm>
            <a:off x="8426851" y="1585492"/>
            <a:ext cx="3765148" cy="461157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bg1"/>
              </a:solidFill>
            </a:endParaRPr>
          </a:p>
        </p:txBody>
      </p:sp>
      <p:sp>
        <p:nvSpPr>
          <p:cNvPr id="3" name="Title 2">
            <a:extLst>
              <a:ext uri="{FF2B5EF4-FFF2-40B4-BE49-F238E27FC236}">
                <a16:creationId xmlns:a16="http://schemas.microsoft.com/office/drawing/2014/main" id="{9A677A3B-9702-1D41-A2EA-3AE7CE3657FC}"/>
              </a:ext>
            </a:extLst>
          </p:cNvPr>
          <p:cNvSpPr>
            <a:spLocks noGrp="1"/>
          </p:cNvSpPr>
          <p:nvPr>
            <p:ph type="title"/>
          </p:nvPr>
        </p:nvSpPr>
        <p:spPr/>
        <p:txBody>
          <a:bodyPr/>
          <a:lstStyle/>
          <a:p>
            <a:r>
              <a:rPr lang="en-US" dirty="0">
                <a:solidFill>
                  <a:srgbClr val="FF0000"/>
                </a:solidFill>
              </a:rPr>
              <a:t>FortiPolicy</a:t>
            </a:r>
          </a:p>
        </p:txBody>
      </p:sp>
      <p:sp>
        <p:nvSpPr>
          <p:cNvPr id="79" name="Rectangle 78">
            <a:extLst>
              <a:ext uri="{FF2B5EF4-FFF2-40B4-BE49-F238E27FC236}">
                <a16:creationId xmlns:a16="http://schemas.microsoft.com/office/drawing/2014/main" id="{5D4E3950-28AB-B640-81D2-0368292D1C9D}"/>
              </a:ext>
            </a:extLst>
          </p:cNvPr>
          <p:cNvSpPr/>
          <p:nvPr/>
        </p:nvSpPr>
        <p:spPr>
          <a:xfrm>
            <a:off x="8449724" y="1585492"/>
            <a:ext cx="3714150" cy="4611571"/>
          </a:xfrm>
          <a:prstGeom prst="rect">
            <a:avLst/>
          </a:prstGeom>
        </p:spPr>
        <p:txBody>
          <a:bodyPr wrap="square">
            <a:normAutofit fontScale="92500" lnSpcReduction="10000"/>
          </a:bodyPr>
          <a:lstStyle/>
          <a:p>
            <a:pPr marL="342900" indent="-342900">
              <a:buFont typeface="Arial" panose="020B0604020202020204" pitchFamily="34" charset="0"/>
              <a:buChar char="•"/>
            </a:pPr>
            <a:r>
              <a:rPr lang="en-US" sz="2200" dirty="0">
                <a:solidFill>
                  <a:schemeClr val="bg2">
                    <a:lumMod val="50000"/>
                  </a:schemeClr>
                </a:solidFill>
              </a:rPr>
              <a:t>Realtime agentless discovery of traffic and workflows </a:t>
            </a:r>
          </a:p>
          <a:p>
            <a:pPr marL="285750" indent="-285750">
              <a:buFont typeface="Arial" panose="020B0604020202020204" pitchFamily="34" charset="0"/>
              <a:buChar char="•"/>
            </a:pPr>
            <a:endParaRPr lang="en-US" sz="2200" dirty="0">
              <a:solidFill>
                <a:schemeClr val="bg2">
                  <a:lumMod val="50000"/>
                </a:schemeClr>
              </a:solidFill>
            </a:endParaRPr>
          </a:p>
          <a:p>
            <a:pPr marL="285750" indent="-285750">
              <a:buFont typeface="Arial" panose="020B0604020202020204" pitchFamily="34" charset="0"/>
              <a:buChar char="•"/>
            </a:pPr>
            <a:r>
              <a:rPr lang="en-US" sz="2200" dirty="0">
                <a:solidFill>
                  <a:schemeClr val="bg2">
                    <a:lumMod val="50000"/>
                  </a:schemeClr>
                </a:solidFill>
              </a:rPr>
              <a:t>Establish intent through machine learning </a:t>
            </a:r>
          </a:p>
          <a:p>
            <a:pPr marL="285750" indent="-285750">
              <a:buFont typeface="Arial" panose="020B0604020202020204" pitchFamily="34" charset="0"/>
              <a:buChar char="•"/>
            </a:pPr>
            <a:endParaRPr lang="en-US" sz="2200" dirty="0">
              <a:solidFill>
                <a:schemeClr val="bg2">
                  <a:lumMod val="50000"/>
                </a:schemeClr>
              </a:solidFill>
            </a:endParaRPr>
          </a:p>
          <a:p>
            <a:pPr marL="285750" indent="-285750">
              <a:buFont typeface="Arial" panose="020B0604020202020204" pitchFamily="34" charset="0"/>
              <a:buChar char="•"/>
            </a:pPr>
            <a:r>
              <a:rPr lang="en-US" sz="2200" dirty="0">
                <a:solidFill>
                  <a:schemeClr val="bg2">
                    <a:lumMod val="50000"/>
                  </a:schemeClr>
                </a:solidFill>
              </a:rPr>
              <a:t>Automate segmentation / micro-segmentation security policies </a:t>
            </a:r>
          </a:p>
          <a:p>
            <a:pPr marL="285750" indent="-285750">
              <a:buFont typeface="Arial" panose="020B0604020202020204" pitchFamily="34" charset="0"/>
              <a:buChar char="•"/>
            </a:pPr>
            <a:endParaRPr lang="en-US" sz="2200" dirty="0">
              <a:solidFill>
                <a:schemeClr val="bg2">
                  <a:lumMod val="50000"/>
                </a:schemeClr>
              </a:solidFill>
            </a:endParaRPr>
          </a:p>
          <a:p>
            <a:pPr marL="285750" indent="-285750">
              <a:buFont typeface="Arial" panose="020B0604020202020204" pitchFamily="34" charset="0"/>
              <a:buChar char="•"/>
            </a:pPr>
            <a:r>
              <a:rPr lang="en-US" sz="2200" dirty="0">
                <a:solidFill>
                  <a:schemeClr val="bg2">
                    <a:lumMod val="50000"/>
                  </a:schemeClr>
                </a:solidFill>
              </a:rPr>
              <a:t>Fortinet Security Fabric Integrated</a:t>
            </a:r>
          </a:p>
          <a:p>
            <a:pPr marL="285750" indent="-285750">
              <a:buFont typeface="Arial" panose="020B0604020202020204" pitchFamily="34" charset="0"/>
              <a:buChar char="•"/>
            </a:pPr>
            <a:endParaRPr lang="en-US" sz="2200" dirty="0">
              <a:solidFill>
                <a:schemeClr val="bg2">
                  <a:lumMod val="50000"/>
                </a:schemeClr>
              </a:solidFill>
            </a:endParaRPr>
          </a:p>
          <a:p>
            <a:pPr marL="285750" indent="-285750">
              <a:buFont typeface="Arial" panose="020B0604020202020204" pitchFamily="34" charset="0"/>
              <a:buChar char="•"/>
            </a:pPr>
            <a:r>
              <a:rPr lang="en-US" sz="2200" dirty="0">
                <a:solidFill>
                  <a:schemeClr val="bg2">
                    <a:lumMod val="50000"/>
                  </a:schemeClr>
                </a:solidFill>
              </a:rPr>
              <a:t>Based on </a:t>
            </a:r>
            <a:r>
              <a:rPr lang="en-US" sz="2200" dirty="0" err="1">
                <a:solidFill>
                  <a:schemeClr val="bg2">
                    <a:lumMod val="50000"/>
                  </a:schemeClr>
                </a:solidFill>
              </a:rPr>
              <a:t>ShieldX</a:t>
            </a:r>
            <a:r>
              <a:rPr lang="en-US" sz="2200" dirty="0">
                <a:solidFill>
                  <a:schemeClr val="bg2">
                    <a:lumMod val="50000"/>
                  </a:schemeClr>
                </a:solidFill>
              </a:rPr>
              <a:t> Technology</a:t>
            </a:r>
            <a:r>
              <a:rPr lang="en-US" sz="2200" dirty="0">
                <a:solidFill>
                  <a:schemeClr val="tx2"/>
                </a:solidFill>
              </a:rPr>
              <a:t> </a:t>
            </a:r>
          </a:p>
          <a:p>
            <a:endParaRPr lang="en-US" sz="2200" b="1" dirty="0"/>
          </a:p>
        </p:txBody>
      </p:sp>
      <p:sp>
        <p:nvSpPr>
          <p:cNvPr id="84" name="Title 2">
            <a:extLst>
              <a:ext uri="{FF2B5EF4-FFF2-40B4-BE49-F238E27FC236}">
                <a16:creationId xmlns:a16="http://schemas.microsoft.com/office/drawing/2014/main" id="{2FC13983-E970-5244-B699-9B0B16D3C62D}"/>
              </a:ext>
            </a:extLst>
          </p:cNvPr>
          <p:cNvSpPr txBox="1">
            <a:spLocks/>
          </p:cNvSpPr>
          <p:nvPr/>
        </p:nvSpPr>
        <p:spPr>
          <a:xfrm>
            <a:off x="286053" y="597022"/>
            <a:ext cx="10837164" cy="726454"/>
          </a:xfrm>
          <a:prstGeom prst="rect">
            <a:avLst/>
          </a:prstGeom>
        </p:spPr>
        <p:txBody>
          <a:bodyPr anchor="ctr" anchorCtr="0">
            <a:noAutofit/>
          </a:bodyPr>
          <a:lstStyle>
            <a:lvl1pPr algn="l" defTabSz="914400" rtl="0" eaLnBrk="1" latinLnBrk="0" hangingPunct="1">
              <a:lnSpc>
                <a:spcPct val="90000"/>
              </a:lnSpc>
              <a:spcBef>
                <a:spcPct val="0"/>
              </a:spcBef>
              <a:buNone/>
              <a:defRPr sz="3400" b="1" kern="1200" spc="0" baseline="0">
                <a:solidFill>
                  <a:srgbClr val="000000"/>
                </a:solidFill>
                <a:latin typeface="+mj-lt"/>
                <a:ea typeface="Inter" panose="020B0502030000000004" pitchFamily="34" charset="0"/>
                <a:cs typeface="+mj-cs"/>
              </a:defRPr>
            </a:lvl1pPr>
          </a:lstStyle>
          <a:p>
            <a:br>
              <a:rPr lang="en-US" sz="2400" dirty="0">
                <a:solidFill>
                  <a:schemeClr val="bg1">
                    <a:lumMod val="50000"/>
                  </a:schemeClr>
                </a:solidFill>
              </a:rPr>
            </a:br>
            <a:r>
              <a:rPr lang="en-US" sz="2400" dirty="0">
                <a:solidFill>
                  <a:schemeClr val="bg1">
                    <a:lumMod val="50000"/>
                  </a:schemeClr>
                </a:solidFill>
              </a:rPr>
              <a:t>Remove implicit trust with Zero-trust policy automation </a:t>
            </a:r>
            <a:br>
              <a:rPr lang="en-US" sz="2400" dirty="0">
                <a:solidFill>
                  <a:schemeClr val="bg1">
                    <a:lumMod val="50000"/>
                  </a:schemeClr>
                </a:solidFill>
              </a:rPr>
            </a:br>
            <a:endParaRPr lang="en-US" sz="2400" dirty="0">
              <a:solidFill>
                <a:schemeClr val="bg1">
                  <a:lumMod val="50000"/>
                </a:schemeClr>
              </a:solidFill>
            </a:endParaRPr>
          </a:p>
        </p:txBody>
      </p:sp>
      <p:pic>
        <p:nvPicPr>
          <p:cNvPr id="8" name="Graphic 10">
            <a:extLst>
              <a:ext uri="{FF2B5EF4-FFF2-40B4-BE49-F238E27FC236}">
                <a16:creationId xmlns:a16="http://schemas.microsoft.com/office/drawing/2014/main" id="{3AC600A7-2D37-9B4E-846D-F371E05CD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06" y="1469849"/>
            <a:ext cx="496601" cy="533745"/>
          </a:xfrm>
          <a:prstGeom prst="rect">
            <a:avLst/>
          </a:prstGeom>
        </p:spPr>
      </p:pic>
      <p:pic>
        <p:nvPicPr>
          <p:cNvPr id="14" name="Graphic 10">
            <a:extLst>
              <a:ext uri="{FF2B5EF4-FFF2-40B4-BE49-F238E27FC236}">
                <a16:creationId xmlns:a16="http://schemas.microsoft.com/office/drawing/2014/main" id="{16DE6D69-26D8-6D45-BAE0-4D80483AD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8673" y="1469849"/>
            <a:ext cx="496601" cy="533745"/>
          </a:xfrm>
          <a:prstGeom prst="rect">
            <a:avLst/>
          </a:prstGeom>
        </p:spPr>
      </p:pic>
      <p:pic>
        <p:nvPicPr>
          <p:cNvPr id="15" name="Graphic 10">
            <a:extLst>
              <a:ext uri="{FF2B5EF4-FFF2-40B4-BE49-F238E27FC236}">
                <a16:creationId xmlns:a16="http://schemas.microsoft.com/office/drawing/2014/main" id="{B65C597D-46C5-D140-8F97-F1D6115CAE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2340" y="1469849"/>
            <a:ext cx="496601" cy="533745"/>
          </a:xfrm>
          <a:prstGeom prst="rect">
            <a:avLst/>
          </a:prstGeom>
        </p:spPr>
      </p:pic>
      <p:grpSp>
        <p:nvGrpSpPr>
          <p:cNvPr id="7" name="Group 6">
            <a:extLst>
              <a:ext uri="{FF2B5EF4-FFF2-40B4-BE49-F238E27FC236}">
                <a16:creationId xmlns:a16="http://schemas.microsoft.com/office/drawing/2014/main" id="{983FF385-0170-304A-9740-8ACFCAE7B6C7}"/>
              </a:ext>
            </a:extLst>
          </p:cNvPr>
          <p:cNvGrpSpPr/>
          <p:nvPr/>
        </p:nvGrpSpPr>
        <p:grpSpPr>
          <a:xfrm>
            <a:off x="3874732" y="2282340"/>
            <a:ext cx="986818" cy="1167180"/>
            <a:chOff x="7066954" y="2372466"/>
            <a:chExt cx="1700822" cy="2011680"/>
          </a:xfrm>
        </p:grpSpPr>
        <p:grpSp>
          <p:nvGrpSpPr>
            <p:cNvPr id="28" name="Group 27">
              <a:extLst>
                <a:ext uri="{FF2B5EF4-FFF2-40B4-BE49-F238E27FC236}">
                  <a16:creationId xmlns:a16="http://schemas.microsoft.com/office/drawing/2014/main" id="{29BEC5C2-4941-A141-8CF5-48055D944A4E}"/>
                </a:ext>
              </a:extLst>
            </p:cNvPr>
            <p:cNvGrpSpPr>
              <a:grpSpLocks noChangeAspect="1"/>
            </p:cNvGrpSpPr>
            <p:nvPr/>
          </p:nvGrpSpPr>
          <p:grpSpPr>
            <a:xfrm>
              <a:off x="7066954" y="2372466"/>
              <a:ext cx="1700822" cy="2011680"/>
              <a:chOff x="6182730" y="5192556"/>
              <a:chExt cx="457200" cy="540760"/>
            </a:xfrm>
          </p:grpSpPr>
          <p:pic>
            <p:nvPicPr>
              <p:cNvPr id="29" name="Graphic 28">
                <a:extLst>
                  <a:ext uri="{FF2B5EF4-FFF2-40B4-BE49-F238E27FC236}">
                    <a16:creationId xmlns:a16="http://schemas.microsoft.com/office/drawing/2014/main" id="{207F4EEC-650F-3943-9032-9FCEA4C69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2730" y="5276116"/>
                <a:ext cx="457200" cy="457200"/>
              </a:xfrm>
              <a:prstGeom prst="rect">
                <a:avLst/>
              </a:prstGeom>
            </p:spPr>
          </p:pic>
          <p:sp>
            <p:nvSpPr>
              <p:cNvPr id="31" name="Oval 30">
                <a:extLst>
                  <a:ext uri="{FF2B5EF4-FFF2-40B4-BE49-F238E27FC236}">
                    <a16:creationId xmlns:a16="http://schemas.microsoft.com/office/drawing/2014/main" id="{D1D09B48-6143-3D47-A82E-C9DE39E62630}"/>
                  </a:ext>
                </a:extLst>
              </p:cNvPr>
              <p:cNvSpPr/>
              <p:nvPr/>
            </p:nvSpPr>
            <p:spPr>
              <a:xfrm>
                <a:off x="6273184" y="5192556"/>
                <a:ext cx="276295" cy="274320"/>
              </a:xfrm>
              <a:prstGeom prst="ellipse">
                <a:avLst/>
              </a:prstGeom>
              <a:solidFill>
                <a:schemeClr val="bg1"/>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pic>
          <p:nvPicPr>
            <p:cNvPr id="6" name="Graphic 5">
              <a:extLst>
                <a:ext uri="{FF2B5EF4-FFF2-40B4-BE49-F238E27FC236}">
                  <a16:creationId xmlns:a16="http://schemas.microsoft.com/office/drawing/2014/main" id="{E82D707D-9661-DA44-A842-0CB39DD01D9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79359" y="2437293"/>
              <a:ext cx="914400" cy="914400"/>
            </a:xfrm>
            <a:prstGeom prst="rect">
              <a:avLst/>
            </a:prstGeom>
          </p:spPr>
        </p:pic>
      </p:grpSp>
      <p:grpSp>
        <p:nvGrpSpPr>
          <p:cNvPr id="43" name="Group 42">
            <a:extLst>
              <a:ext uri="{FF2B5EF4-FFF2-40B4-BE49-F238E27FC236}">
                <a16:creationId xmlns:a16="http://schemas.microsoft.com/office/drawing/2014/main" id="{24773395-3F62-C248-BC9B-9E667D4AA1F1}"/>
              </a:ext>
            </a:extLst>
          </p:cNvPr>
          <p:cNvGrpSpPr>
            <a:grpSpLocks noChangeAspect="1"/>
          </p:cNvGrpSpPr>
          <p:nvPr/>
        </p:nvGrpSpPr>
        <p:grpSpPr>
          <a:xfrm>
            <a:off x="1674552" y="2264661"/>
            <a:ext cx="986818" cy="1167181"/>
            <a:chOff x="6182730" y="5192556"/>
            <a:chExt cx="457200" cy="540760"/>
          </a:xfrm>
        </p:grpSpPr>
        <p:pic>
          <p:nvPicPr>
            <p:cNvPr id="44" name="Graphic 43">
              <a:extLst>
                <a:ext uri="{FF2B5EF4-FFF2-40B4-BE49-F238E27FC236}">
                  <a16:creationId xmlns:a16="http://schemas.microsoft.com/office/drawing/2014/main" id="{80903722-0C85-BF4E-ACF1-4B5DE19A8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2730" y="5276116"/>
              <a:ext cx="457200" cy="457200"/>
            </a:xfrm>
            <a:prstGeom prst="rect">
              <a:avLst/>
            </a:prstGeom>
          </p:spPr>
        </p:pic>
        <p:sp>
          <p:nvSpPr>
            <p:cNvPr id="46" name="Oval 45">
              <a:extLst>
                <a:ext uri="{FF2B5EF4-FFF2-40B4-BE49-F238E27FC236}">
                  <a16:creationId xmlns:a16="http://schemas.microsoft.com/office/drawing/2014/main" id="{CF3B7A71-1458-424F-B6A4-61CFEED0EF7B}"/>
                </a:ext>
              </a:extLst>
            </p:cNvPr>
            <p:cNvSpPr/>
            <p:nvPr/>
          </p:nvSpPr>
          <p:spPr>
            <a:xfrm>
              <a:off x="6273184" y="5192556"/>
              <a:ext cx="276295" cy="274320"/>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10" name="Group 9">
            <a:extLst>
              <a:ext uri="{FF2B5EF4-FFF2-40B4-BE49-F238E27FC236}">
                <a16:creationId xmlns:a16="http://schemas.microsoft.com/office/drawing/2014/main" id="{BD5D96A2-D68C-0C4C-B98D-E6BDB6BA96C2}"/>
              </a:ext>
            </a:extLst>
          </p:cNvPr>
          <p:cNvGrpSpPr/>
          <p:nvPr/>
        </p:nvGrpSpPr>
        <p:grpSpPr>
          <a:xfrm>
            <a:off x="1480098" y="3532256"/>
            <a:ext cx="3206158" cy="1177471"/>
            <a:chOff x="1961718" y="4162432"/>
            <a:chExt cx="3261512" cy="1197799"/>
          </a:xfrm>
        </p:grpSpPr>
        <p:grpSp>
          <p:nvGrpSpPr>
            <p:cNvPr id="18" name="Group 17">
              <a:extLst>
                <a:ext uri="{FF2B5EF4-FFF2-40B4-BE49-F238E27FC236}">
                  <a16:creationId xmlns:a16="http://schemas.microsoft.com/office/drawing/2014/main" id="{2F283D9F-5411-6A4A-998B-005794581785}"/>
                </a:ext>
              </a:extLst>
            </p:cNvPr>
            <p:cNvGrpSpPr>
              <a:grpSpLocks noChangeAspect="1"/>
            </p:cNvGrpSpPr>
            <p:nvPr/>
          </p:nvGrpSpPr>
          <p:grpSpPr>
            <a:xfrm>
              <a:off x="4219375" y="4172900"/>
              <a:ext cx="1003855" cy="1187331"/>
              <a:chOff x="6182730" y="5192556"/>
              <a:chExt cx="457200" cy="540760"/>
            </a:xfrm>
          </p:grpSpPr>
          <p:pic>
            <p:nvPicPr>
              <p:cNvPr id="19" name="Graphic 18">
                <a:extLst>
                  <a:ext uri="{FF2B5EF4-FFF2-40B4-BE49-F238E27FC236}">
                    <a16:creationId xmlns:a16="http://schemas.microsoft.com/office/drawing/2014/main" id="{FAFCE707-9C8C-1E4D-93BC-AB9C1E60F1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2730" y="5276116"/>
                <a:ext cx="457200" cy="457200"/>
              </a:xfrm>
              <a:prstGeom prst="rect">
                <a:avLst/>
              </a:prstGeom>
            </p:spPr>
          </p:pic>
          <p:grpSp>
            <p:nvGrpSpPr>
              <p:cNvPr id="20" name="Group 19">
                <a:extLst>
                  <a:ext uri="{FF2B5EF4-FFF2-40B4-BE49-F238E27FC236}">
                    <a16:creationId xmlns:a16="http://schemas.microsoft.com/office/drawing/2014/main" id="{B14845BB-77DE-3D42-8FAF-825A8E256676}"/>
                  </a:ext>
                </a:extLst>
              </p:cNvPr>
              <p:cNvGrpSpPr/>
              <p:nvPr/>
            </p:nvGrpSpPr>
            <p:grpSpPr>
              <a:xfrm>
                <a:off x="6273184" y="5192556"/>
                <a:ext cx="276295" cy="274320"/>
                <a:chOff x="9967812" y="2838424"/>
                <a:chExt cx="276295" cy="274320"/>
              </a:xfrm>
            </p:grpSpPr>
            <p:sp>
              <p:nvSpPr>
                <p:cNvPr id="21" name="Oval 20">
                  <a:extLst>
                    <a:ext uri="{FF2B5EF4-FFF2-40B4-BE49-F238E27FC236}">
                      <a16:creationId xmlns:a16="http://schemas.microsoft.com/office/drawing/2014/main" id="{D31F6DD6-3FBE-7E41-B601-65F9702E75D0}"/>
                    </a:ext>
                  </a:extLst>
                </p:cNvPr>
                <p:cNvSpPr/>
                <p:nvPr/>
              </p:nvSpPr>
              <p:spPr>
                <a:xfrm>
                  <a:off x="9967812" y="2838424"/>
                  <a:ext cx="276295" cy="274320"/>
                </a:xfrm>
                <a:prstGeom prst="ellipse">
                  <a:avLst/>
                </a:prstGeom>
                <a:solidFill>
                  <a:schemeClr val="bg1"/>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22" name="Graphic 21">
                  <a:extLst>
                    <a:ext uri="{FF2B5EF4-FFF2-40B4-BE49-F238E27FC236}">
                      <a16:creationId xmlns:a16="http://schemas.microsoft.com/office/drawing/2014/main" id="{8AB921A2-405C-7645-9534-DE5FB1B5CEF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013545" y="2887770"/>
                  <a:ext cx="182880" cy="182880"/>
                </a:xfrm>
                <a:prstGeom prst="rect">
                  <a:avLst/>
                </a:prstGeom>
              </p:spPr>
            </p:pic>
          </p:grpSp>
        </p:grpSp>
        <p:grpSp>
          <p:nvGrpSpPr>
            <p:cNvPr id="54" name="Group 53">
              <a:extLst>
                <a:ext uri="{FF2B5EF4-FFF2-40B4-BE49-F238E27FC236}">
                  <a16:creationId xmlns:a16="http://schemas.microsoft.com/office/drawing/2014/main" id="{04A6ECFE-C9CC-234A-9054-7A9B26BECE71}"/>
                </a:ext>
              </a:extLst>
            </p:cNvPr>
            <p:cNvGrpSpPr>
              <a:grpSpLocks noChangeAspect="1"/>
            </p:cNvGrpSpPr>
            <p:nvPr/>
          </p:nvGrpSpPr>
          <p:grpSpPr>
            <a:xfrm>
              <a:off x="3131216" y="4162432"/>
              <a:ext cx="1003855" cy="1187331"/>
              <a:chOff x="6182730" y="5192556"/>
              <a:chExt cx="457200" cy="540760"/>
            </a:xfrm>
          </p:grpSpPr>
          <p:pic>
            <p:nvPicPr>
              <p:cNvPr id="55" name="Graphic 54">
                <a:extLst>
                  <a:ext uri="{FF2B5EF4-FFF2-40B4-BE49-F238E27FC236}">
                    <a16:creationId xmlns:a16="http://schemas.microsoft.com/office/drawing/2014/main" id="{99D8147B-EBF9-6A44-8C58-11B2F521B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2730" y="5276116"/>
                <a:ext cx="457200" cy="457200"/>
              </a:xfrm>
              <a:prstGeom prst="rect">
                <a:avLst/>
              </a:prstGeom>
            </p:spPr>
          </p:pic>
          <p:grpSp>
            <p:nvGrpSpPr>
              <p:cNvPr id="56" name="Group 55">
                <a:extLst>
                  <a:ext uri="{FF2B5EF4-FFF2-40B4-BE49-F238E27FC236}">
                    <a16:creationId xmlns:a16="http://schemas.microsoft.com/office/drawing/2014/main" id="{6063BD1A-5087-C04E-A73E-BADF875D7579}"/>
                  </a:ext>
                </a:extLst>
              </p:cNvPr>
              <p:cNvGrpSpPr/>
              <p:nvPr/>
            </p:nvGrpSpPr>
            <p:grpSpPr>
              <a:xfrm>
                <a:off x="6273184" y="5192556"/>
                <a:ext cx="276295" cy="274320"/>
                <a:chOff x="9967812" y="2838424"/>
                <a:chExt cx="276295" cy="274320"/>
              </a:xfrm>
            </p:grpSpPr>
            <p:sp>
              <p:nvSpPr>
                <p:cNvPr id="57" name="Oval 56">
                  <a:extLst>
                    <a:ext uri="{FF2B5EF4-FFF2-40B4-BE49-F238E27FC236}">
                      <a16:creationId xmlns:a16="http://schemas.microsoft.com/office/drawing/2014/main" id="{E6BCDA3F-01DC-664C-94E0-DB71F3E8896B}"/>
                    </a:ext>
                  </a:extLst>
                </p:cNvPr>
                <p:cNvSpPr/>
                <p:nvPr/>
              </p:nvSpPr>
              <p:spPr>
                <a:xfrm>
                  <a:off x="9967812" y="2838424"/>
                  <a:ext cx="276295" cy="274320"/>
                </a:xfrm>
                <a:prstGeom prst="ellipse">
                  <a:avLst/>
                </a:prstGeom>
                <a:solidFill>
                  <a:schemeClr val="bg1"/>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58" name="Graphic 57">
                  <a:extLst>
                    <a:ext uri="{FF2B5EF4-FFF2-40B4-BE49-F238E27FC236}">
                      <a16:creationId xmlns:a16="http://schemas.microsoft.com/office/drawing/2014/main" id="{509658E4-39EC-DE49-B539-E87E8D51960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013545" y="2887770"/>
                  <a:ext cx="182880" cy="182880"/>
                </a:xfrm>
                <a:prstGeom prst="rect">
                  <a:avLst/>
                </a:prstGeom>
              </p:spPr>
            </p:pic>
          </p:grpSp>
        </p:grpSp>
        <p:grpSp>
          <p:nvGrpSpPr>
            <p:cNvPr id="59" name="Group 58">
              <a:extLst>
                <a:ext uri="{FF2B5EF4-FFF2-40B4-BE49-F238E27FC236}">
                  <a16:creationId xmlns:a16="http://schemas.microsoft.com/office/drawing/2014/main" id="{A2846A39-7976-114A-B520-0E9267DF3F09}"/>
                </a:ext>
              </a:extLst>
            </p:cNvPr>
            <p:cNvGrpSpPr>
              <a:grpSpLocks noChangeAspect="1"/>
            </p:cNvGrpSpPr>
            <p:nvPr/>
          </p:nvGrpSpPr>
          <p:grpSpPr>
            <a:xfrm>
              <a:off x="1961718" y="4162432"/>
              <a:ext cx="1003855" cy="1187331"/>
              <a:chOff x="6182730" y="5192556"/>
              <a:chExt cx="457200" cy="540760"/>
            </a:xfrm>
          </p:grpSpPr>
          <p:pic>
            <p:nvPicPr>
              <p:cNvPr id="60" name="Graphic 59">
                <a:extLst>
                  <a:ext uri="{FF2B5EF4-FFF2-40B4-BE49-F238E27FC236}">
                    <a16:creationId xmlns:a16="http://schemas.microsoft.com/office/drawing/2014/main" id="{6B0D6053-5C0A-C140-8B56-51B2CA9651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2730" y="5276116"/>
                <a:ext cx="457200" cy="457200"/>
              </a:xfrm>
              <a:prstGeom prst="rect">
                <a:avLst/>
              </a:prstGeom>
            </p:spPr>
          </p:pic>
          <p:grpSp>
            <p:nvGrpSpPr>
              <p:cNvPr id="61" name="Group 60">
                <a:extLst>
                  <a:ext uri="{FF2B5EF4-FFF2-40B4-BE49-F238E27FC236}">
                    <a16:creationId xmlns:a16="http://schemas.microsoft.com/office/drawing/2014/main" id="{22DDD6D7-09C4-A149-9163-0037E75DFE16}"/>
                  </a:ext>
                </a:extLst>
              </p:cNvPr>
              <p:cNvGrpSpPr/>
              <p:nvPr/>
            </p:nvGrpSpPr>
            <p:grpSpPr>
              <a:xfrm>
                <a:off x="6273184" y="5192556"/>
                <a:ext cx="276295" cy="274320"/>
                <a:chOff x="9967812" y="2838424"/>
                <a:chExt cx="276295" cy="274320"/>
              </a:xfrm>
            </p:grpSpPr>
            <p:sp>
              <p:nvSpPr>
                <p:cNvPr id="62" name="Oval 61">
                  <a:extLst>
                    <a:ext uri="{FF2B5EF4-FFF2-40B4-BE49-F238E27FC236}">
                      <a16:creationId xmlns:a16="http://schemas.microsoft.com/office/drawing/2014/main" id="{45A970CD-5F75-1347-AC78-B486E224F0C7}"/>
                    </a:ext>
                  </a:extLst>
                </p:cNvPr>
                <p:cNvSpPr/>
                <p:nvPr/>
              </p:nvSpPr>
              <p:spPr>
                <a:xfrm>
                  <a:off x="9967812" y="2838424"/>
                  <a:ext cx="276295" cy="274320"/>
                </a:xfrm>
                <a:prstGeom prst="ellipse">
                  <a:avLst/>
                </a:prstGeom>
                <a:solidFill>
                  <a:schemeClr val="bg1"/>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3" name="Graphic 62">
                  <a:extLst>
                    <a:ext uri="{FF2B5EF4-FFF2-40B4-BE49-F238E27FC236}">
                      <a16:creationId xmlns:a16="http://schemas.microsoft.com/office/drawing/2014/main" id="{42930EC1-E0EB-8444-BEC3-99227984FE8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013545" y="2887770"/>
                  <a:ext cx="182880" cy="182880"/>
                </a:xfrm>
                <a:prstGeom prst="rect">
                  <a:avLst/>
                </a:prstGeom>
              </p:spPr>
            </p:pic>
          </p:grpSp>
        </p:grpSp>
      </p:grpSp>
      <p:sp>
        <p:nvSpPr>
          <p:cNvPr id="39" name="TextBox 120">
            <a:extLst>
              <a:ext uri="{FF2B5EF4-FFF2-40B4-BE49-F238E27FC236}">
                <a16:creationId xmlns:a16="http://schemas.microsoft.com/office/drawing/2014/main" id="{C18CCC7C-B3AA-134B-8C6E-978503B0CD30}"/>
              </a:ext>
            </a:extLst>
          </p:cNvPr>
          <p:cNvSpPr txBox="1">
            <a:spLocks noChangeArrowheads="1"/>
          </p:cNvSpPr>
          <p:nvPr/>
        </p:nvSpPr>
        <p:spPr bwMode="auto">
          <a:xfrm>
            <a:off x="3970609" y="3047900"/>
            <a:ext cx="1042381"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FortiPolicy</a:t>
            </a:r>
          </a:p>
        </p:txBody>
      </p:sp>
      <p:sp>
        <p:nvSpPr>
          <p:cNvPr id="67" name="TextBox 120">
            <a:extLst>
              <a:ext uri="{FF2B5EF4-FFF2-40B4-BE49-F238E27FC236}">
                <a16:creationId xmlns:a16="http://schemas.microsoft.com/office/drawing/2014/main" id="{9D5CB79A-E60D-5149-BE0C-C6B5522A1AA0}"/>
              </a:ext>
            </a:extLst>
          </p:cNvPr>
          <p:cNvSpPr txBox="1">
            <a:spLocks noChangeArrowheads="1"/>
          </p:cNvSpPr>
          <p:nvPr/>
        </p:nvSpPr>
        <p:spPr bwMode="auto">
          <a:xfrm>
            <a:off x="1789024" y="3031162"/>
            <a:ext cx="1042381"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FortiGate</a:t>
            </a:r>
          </a:p>
        </p:txBody>
      </p:sp>
      <p:sp>
        <p:nvSpPr>
          <p:cNvPr id="74" name="TextBox 120">
            <a:extLst>
              <a:ext uri="{FF2B5EF4-FFF2-40B4-BE49-F238E27FC236}">
                <a16:creationId xmlns:a16="http://schemas.microsoft.com/office/drawing/2014/main" id="{6807AFA5-384A-3441-9ABA-7BA378AADB04}"/>
              </a:ext>
            </a:extLst>
          </p:cNvPr>
          <p:cNvSpPr txBox="1">
            <a:spLocks noChangeArrowheads="1"/>
          </p:cNvSpPr>
          <p:nvPr/>
        </p:nvSpPr>
        <p:spPr bwMode="auto">
          <a:xfrm>
            <a:off x="3635626" y="4308710"/>
            <a:ext cx="1192966"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FortiSwitch DC</a:t>
            </a:r>
          </a:p>
        </p:txBody>
      </p:sp>
      <p:sp>
        <p:nvSpPr>
          <p:cNvPr id="80" name="TextBox 120">
            <a:extLst>
              <a:ext uri="{FF2B5EF4-FFF2-40B4-BE49-F238E27FC236}">
                <a16:creationId xmlns:a16="http://schemas.microsoft.com/office/drawing/2014/main" id="{1533ABCD-DC0A-6843-9A65-07A8D94842F1}"/>
              </a:ext>
            </a:extLst>
          </p:cNvPr>
          <p:cNvSpPr txBox="1">
            <a:spLocks noChangeArrowheads="1"/>
          </p:cNvSpPr>
          <p:nvPr/>
        </p:nvSpPr>
        <p:spPr bwMode="auto">
          <a:xfrm>
            <a:off x="2555598" y="4293174"/>
            <a:ext cx="1168506"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FortiSwitch DC</a:t>
            </a:r>
          </a:p>
        </p:txBody>
      </p:sp>
      <p:grpSp>
        <p:nvGrpSpPr>
          <p:cNvPr id="24" name="Group 23">
            <a:extLst>
              <a:ext uri="{FF2B5EF4-FFF2-40B4-BE49-F238E27FC236}">
                <a16:creationId xmlns:a16="http://schemas.microsoft.com/office/drawing/2014/main" id="{FEA9FA2A-58A5-0241-B70B-4B72B33787B7}"/>
              </a:ext>
            </a:extLst>
          </p:cNvPr>
          <p:cNvGrpSpPr/>
          <p:nvPr/>
        </p:nvGrpSpPr>
        <p:grpSpPr>
          <a:xfrm rot="16200000">
            <a:off x="2960656" y="2241891"/>
            <a:ext cx="276977" cy="2273851"/>
            <a:chOff x="9574123" y="2170916"/>
            <a:chExt cx="601969" cy="1365874"/>
          </a:xfrm>
        </p:grpSpPr>
        <p:cxnSp>
          <p:nvCxnSpPr>
            <p:cNvPr id="81" name="Straight Connector 80">
              <a:extLst>
                <a:ext uri="{FF2B5EF4-FFF2-40B4-BE49-F238E27FC236}">
                  <a16:creationId xmlns:a16="http://schemas.microsoft.com/office/drawing/2014/main" id="{63E17614-CDDE-344B-AFE4-5C8AB2B76C9B}"/>
                </a:ext>
              </a:extLst>
            </p:cNvPr>
            <p:cNvCxnSpPr>
              <a:cxnSpLocks/>
            </p:cNvCxnSpPr>
            <p:nvPr/>
          </p:nvCxnSpPr>
          <p:spPr>
            <a:xfrm>
              <a:off x="9574123" y="2866135"/>
              <a:ext cx="577415"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E0D81FE-E10F-4049-BD14-771E1AA95E93}"/>
                </a:ext>
              </a:extLst>
            </p:cNvPr>
            <p:cNvCxnSpPr>
              <a:cxnSpLocks/>
            </p:cNvCxnSpPr>
            <p:nvPr/>
          </p:nvCxnSpPr>
          <p:spPr>
            <a:xfrm>
              <a:off x="9574123" y="3534411"/>
              <a:ext cx="601969"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1DCFCF82-F672-ED46-89FD-99BA2F86AD17}"/>
                </a:ext>
              </a:extLst>
            </p:cNvPr>
            <p:cNvCxnSpPr>
              <a:cxnSpLocks/>
            </p:cNvCxnSpPr>
            <p:nvPr/>
          </p:nvCxnSpPr>
          <p:spPr>
            <a:xfrm rot="16200000" flipH="1">
              <a:off x="9170589" y="2574452"/>
              <a:ext cx="1365874" cy="558801"/>
            </a:xfrm>
            <a:prstGeom prst="bentConnector3">
              <a:avLst>
                <a:gd name="adj1" fmla="val -62"/>
              </a:avLst>
            </a:prstGeom>
            <a:ln w="1905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grpSp>
      <p:sp>
        <p:nvSpPr>
          <p:cNvPr id="88" name="TextBox 120">
            <a:extLst>
              <a:ext uri="{FF2B5EF4-FFF2-40B4-BE49-F238E27FC236}">
                <a16:creationId xmlns:a16="http://schemas.microsoft.com/office/drawing/2014/main" id="{CC6FFAA8-4199-B34D-8F61-6F7EAE6A16B9}"/>
              </a:ext>
            </a:extLst>
          </p:cNvPr>
          <p:cNvSpPr txBox="1">
            <a:spLocks noChangeArrowheads="1"/>
          </p:cNvSpPr>
          <p:nvPr/>
        </p:nvSpPr>
        <p:spPr bwMode="auto">
          <a:xfrm>
            <a:off x="1395832" y="4321134"/>
            <a:ext cx="1159766"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FortiSwitch DC</a:t>
            </a:r>
          </a:p>
        </p:txBody>
      </p:sp>
      <p:cxnSp>
        <p:nvCxnSpPr>
          <p:cNvPr id="92" name="Elbow Connector 91">
            <a:extLst>
              <a:ext uri="{FF2B5EF4-FFF2-40B4-BE49-F238E27FC236}">
                <a16:creationId xmlns:a16="http://schemas.microsoft.com/office/drawing/2014/main" id="{AB82E0F4-15E6-B241-B3B6-0145CD9E4C11}"/>
              </a:ext>
            </a:extLst>
          </p:cNvPr>
          <p:cNvCxnSpPr>
            <a:cxnSpLocks/>
          </p:cNvCxnSpPr>
          <p:nvPr/>
        </p:nvCxnSpPr>
        <p:spPr>
          <a:xfrm rot="10800000" flipV="1">
            <a:off x="3296576" y="3058707"/>
            <a:ext cx="606726" cy="201482"/>
          </a:xfrm>
          <a:prstGeom prst="bentConnector3">
            <a:avLst>
              <a:gd name="adj1" fmla="val 99190"/>
            </a:avLst>
          </a:prstGeom>
          <a:ln w="19050" cap="rnd">
            <a:solidFill>
              <a:schemeClr val="accent3"/>
            </a:solidFill>
            <a:prstDash val="sysDot"/>
            <a:round/>
            <a:headEnd type="stealt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0273E91-1EB5-4C47-8752-CF4ED422498A}"/>
              </a:ext>
            </a:extLst>
          </p:cNvPr>
          <p:cNvCxnSpPr>
            <a:cxnSpLocks/>
          </p:cNvCxnSpPr>
          <p:nvPr/>
        </p:nvCxnSpPr>
        <p:spPr>
          <a:xfrm flipH="1">
            <a:off x="2629749" y="2989822"/>
            <a:ext cx="1280336" cy="0"/>
          </a:xfrm>
          <a:prstGeom prst="line">
            <a:avLst/>
          </a:prstGeom>
          <a:ln w="19050" cap="rnd">
            <a:solidFill>
              <a:schemeClr val="accent3"/>
            </a:solidFill>
            <a:prstDash val="sysDot"/>
            <a:headEnd type="stealth"/>
          </a:ln>
        </p:spPr>
        <p:style>
          <a:lnRef idx="1">
            <a:schemeClr val="accent1"/>
          </a:lnRef>
          <a:fillRef idx="0">
            <a:schemeClr val="accent1"/>
          </a:fillRef>
          <a:effectRef idx="0">
            <a:schemeClr val="accent1"/>
          </a:effectRef>
          <a:fontRef idx="minor">
            <a:schemeClr val="tx1"/>
          </a:fontRef>
        </p:style>
      </p:cxnSp>
      <p:pic>
        <p:nvPicPr>
          <p:cNvPr id="13" name="Picture 1">
            <a:extLst>
              <a:ext uri="{FF2B5EF4-FFF2-40B4-BE49-F238E27FC236}">
                <a16:creationId xmlns:a16="http://schemas.microsoft.com/office/drawing/2014/main" id="{6E6F88AD-8A09-8745-9265-7BF50ED9E1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auto">
          <a:xfrm>
            <a:off x="2861359" y="4548187"/>
            <a:ext cx="630051" cy="63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Graphic 16">
            <a:extLst>
              <a:ext uri="{FF2B5EF4-FFF2-40B4-BE49-F238E27FC236}">
                <a16:creationId xmlns:a16="http://schemas.microsoft.com/office/drawing/2014/main" id="{7318D4C7-5C57-6F4E-9844-6F192E3850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01057" y="5307958"/>
            <a:ext cx="533744" cy="533745"/>
          </a:xfrm>
          <a:prstGeom prst="rect">
            <a:avLst/>
          </a:prstGeom>
        </p:spPr>
      </p:pic>
      <p:pic>
        <p:nvPicPr>
          <p:cNvPr id="66" name="Graphic 16">
            <a:extLst>
              <a:ext uri="{FF2B5EF4-FFF2-40B4-BE49-F238E27FC236}">
                <a16:creationId xmlns:a16="http://schemas.microsoft.com/office/drawing/2014/main" id="{32F1DAA0-26A3-9A4D-A7E8-B6CB764290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80098" y="5324904"/>
            <a:ext cx="533744" cy="533745"/>
          </a:xfrm>
          <a:prstGeom prst="rect">
            <a:avLst/>
          </a:prstGeom>
        </p:spPr>
      </p:pic>
      <p:pic>
        <p:nvPicPr>
          <p:cNvPr id="68" name="Graphic 16">
            <a:extLst>
              <a:ext uri="{FF2B5EF4-FFF2-40B4-BE49-F238E27FC236}">
                <a16:creationId xmlns:a16="http://schemas.microsoft.com/office/drawing/2014/main" id="{EE72AFA8-1B4A-CC47-9F48-98FEAC6323A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33275" y="5323660"/>
            <a:ext cx="533744" cy="533745"/>
          </a:xfrm>
          <a:prstGeom prst="rect">
            <a:avLst/>
          </a:prstGeom>
        </p:spPr>
      </p:pic>
      <p:pic>
        <p:nvPicPr>
          <p:cNvPr id="69" name="Graphic 16">
            <a:extLst>
              <a:ext uri="{FF2B5EF4-FFF2-40B4-BE49-F238E27FC236}">
                <a16:creationId xmlns:a16="http://schemas.microsoft.com/office/drawing/2014/main" id="{3C6B826D-34A2-EE4F-B14C-87032CC94E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07556" y="5323659"/>
            <a:ext cx="533744" cy="533745"/>
          </a:xfrm>
          <a:prstGeom prst="rect">
            <a:avLst/>
          </a:prstGeom>
        </p:spPr>
      </p:pic>
      <p:sp>
        <p:nvSpPr>
          <p:cNvPr id="70" name="TextBox 120">
            <a:extLst>
              <a:ext uri="{FF2B5EF4-FFF2-40B4-BE49-F238E27FC236}">
                <a16:creationId xmlns:a16="http://schemas.microsoft.com/office/drawing/2014/main" id="{94E921DF-2F26-3846-B797-9BF39CA2A637}"/>
              </a:ext>
            </a:extLst>
          </p:cNvPr>
          <p:cNvSpPr txBox="1">
            <a:spLocks noChangeArrowheads="1"/>
          </p:cNvSpPr>
          <p:nvPr/>
        </p:nvSpPr>
        <p:spPr bwMode="auto">
          <a:xfrm>
            <a:off x="4690828" y="5463106"/>
            <a:ext cx="1042381" cy="43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Workloads</a:t>
            </a:r>
          </a:p>
          <a:p>
            <a:pPr eaLnBrk="1" hangingPunct="1"/>
            <a:r>
              <a:rPr lang="en-US" sz="1000" dirty="0">
                <a:solidFill>
                  <a:schemeClr val="tx1">
                    <a:lumMod val="65000"/>
                    <a:lumOff val="35000"/>
                  </a:schemeClr>
                </a:solidFill>
                <a:cs typeface="Helvetica 55 Roman" charset="0"/>
              </a:rPr>
              <a:t>Applications</a:t>
            </a:r>
          </a:p>
        </p:txBody>
      </p:sp>
      <p:sp>
        <p:nvSpPr>
          <p:cNvPr id="72" name="TextBox 120">
            <a:extLst>
              <a:ext uri="{FF2B5EF4-FFF2-40B4-BE49-F238E27FC236}">
                <a16:creationId xmlns:a16="http://schemas.microsoft.com/office/drawing/2014/main" id="{4DC64DE2-FB2D-DE43-873B-996466D23DA2}"/>
              </a:ext>
            </a:extLst>
          </p:cNvPr>
          <p:cNvSpPr txBox="1">
            <a:spLocks noChangeArrowheads="1"/>
          </p:cNvSpPr>
          <p:nvPr/>
        </p:nvSpPr>
        <p:spPr bwMode="auto">
          <a:xfrm>
            <a:off x="1789944" y="5976260"/>
            <a:ext cx="2637438" cy="33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solidFill>
                  <a:schemeClr val="tx1">
                    <a:lumMod val="75000"/>
                    <a:lumOff val="25000"/>
                  </a:schemeClr>
                </a:solidFill>
                <a:cs typeface="Helvetica 55 Roman" charset="0"/>
              </a:rPr>
              <a:t>On Premise Data Center</a:t>
            </a:r>
          </a:p>
        </p:txBody>
      </p:sp>
      <p:cxnSp>
        <p:nvCxnSpPr>
          <p:cNvPr id="75" name="Straight Connector 74">
            <a:extLst>
              <a:ext uri="{FF2B5EF4-FFF2-40B4-BE49-F238E27FC236}">
                <a16:creationId xmlns:a16="http://schemas.microsoft.com/office/drawing/2014/main" id="{951D9A66-4D20-EC42-A3B8-2F9C1CC8312E}"/>
              </a:ext>
            </a:extLst>
          </p:cNvPr>
          <p:cNvCxnSpPr>
            <a:cxnSpLocks/>
          </p:cNvCxnSpPr>
          <p:nvPr/>
        </p:nvCxnSpPr>
        <p:spPr>
          <a:xfrm>
            <a:off x="2652076" y="2891739"/>
            <a:ext cx="1235678" cy="0"/>
          </a:xfrm>
          <a:prstGeom prst="line">
            <a:avLst/>
          </a:prstGeom>
          <a:ln w="19050" cap="rnd">
            <a:solidFill>
              <a:srgbClr val="00B050"/>
            </a:solidFill>
            <a:prstDash val="sysDot"/>
            <a:headEnd type="stealth"/>
          </a:ln>
        </p:spPr>
        <p:style>
          <a:lnRef idx="1">
            <a:schemeClr val="accent1"/>
          </a:lnRef>
          <a:fillRef idx="0">
            <a:schemeClr val="accent1"/>
          </a:fillRef>
          <a:effectRef idx="0">
            <a:schemeClr val="accent1"/>
          </a:effectRef>
          <a:fontRef idx="minor">
            <a:schemeClr val="tx1"/>
          </a:fontRef>
        </p:style>
      </p:cxnSp>
      <p:sp>
        <p:nvSpPr>
          <p:cNvPr id="76" name="TextBox 120">
            <a:extLst>
              <a:ext uri="{FF2B5EF4-FFF2-40B4-BE49-F238E27FC236}">
                <a16:creationId xmlns:a16="http://schemas.microsoft.com/office/drawing/2014/main" id="{1A295450-B501-6240-9507-22891D42820E}"/>
              </a:ext>
            </a:extLst>
          </p:cNvPr>
          <p:cNvSpPr txBox="1">
            <a:spLocks noChangeArrowheads="1"/>
          </p:cNvSpPr>
          <p:nvPr/>
        </p:nvSpPr>
        <p:spPr bwMode="auto">
          <a:xfrm>
            <a:off x="4857772" y="6103799"/>
            <a:ext cx="1042381"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Policies</a:t>
            </a:r>
          </a:p>
        </p:txBody>
      </p:sp>
      <p:sp>
        <p:nvSpPr>
          <p:cNvPr id="131" name="TextBox 120">
            <a:extLst>
              <a:ext uri="{FF2B5EF4-FFF2-40B4-BE49-F238E27FC236}">
                <a16:creationId xmlns:a16="http://schemas.microsoft.com/office/drawing/2014/main" id="{749E39AF-6BDC-DB4B-B563-56984E4FD27E}"/>
              </a:ext>
            </a:extLst>
          </p:cNvPr>
          <p:cNvSpPr txBox="1">
            <a:spLocks noChangeArrowheads="1"/>
          </p:cNvSpPr>
          <p:nvPr/>
        </p:nvSpPr>
        <p:spPr bwMode="auto">
          <a:xfrm>
            <a:off x="4843624" y="5920086"/>
            <a:ext cx="1318983"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Traffic Information</a:t>
            </a:r>
          </a:p>
        </p:txBody>
      </p:sp>
      <p:cxnSp>
        <p:nvCxnSpPr>
          <p:cNvPr id="132" name="Straight Connector 131">
            <a:extLst>
              <a:ext uri="{FF2B5EF4-FFF2-40B4-BE49-F238E27FC236}">
                <a16:creationId xmlns:a16="http://schemas.microsoft.com/office/drawing/2014/main" id="{2CDFEBD3-AF4D-1E4A-928F-93CD65359271}"/>
              </a:ext>
            </a:extLst>
          </p:cNvPr>
          <p:cNvCxnSpPr>
            <a:cxnSpLocks/>
          </p:cNvCxnSpPr>
          <p:nvPr/>
        </p:nvCxnSpPr>
        <p:spPr>
          <a:xfrm>
            <a:off x="4311000" y="6262433"/>
            <a:ext cx="640493" cy="0"/>
          </a:xfrm>
          <a:prstGeom prst="line">
            <a:avLst/>
          </a:prstGeom>
          <a:ln w="19050" cap="rnd">
            <a:solidFill>
              <a:srgbClr val="00B050"/>
            </a:solidFill>
            <a:prstDash val="sysDot"/>
            <a:headEnd type="none"/>
          </a:ln>
        </p:spPr>
        <p:style>
          <a:lnRef idx="1">
            <a:schemeClr val="accent1"/>
          </a:lnRef>
          <a:fillRef idx="0">
            <a:schemeClr val="accent1"/>
          </a:fillRef>
          <a:effectRef idx="0">
            <a:schemeClr val="accent1"/>
          </a:effectRef>
          <a:fontRef idx="minor">
            <a:schemeClr val="tx1"/>
          </a:fontRef>
        </p:style>
      </p:cxnSp>
      <p:cxnSp>
        <p:nvCxnSpPr>
          <p:cNvPr id="133" name="Elbow Connector 132">
            <a:extLst>
              <a:ext uri="{FF2B5EF4-FFF2-40B4-BE49-F238E27FC236}">
                <a16:creationId xmlns:a16="http://schemas.microsoft.com/office/drawing/2014/main" id="{07F7D76D-47D0-A24B-9991-8FB5711D8307}"/>
              </a:ext>
            </a:extLst>
          </p:cNvPr>
          <p:cNvCxnSpPr>
            <a:cxnSpLocks/>
          </p:cNvCxnSpPr>
          <p:nvPr/>
        </p:nvCxnSpPr>
        <p:spPr>
          <a:xfrm flipV="1">
            <a:off x="4311000" y="6063795"/>
            <a:ext cx="640493" cy="1061"/>
          </a:xfrm>
          <a:prstGeom prst="bentConnector3">
            <a:avLst>
              <a:gd name="adj1" fmla="val 50000"/>
            </a:avLst>
          </a:prstGeom>
          <a:ln w="19050"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pic>
        <p:nvPicPr>
          <p:cNvPr id="137" name="Graphic 136">
            <a:extLst>
              <a:ext uri="{FF2B5EF4-FFF2-40B4-BE49-F238E27FC236}">
                <a16:creationId xmlns:a16="http://schemas.microsoft.com/office/drawing/2014/main" id="{AAF57875-AD4D-8141-BC60-7C4D03C7AE4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49435" y="2275706"/>
            <a:ext cx="640493" cy="640493"/>
          </a:xfrm>
          <a:prstGeom prst="rect">
            <a:avLst/>
          </a:prstGeom>
        </p:spPr>
      </p:pic>
      <p:grpSp>
        <p:nvGrpSpPr>
          <p:cNvPr id="138" name="Group 137">
            <a:extLst>
              <a:ext uri="{FF2B5EF4-FFF2-40B4-BE49-F238E27FC236}">
                <a16:creationId xmlns:a16="http://schemas.microsoft.com/office/drawing/2014/main" id="{79C6C1F6-AAF9-9443-81BD-3289B530EC0E}"/>
              </a:ext>
            </a:extLst>
          </p:cNvPr>
          <p:cNvGrpSpPr>
            <a:grpSpLocks noChangeAspect="1"/>
          </p:cNvGrpSpPr>
          <p:nvPr/>
        </p:nvGrpSpPr>
        <p:grpSpPr>
          <a:xfrm>
            <a:off x="5616691" y="2207475"/>
            <a:ext cx="1238585" cy="3309216"/>
            <a:chOff x="320040" y="1420913"/>
            <a:chExt cx="1507378" cy="4027387"/>
          </a:xfrm>
        </p:grpSpPr>
        <p:grpSp>
          <p:nvGrpSpPr>
            <p:cNvPr id="139" name="Group 138">
              <a:extLst>
                <a:ext uri="{FF2B5EF4-FFF2-40B4-BE49-F238E27FC236}">
                  <a16:creationId xmlns:a16="http://schemas.microsoft.com/office/drawing/2014/main" id="{61FDB007-E6CA-B34A-9932-0ED51DBC128D}"/>
                </a:ext>
              </a:extLst>
            </p:cNvPr>
            <p:cNvGrpSpPr/>
            <p:nvPr/>
          </p:nvGrpSpPr>
          <p:grpSpPr>
            <a:xfrm>
              <a:off x="358382" y="1420913"/>
              <a:ext cx="1430694" cy="584742"/>
              <a:chOff x="358382" y="1420913"/>
              <a:chExt cx="1430694" cy="584742"/>
            </a:xfrm>
          </p:grpSpPr>
          <p:sp>
            <p:nvSpPr>
              <p:cNvPr id="156" name="Rectangle: Single Corner Rounded 23">
                <a:extLst>
                  <a:ext uri="{FF2B5EF4-FFF2-40B4-BE49-F238E27FC236}">
                    <a16:creationId xmlns:a16="http://schemas.microsoft.com/office/drawing/2014/main" id="{3C0324B8-46E9-1F4D-9522-92A1E4250DD4}"/>
                  </a:ext>
                </a:extLst>
              </p:cNvPr>
              <p:cNvSpPr/>
              <p:nvPr/>
            </p:nvSpPr>
            <p:spPr>
              <a:xfrm>
                <a:off x="358382" y="1420913"/>
                <a:ext cx="1430694" cy="584742"/>
              </a:xfrm>
              <a:prstGeom prst="round1Rect">
                <a:avLst>
                  <a:gd name="adj" fmla="val 38287"/>
                </a:avLst>
              </a:prstGeom>
              <a:solidFill>
                <a:schemeClr val="accent6"/>
              </a:solidFill>
              <a:ln w="19050" cap="flat">
                <a:solidFill>
                  <a:schemeClr val="accent6"/>
                </a:solidFill>
                <a:prstDash val="solid"/>
                <a:miter/>
              </a:ln>
            </p:spPr>
            <p:txBody>
              <a:bodyPr rtlCol="0" anchor="ctr"/>
              <a:lstStyle/>
              <a:p>
                <a:endParaRPr lang="en-US" sz="800" dirty="0">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58E54030-BA7B-B541-B868-D1FFA7BB3C85}"/>
                  </a:ext>
                </a:extLst>
              </p:cNvPr>
              <p:cNvSpPr txBox="1"/>
              <p:nvPr/>
            </p:nvSpPr>
            <p:spPr>
              <a:xfrm>
                <a:off x="406966" y="1470324"/>
                <a:ext cx="1333526" cy="485920"/>
              </a:xfrm>
              <a:prstGeom prst="rect">
                <a:avLst/>
              </a:prstGeom>
              <a:noFill/>
            </p:spPr>
            <p:txBody>
              <a:bodyPr wrap="square" lIns="67056" tIns="67056" rIns="67056" bIns="67056" anchor="ctr" anchorCtr="0">
                <a:spAutoFit/>
              </a:bodyPr>
              <a:lstStyle/>
              <a:p>
                <a:pPr algn="ctr" defTabSz="1341127">
                  <a:lnSpc>
                    <a:spcPct val="95000"/>
                  </a:lnSpc>
                  <a:defRPr/>
                </a:pPr>
                <a:r>
                  <a:rPr lang="en-US" sz="800" b="1" dirty="0">
                    <a:solidFill>
                      <a:schemeClr val="bg1"/>
                    </a:solidFill>
                    <a:latin typeface="Arial" panose="020B0604020202020204" pitchFamily="34" charset="0"/>
                    <a:cs typeface="Arial" panose="020B0604020202020204" pitchFamily="34" charset="0"/>
                  </a:rPr>
                  <a:t>Discovery of</a:t>
                </a:r>
                <a:br>
                  <a:rPr lang="en-US" sz="800" b="1" dirty="0">
                    <a:solidFill>
                      <a:schemeClr val="bg1"/>
                    </a:solidFill>
                    <a:latin typeface="Arial" panose="020B0604020202020204" pitchFamily="34" charset="0"/>
                    <a:cs typeface="Arial" panose="020B0604020202020204" pitchFamily="34" charset="0"/>
                  </a:rPr>
                </a:br>
                <a:r>
                  <a:rPr lang="en-US" sz="800" b="1" dirty="0">
                    <a:solidFill>
                      <a:schemeClr val="bg1"/>
                    </a:solidFill>
                    <a:latin typeface="Arial" panose="020B0604020202020204" pitchFamily="34" charset="0"/>
                    <a:cs typeface="Arial" panose="020B0604020202020204" pitchFamily="34" charset="0"/>
                  </a:rPr>
                  <a:t>applications &amp; workflows</a:t>
                </a:r>
              </a:p>
            </p:txBody>
          </p:sp>
        </p:grpSp>
        <p:grpSp>
          <p:nvGrpSpPr>
            <p:cNvPr id="140" name="Group 139">
              <a:extLst>
                <a:ext uri="{FF2B5EF4-FFF2-40B4-BE49-F238E27FC236}">
                  <a16:creationId xmlns:a16="http://schemas.microsoft.com/office/drawing/2014/main" id="{B31242B3-0868-3D4B-A5D8-A993B525AE54}"/>
                </a:ext>
              </a:extLst>
            </p:cNvPr>
            <p:cNvGrpSpPr/>
            <p:nvPr/>
          </p:nvGrpSpPr>
          <p:grpSpPr>
            <a:xfrm>
              <a:off x="320040" y="2289984"/>
              <a:ext cx="1507378" cy="584742"/>
              <a:chOff x="320040" y="2292133"/>
              <a:chExt cx="1507378" cy="584742"/>
            </a:xfrm>
          </p:grpSpPr>
          <p:sp>
            <p:nvSpPr>
              <p:cNvPr id="154" name="Rectangle: Single Corner Rounded 24">
                <a:extLst>
                  <a:ext uri="{FF2B5EF4-FFF2-40B4-BE49-F238E27FC236}">
                    <a16:creationId xmlns:a16="http://schemas.microsoft.com/office/drawing/2014/main" id="{D2F6A4F0-7497-5F44-B1F1-1FDD0F63D9E9}"/>
                  </a:ext>
                </a:extLst>
              </p:cNvPr>
              <p:cNvSpPr/>
              <p:nvPr/>
            </p:nvSpPr>
            <p:spPr>
              <a:xfrm flipH="1">
                <a:off x="358382" y="2292133"/>
                <a:ext cx="1430694" cy="584742"/>
              </a:xfrm>
              <a:prstGeom prst="round1Rect">
                <a:avLst>
                  <a:gd name="adj" fmla="val 38287"/>
                </a:avLst>
              </a:prstGeom>
              <a:noFill/>
              <a:ln w="19050" cap="flat">
                <a:solidFill>
                  <a:schemeClr val="accent6"/>
                </a:solidFill>
                <a:prstDash val="solid"/>
                <a:miter/>
              </a:ln>
            </p:spPr>
            <p:txBody>
              <a:bodyPr rtlCol="0" anchor="ctr"/>
              <a:lstStyle/>
              <a:p>
                <a:endParaRPr lang="en-US" sz="800" dirty="0">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31535FFB-FDE3-3B48-9406-D711FE79DCA7}"/>
                  </a:ext>
                </a:extLst>
              </p:cNvPr>
              <p:cNvSpPr txBox="1"/>
              <p:nvPr/>
            </p:nvSpPr>
            <p:spPr>
              <a:xfrm>
                <a:off x="320040" y="2458411"/>
                <a:ext cx="1507378" cy="252186"/>
              </a:xfrm>
              <a:prstGeom prst="rect">
                <a:avLst/>
              </a:prstGeom>
              <a:noFill/>
            </p:spPr>
            <p:txBody>
              <a:bodyPr wrap="square" lIns="67056" tIns="67056" rIns="67056" bIns="67056" anchor="ctr" anchorCtr="0">
                <a:spAutoFit/>
              </a:bodyPr>
              <a:lstStyle/>
              <a:p>
                <a:pPr algn="ctr" defTabSz="1341127">
                  <a:lnSpc>
                    <a:spcPct val="95000"/>
                  </a:lnSpc>
                  <a:defRPr/>
                </a:pPr>
                <a:r>
                  <a:rPr lang="en-US" sz="800" b="1" dirty="0">
                    <a:latin typeface="Arial" panose="020B0604020202020204" pitchFamily="34" charset="0"/>
                    <a:cs typeface="Arial" panose="020B0604020202020204" pitchFamily="34" charset="0"/>
                  </a:rPr>
                  <a:t>Create a connectivity map</a:t>
                </a:r>
              </a:p>
            </p:txBody>
          </p:sp>
        </p:grpSp>
        <p:grpSp>
          <p:nvGrpSpPr>
            <p:cNvPr id="141" name="Group 140">
              <a:extLst>
                <a:ext uri="{FF2B5EF4-FFF2-40B4-BE49-F238E27FC236}">
                  <a16:creationId xmlns:a16="http://schemas.microsoft.com/office/drawing/2014/main" id="{39EA7025-DAA8-EC4A-947A-E3C90DFD253B}"/>
                </a:ext>
              </a:extLst>
            </p:cNvPr>
            <p:cNvGrpSpPr/>
            <p:nvPr/>
          </p:nvGrpSpPr>
          <p:grpSpPr>
            <a:xfrm>
              <a:off x="358382" y="3147842"/>
              <a:ext cx="1430694" cy="584742"/>
              <a:chOff x="358382" y="3149275"/>
              <a:chExt cx="1430694" cy="584742"/>
            </a:xfrm>
          </p:grpSpPr>
          <p:sp>
            <p:nvSpPr>
              <p:cNvPr id="152" name="Rectangle: Single Corner Rounded 25">
                <a:extLst>
                  <a:ext uri="{FF2B5EF4-FFF2-40B4-BE49-F238E27FC236}">
                    <a16:creationId xmlns:a16="http://schemas.microsoft.com/office/drawing/2014/main" id="{DB9167F6-9688-564E-90B3-2D40EDDDAF09}"/>
                  </a:ext>
                </a:extLst>
              </p:cNvPr>
              <p:cNvSpPr/>
              <p:nvPr/>
            </p:nvSpPr>
            <p:spPr>
              <a:xfrm>
                <a:off x="358382" y="3149275"/>
                <a:ext cx="1430694" cy="584742"/>
              </a:xfrm>
              <a:prstGeom prst="round1Rect">
                <a:avLst>
                  <a:gd name="adj" fmla="val 38287"/>
                </a:avLst>
              </a:prstGeom>
              <a:solidFill>
                <a:schemeClr val="accent6"/>
              </a:solidFill>
              <a:ln w="19050" cap="flat">
                <a:solidFill>
                  <a:schemeClr val="accent6"/>
                </a:solidFill>
                <a:prstDash val="solid"/>
                <a:miter/>
              </a:ln>
            </p:spPr>
            <p:txBody>
              <a:bodyPr rtlCol="0" anchor="ctr"/>
              <a:lstStyle/>
              <a:p>
                <a:endParaRPr lang="en-US" sz="800" dirty="0">
                  <a:latin typeface="Arial" panose="020B060402020202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806BC46B-EA60-2D45-8B88-68B76F1CCF89}"/>
                  </a:ext>
                </a:extLst>
              </p:cNvPr>
              <p:cNvSpPr txBox="1"/>
              <p:nvPr/>
            </p:nvSpPr>
            <p:spPr>
              <a:xfrm>
                <a:off x="556951" y="3315553"/>
                <a:ext cx="1033557" cy="252186"/>
              </a:xfrm>
              <a:prstGeom prst="rect">
                <a:avLst/>
              </a:prstGeom>
              <a:noFill/>
            </p:spPr>
            <p:txBody>
              <a:bodyPr wrap="square" lIns="67056" tIns="67056" rIns="67056" bIns="67056" anchor="ctr" anchorCtr="0">
                <a:spAutoFit/>
              </a:bodyPr>
              <a:lstStyle/>
              <a:p>
                <a:pPr algn="ctr" defTabSz="1341127">
                  <a:lnSpc>
                    <a:spcPct val="95000"/>
                  </a:lnSpc>
                  <a:defRPr/>
                </a:pPr>
                <a:r>
                  <a:rPr lang="en-US" sz="800" b="1" dirty="0">
                    <a:solidFill>
                      <a:schemeClr val="bg1"/>
                    </a:solidFill>
                    <a:latin typeface="Arial" panose="020B0604020202020204" pitchFamily="34" charset="0"/>
                    <a:cs typeface="Arial" panose="020B0604020202020204" pitchFamily="34" charset="0"/>
                  </a:rPr>
                  <a:t>Policy generation</a:t>
                </a:r>
              </a:p>
            </p:txBody>
          </p:sp>
        </p:grpSp>
        <p:grpSp>
          <p:nvGrpSpPr>
            <p:cNvPr id="142" name="Group 141">
              <a:extLst>
                <a:ext uri="{FF2B5EF4-FFF2-40B4-BE49-F238E27FC236}">
                  <a16:creationId xmlns:a16="http://schemas.microsoft.com/office/drawing/2014/main" id="{5EE03014-882C-7446-A7CB-8400F53A78CC}"/>
                </a:ext>
              </a:extLst>
            </p:cNvPr>
            <p:cNvGrpSpPr/>
            <p:nvPr/>
          </p:nvGrpSpPr>
          <p:grpSpPr>
            <a:xfrm>
              <a:off x="358382" y="4005700"/>
              <a:ext cx="1430694" cy="584742"/>
              <a:chOff x="358382" y="4006416"/>
              <a:chExt cx="1430694" cy="584742"/>
            </a:xfrm>
          </p:grpSpPr>
          <p:sp>
            <p:nvSpPr>
              <p:cNvPr id="150" name="Rectangle: Single Corner Rounded 26">
                <a:extLst>
                  <a:ext uri="{FF2B5EF4-FFF2-40B4-BE49-F238E27FC236}">
                    <a16:creationId xmlns:a16="http://schemas.microsoft.com/office/drawing/2014/main" id="{119EF0D4-EB42-B74E-A4AC-ECF5AB08D70E}"/>
                  </a:ext>
                </a:extLst>
              </p:cNvPr>
              <p:cNvSpPr/>
              <p:nvPr/>
            </p:nvSpPr>
            <p:spPr>
              <a:xfrm flipH="1">
                <a:off x="358382" y="4006416"/>
                <a:ext cx="1430694" cy="584742"/>
              </a:xfrm>
              <a:prstGeom prst="round1Rect">
                <a:avLst>
                  <a:gd name="adj" fmla="val 38287"/>
                </a:avLst>
              </a:prstGeom>
              <a:noFill/>
              <a:ln w="19050" cap="flat">
                <a:solidFill>
                  <a:schemeClr val="accent6"/>
                </a:solidFill>
                <a:prstDash val="solid"/>
                <a:miter/>
              </a:ln>
            </p:spPr>
            <p:txBody>
              <a:bodyPr rtlCol="0" anchor="ctr"/>
              <a:lstStyle/>
              <a:p>
                <a:endParaRPr lang="en-US" sz="800" dirty="0">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D640B5D2-D971-FF4A-94DD-FFF181D1E618}"/>
                  </a:ext>
                </a:extLst>
              </p:cNvPr>
              <p:cNvSpPr txBox="1"/>
              <p:nvPr/>
            </p:nvSpPr>
            <p:spPr>
              <a:xfrm>
                <a:off x="427069" y="4114260"/>
                <a:ext cx="1293321" cy="369053"/>
              </a:xfrm>
              <a:prstGeom prst="rect">
                <a:avLst/>
              </a:prstGeom>
              <a:noFill/>
            </p:spPr>
            <p:txBody>
              <a:bodyPr wrap="square" lIns="67056" tIns="67056" rIns="67056" bIns="67056" anchor="ctr" anchorCtr="0">
                <a:spAutoFit/>
              </a:bodyPr>
              <a:lstStyle/>
              <a:p>
                <a:pPr algn="ctr" defTabSz="1341127">
                  <a:lnSpc>
                    <a:spcPct val="95000"/>
                  </a:lnSpc>
                  <a:defRPr/>
                </a:pPr>
                <a:r>
                  <a:rPr lang="en-US" sz="800" b="1" dirty="0">
                    <a:latin typeface="Arial" panose="020B0604020202020204" pitchFamily="34" charset="0"/>
                    <a:cs typeface="Arial" panose="020B0604020202020204" pitchFamily="34" charset="0"/>
                  </a:rPr>
                  <a:t>User review/ acceptance</a:t>
                </a:r>
              </a:p>
            </p:txBody>
          </p:sp>
        </p:grpSp>
        <p:grpSp>
          <p:nvGrpSpPr>
            <p:cNvPr id="143" name="Group 142">
              <a:extLst>
                <a:ext uri="{FF2B5EF4-FFF2-40B4-BE49-F238E27FC236}">
                  <a16:creationId xmlns:a16="http://schemas.microsoft.com/office/drawing/2014/main" id="{3CCDC3AC-3079-C04B-8829-6C0773062B4C}"/>
                </a:ext>
              </a:extLst>
            </p:cNvPr>
            <p:cNvGrpSpPr/>
            <p:nvPr/>
          </p:nvGrpSpPr>
          <p:grpSpPr>
            <a:xfrm>
              <a:off x="358382" y="4863558"/>
              <a:ext cx="1430694" cy="584742"/>
              <a:chOff x="358382" y="4863558"/>
              <a:chExt cx="1430694" cy="584742"/>
            </a:xfrm>
          </p:grpSpPr>
          <p:sp>
            <p:nvSpPr>
              <p:cNvPr id="148" name="Rectangle: Single Corner Rounded 27">
                <a:extLst>
                  <a:ext uri="{FF2B5EF4-FFF2-40B4-BE49-F238E27FC236}">
                    <a16:creationId xmlns:a16="http://schemas.microsoft.com/office/drawing/2014/main" id="{92D3A6CD-5F93-454A-BDCF-E7E44966261B}"/>
                  </a:ext>
                </a:extLst>
              </p:cNvPr>
              <p:cNvSpPr/>
              <p:nvPr/>
            </p:nvSpPr>
            <p:spPr>
              <a:xfrm>
                <a:off x="358382" y="4863558"/>
                <a:ext cx="1430694" cy="584742"/>
              </a:xfrm>
              <a:prstGeom prst="round1Rect">
                <a:avLst>
                  <a:gd name="adj" fmla="val 38287"/>
                </a:avLst>
              </a:prstGeom>
              <a:solidFill>
                <a:schemeClr val="accent6"/>
              </a:solidFill>
              <a:ln w="19050" cap="flat">
                <a:solidFill>
                  <a:schemeClr val="accent6"/>
                </a:solidFill>
                <a:prstDash val="solid"/>
                <a:miter/>
              </a:ln>
            </p:spPr>
            <p:txBody>
              <a:bodyPr rtlCol="0" anchor="ctr"/>
              <a:lstStyle/>
              <a:p>
                <a:endParaRPr lang="en-US" sz="800" dirty="0">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76F8A7B4-AC8E-D74C-A132-5A7547749DFE}"/>
                  </a:ext>
                </a:extLst>
              </p:cNvPr>
              <p:cNvSpPr txBox="1"/>
              <p:nvPr/>
            </p:nvSpPr>
            <p:spPr>
              <a:xfrm>
                <a:off x="427069" y="5029835"/>
                <a:ext cx="1293321" cy="252186"/>
              </a:xfrm>
              <a:prstGeom prst="rect">
                <a:avLst/>
              </a:prstGeom>
              <a:noFill/>
            </p:spPr>
            <p:txBody>
              <a:bodyPr wrap="square" lIns="67056" tIns="67056" rIns="67056" bIns="67056" anchor="ctr" anchorCtr="0">
                <a:spAutoFit/>
              </a:bodyPr>
              <a:lstStyle/>
              <a:p>
                <a:pPr algn="ctr" defTabSz="1341127">
                  <a:lnSpc>
                    <a:spcPct val="95000"/>
                  </a:lnSpc>
                  <a:defRPr/>
                </a:pPr>
                <a:r>
                  <a:rPr lang="en-US" sz="800" b="1" dirty="0">
                    <a:solidFill>
                      <a:schemeClr val="bg1"/>
                    </a:solidFill>
                    <a:latin typeface="Arial" panose="020B0604020202020204" pitchFamily="34" charset="0"/>
                    <a:cs typeface="Arial" panose="020B0604020202020204" pitchFamily="34" charset="0"/>
                  </a:rPr>
                  <a:t>Policy enforcement</a:t>
                </a:r>
              </a:p>
            </p:txBody>
          </p:sp>
        </p:grpSp>
        <p:sp>
          <p:nvSpPr>
            <p:cNvPr id="144" name="Arrow: Chevron 133">
              <a:extLst>
                <a:ext uri="{FF2B5EF4-FFF2-40B4-BE49-F238E27FC236}">
                  <a16:creationId xmlns:a16="http://schemas.microsoft.com/office/drawing/2014/main" id="{998895B6-09FA-E64C-9E6E-10B9FF1AB00E}"/>
                </a:ext>
              </a:extLst>
            </p:cNvPr>
            <p:cNvSpPr/>
            <p:nvPr/>
          </p:nvSpPr>
          <p:spPr>
            <a:xfrm rot="5400000">
              <a:off x="999732" y="1980759"/>
              <a:ext cx="147994" cy="345334"/>
            </a:xfrm>
            <a:prstGeom prst="chevron">
              <a:avLst>
                <a:gd name="adj" fmla="val 612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anose="020B0604020202020204" pitchFamily="34" charset="0"/>
                <a:cs typeface="Arial" panose="020B0604020202020204" pitchFamily="34" charset="0"/>
              </a:endParaRPr>
            </a:p>
          </p:txBody>
        </p:sp>
        <p:sp>
          <p:nvSpPr>
            <p:cNvPr id="145" name="Arrow: Chevron 134">
              <a:extLst>
                <a:ext uri="{FF2B5EF4-FFF2-40B4-BE49-F238E27FC236}">
                  <a16:creationId xmlns:a16="http://schemas.microsoft.com/office/drawing/2014/main" id="{849600AC-9152-BC4E-A05B-35A77B37B389}"/>
                </a:ext>
              </a:extLst>
            </p:cNvPr>
            <p:cNvSpPr/>
            <p:nvPr/>
          </p:nvSpPr>
          <p:spPr>
            <a:xfrm rot="5400000">
              <a:off x="999732" y="2838617"/>
              <a:ext cx="147994" cy="345334"/>
            </a:xfrm>
            <a:prstGeom prst="chevron">
              <a:avLst>
                <a:gd name="adj" fmla="val 612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anose="020B0604020202020204" pitchFamily="34" charset="0"/>
                <a:cs typeface="Arial" panose="020B0604020202020204" pitchFamily="34" charset="0"/>
              </a:endParaRPr>
            </a:p>
          </p:txBody>
        </p:sp>
        <p:sp>
          <p:nvSpPr>
            <p:cNvPr id="146" name="Arrow: Chevron 135">
              <a:extLst>
                <a:ext uri="{FF2B5EF4-FFF2-40B4-BE49-F238E27FC236}">
                  <a16:creationId xmlns:a16="http://schemas.microsoft.com/office/drawing/2014/main" id="{FC735847-95A7-F64D-8EA6-D80F9C66EC98}"/>
                </a:ext>
              </a:extLst>
            </p:cNvPr>
            <p:cNvSpPr/>
            <p:nvPr/>
          </p:nvSpPr>
          <p:spPr>
            <a:xfrm rot="5400000">
              <a:off x="999732" y="3696475"/>
              <a:ext cx="147994" cy="345334"/>
            </a:xfrm>
            <a:prstGeom prst="chevron">
              <a:avLst>
                <a:gd name="adj" fmla="val 612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anose="020B0604020202020204" pitchFamily="34" charset="0"/>
                <a:cs typeface="Arial" panose="020B0604020202020204" pitchFamily="34" charset="0"/>
              </a:endParaRPr>
            </a:p>
          </p:txBody>
        </p:sp>
        <p:sp>
          <p:nvSpPr>
            <p:cNvPr id="147" name="Arrow: Chevron 136">
              <a:extLst>
                <a:ext uri="{FF2B5EF4-FFF2-40B4-BE49-F238E27FC236}">
                  <a16:creationId xmlns:a16="http://schemas.microsoft.com/office/drawing/2014/main" id="{1C2BEE75-5F0D-5140-9C28-4080CA2884D9}"/>
                </a:ext>
              </a:extLst>
            </p:cNvPr>
            <p:cNvSpPr/>
            <p:nvPr/>
          </p:nvSpPr>
          <p:spPr>
            <a:xfrm rot="5400000">
              <a:off x="999732" y="4554333"/>
              <a:ext cx="147994" cy="345334"/>
            </a:xfrm>
            <a:prstGeom prst="chevron">
              <a:avLst>
                <a:gd name="adj" fmla="val 612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rial" panose="020B0604020202020204" pitchFamily="34" charset="0"/>
                <a:cs typeface="Arial" panose="020B0604020202020204" pitchFamily="34" charset="0"/>
              </a:endParaRPr>
            </a:p>
          </p:txBody>
        </p:sp>
      </p:grpSp>
      <p:sp>
        <p:nvSpPr>
          <p:cNvPr id="85" name="TextBox 120">
            <a:extLst>
              <a:ext uri="{FF2B5EF4-FFF2-40B4-BE49-F238E27FC236}">
                <a16:creationId xmlns:a16="http://schemas.microsoft.com/office/drawing/2014/main" id="{76FC7018-07C4-8842-98B9-30072FDC4DAE}"/>
              </a:ext>
            </a:extLst>
          </p:cNvPr>
          <p:cNvSpPr txBox="1">
            <a:spLocks noChangeArrowheads="1"/>
          </p:cNvSpPr>
          <p:nvPr/>
        </p:nvSpPr>
        <p:spPr bwMode="auto">
          <a:xfrm>
            <a:off x="4857772" y="6270852"/>
            <a:ext cx="1042381" cy="27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solidFill>
                  <a:schemeClr val="tx1">
                    <a:lumMod val="65000"/>
                    <a:lumOff val="35000"/>
                  </a:schemeClr>
                </a:solidFill>
                <a:cs typeface="Helvetica 55 Roman" charset="0"/>
              </a:rPr>
              <a:t>Enforcement</a:t>
            </a:r>
          </a:p>
        </p:txBody>
      </p:sp>
      <p:cxnSp>
        <p:nvCxnSpPr>
          <p:cNvPr id="86" name="Straight Connector 85">
            <a:extLst>
              <a:ext uri="{FF2B5EF4-FFF2-40B4-BE49-F238E27FC236}">
                <a16:creationId xmlns:a16="http://schemas.microsoft.com/office/drawing/2014/main" id="{D71AD29B-30E7-5D4A-9E29-FDD7277F4394}"/>
              </a:ext>
            </a:extLst>
          </p:cNvPr>
          <p:cNvCxnSpPr>
            <a:cxnSpLocks/>
          </p:cNvCxnSpPr>
          <p:nvPr/>
        </p:nvCxnSpPr>
        <p:spPr>
          <a:xfrm>
            <a:off x="4311000" y="6429486"/>
            <a:ext cx="640493" cy="0"/>
          </a:xfrm>
          <a:prstGeom prst="line">
            <a:avLst/>
          </a:prstGeom>
          <a:ln w="19050" cap="rnd">
            <a:solidFill>
              <a:schemeClr val="accent6"/>
            </a:solidFill>
            <a:prstDash val="sysDot"/>
            <a:headEnd type="non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8870828-55AF-4A4C-AC1A-EDA4C050FAC0}"/>
              </a:ext>
            </a:extLst>
          </p:cNvPr>
          <p:cNvGrpSpPr/>
          <p:nvPr/>
        </p:nvGrpSpPr>
        <p:grpSpPr>
          <a:xfrm rot="16200000">
            <a:off x="3057502" y="2308897"/>
            <a:ext cx="257114" cy="2273851"/>
            <a:chOff x="9574123" y="2170916"/>
            <a:chExt cx="601969" cy="1365874"/>
          </a:xfrm>
        </p:grpSpPr>
        <p:cxnSp>
          <p:nvCxnSpPr>
            <p:cNvPr id="90" name="Straight Connector 89">
              <a:extLst>
                <a:ext uri="{FF2B5EF4-FFF2-40B4-BE49-F238E27FC236}">
                  <a16:creationId xmlns:a16="http://schemas.microsoft.com/office/drawing/2014/main" id="{DF4CDB44-CE91-5643-A60A-B92B20FABC6B}"/>
                </a:ext>
              </a:extLst>
            </p:cNvPr>
            <p:cNvCxnSpPr>
              <a:cxnSpLocks/>
            </p:cNvCxnSpPr>
            <p:nvPr/>
          </p:nvCxnSpPr>
          <p:spPr>
            <a:xfrm>
              <a:off x="9574123" y="2866135"/>
              <a:ext cx="577415"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AE876C3-621C-7D44-94EF-72408C743DF6}"/>
                </a:ext>
              </a:extLst>
            </p:cNvPr>
            <p:cNvCxnSpPr>
              <a:cxnSpLocks/>
            </p:cNvCxnSpPr>
            <p:nvPr/>
          </p:nvCxnSpPr>
          <p:spPr>
            <a:xfrm>
              <a:off x="9574123" y="3534411"/>
              <a:ext cx="601969"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F249400C-9661-8C49-AAF7-453ED17B2810}"/>
                </a:ext>
              </a:extLst>
            </p:cNvPr>
            <p:cNvCxnSpPr>
              <a:cxnSpLocks/>
            </p:cNvCxnSpPr>
            <p:nvPr/>
          </p:nvCxnSpPr>
          <p:spPr>
            <a:xfrm rot="16200000" flipH="1">
              <a:off x="9170589" y="2574452"/>
              <a:ext cx="1365874" cy="558801"/>
            </a:xfrm>
            <a:prstGeom prst="bentConnector3">
              <a:avLst>
                <a:gd name="adj1" fmla="val -62"/>
              </a:avLst>
            </a:prstGeom>
            <a:ln w="1905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E6CEEA27-F72E-D24A-977E-B84AB409E054}"/>
              </a:ext>
            </a:extLst>
          </p:cNvPr>
          <p:cNvCxnSpPr>
            <a:cxnSpLocks/>
          </p:cNvCxnSpPr>
          <p:nvPr/>
        </p:nvCxnSpPr>
        <p:spPr>
          <a:xfrm rot="16200000">
            <a:off x="2375336" y="3210285"/>
            <a:ext cx="229184"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8131E025-FC9B-4D40-B3E8-F0153BAB13CF}"/>
              </a:ext>
            </a:extLst>
          </p:cNvPr>
          <p:cNvPicPr>
            <a:picLocks noChangeAspect="1"/>
          </p:cNvPicPr>
          <p:nvPr/>
        </p:nvPicPr>
        <p:blipFill rotWithShape="1">
          <a:blip r:embed="rId18"/>
          <a:srcRect t="4624" r="3125" b="5376"/>
          <a:stretch/>
        </p:blipFill>
        <p:spPr>
          <a:xfrm>
            <a:off x="299726" y="6388924"/>
            <a:ext cx="382841" cy="274320"/>
          </a:xfrm>
          <a:prstGeom prst="rect">
            <a:avLst/>
          </a:prstGeom>
        </p:spPr>
      </p:pic>
      <p:grpSp>
        <p:nvGrpSpPr>
          <p:cNvPr id="95" name="Group 94">
            <a:extLst>
              <a:ext uri="{FF2B5EF4-FFF2-40B4-BE49-F238E27FC236}">
                <a16:creationId xmlns:a16="http://schemas.microsoft.com/office/drawing/2014/main" id="{CC21F43A-7DDD-5D47-BA85-30176403D865}"/>
              </a:ext>
            </a:extLst>
          </p:cNvPr>
          <p:cNvGrpSpPr/>
          <p:nvPr/>
        </p:nvGrpSpPr>
        <p:grpSpPr>
          <a:xfrm rot="5400000">
            <a:off x="3122680" y="3409792"/>
            <a:ext cx="102790" cy="2273851"/>
            <a:chOff x="9574123" y="2170916"/>
            <a:chExt cx="601969" cy="1365874"/>
          </a:xfrm>
        </p:grpSpPr>
        <p:cxnSp>
          <p:nvCxnSpPr>
            <p:cNvPr id="98" name="Straight Connector 97">
              <a:extLst>
                <a:ext uri="{FF2B5EF4-FFF2-40B4-BE49-F238E27FC236}">
                  <a16:creationId xmlns:a16="http://schemas.microsoft.com/office/drawing/2014/main" id="{C1654DBD-1032-C246-BA28-D01CB0334E2C}"/>
                </a:ext>
              </a:extLst>
            </p:cNvPr>
            <p:cNvCxnSpPr>
              <a:cxnSpLocks/>
            </p:cNvCxnSpPr>
            <p:nvPr/>
          </p:nvCxnSpPr>
          <p:spPr>
            <a:xfrm>
              <a:off x="9574123" y="2866135"/>
              <a:ext cx="577415"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E4B3212-1712-384D-94C1-E4EE288F73E2}"/>
                </a:ext>
              </a:extLst>
            </p:cNvPr>
            <p:cNvCxnSpPr>
              <a:cxnSpLocks/>
            </p:cNvCxnSpPr>
            <p:nvPr/>
          </p:nvCxnSpPr>
          <p:spPr>
            <a:xfrm>
              <a:off x="9574123" y="3534411"/>
              <a:ext cx="601969"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0" name="Elbow Connector 99">
              <a:extLst>
                <a:ext uri="{FF2B5EF4-FFF2-40B4-BE49-F238E27FC236}">
                  <a16:creationId xmlns:a16="http://schemas.microsoft.com/office/drawing/2014/main" id="{AB8FD614-76BC-C74A-891A-42B8B6AE79DB}"/>
                </a:ext>
              </a:extLst>
            </p:cNvPr>
            <p:cNvCxnSpPr>
              <a:cxnSpLocks/>
            </p:cNvCxnSpPr>
            <p:nvPr/>
          </p:nvCxnSpPr>
          <p:spPr>
            <a:xfrm rot="16200000" flipH="1">
              <a:off x="9170589" y="2574452"/>
              <a:ext cx="1365874" cy="558801"/>
            </a:xfrm>
            <a:prstGeom prst="bentConnector3">
              <a:avLst>
                <a:gd name="adj1" fmla="val -62"/>
              </a:avLst>
            </a:prstGeom>
            <a:ln w="1905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101" name="Straight Connector 100">
            <a:extLst>
              <a:ext uri="{FF2B5EF4-FFF2-40B4-BE49-F238E27FC236}">
                <a16:creationId xmlns:a16="http://schemas.microsoft.com/office/drawing/2014/main" id="{D505F5BC-8BB2-5045-9755-CEFC8268D313}"/>
              </a:ext>
            </a:extLst>
          </p:cNvPr>
          <p:cNvCxnSpPr>
            <a:cxnSpLocks/>
          </p:cNvCxnSpPr>
          <p:nvPr/>
        </p:nvCxnSpPr>
        <p:spPr>
          <a:xfrm flipV="1">
            <a:off x="3187609" y="5071458"/>
            <a:ext cx="0" cy="50931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F07D37D-9EE8-1543-B066-71DD7A437E06}"/>
              </a:ext>
            </a:extLst>
          </p:cNvPr>
          <p:cNvCxnSpPr>
            <a:cxnSpLocks/>
          </p:cNvCxnSpPr>
          <p:nvPr/>
        </p:nvCxnSpPr>
        <p:spPr>
          <a:xfrm flipH="1">
            <a:off x="3848560" y="5572578"/>
            <a:ext cx="377972"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DA856868-211E-F246-BCD4-BC13B26FD447}"/>
              </a:ext>
            </a:extLst>
          </p:cNvPr>
          <p:cNvGrpSpPr>
            <a:grpSpLocks noChangeAspect="1"/>
          </p:cNvGrpSpPr>
          <p:nvPr/>
        </p:nvGrpSpPr>
        <p:grpSpPr>
          <a:xfrm>
            <a:off x="3942480" y="5481138"/>
            <a:ext cx="182880" cy="182880"/>
            <a:chOff x="8245929" y="409076"/>
            <a:chExt cx="914400" cy="914400"/>
          </a:xfrm>
        </p:grpSpPr>
        <p:sp>
          <p:nvSpPr>
            <p:cNvPr id="105" name="Oval 104">
              <a:extLst>
                <a:ext uri="{FF2B5EF4-FFF2-40B4-BE49-F238E27FC236}">
                  <a16:creationId xmlns:a16="http://schemas.microsoft.com/office/drawing/2014/main" id="{D493182B-9AA1-6146-8E44-3AE910107081}"/>
                </a:ext>
              </a:extLst>
            </p:cNvPr>
            <p:cNvSpPr>
              <a:spLocks noChangeAspect="1"/>
            </p:cNvSpPr>
            <p:nvPr/>
          </p:nvSpPr>
          <p:spPr>
            <a:xfrm>
              <a:off x="8245929" y="409076"/>
              <a:ext cx="914400" cy="914400"/>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p>
          </p:txBody>
        </p:sp>
        <p:cxnSp>
          <p:nvCxnSpPr>
            <p:cNvPr id="107" name="Straight Connector 106">
              <a:extLst>
                <a:ext uri="{FF2B5EF4-FFF2-40B4-BE49-F238E27FC236}">
                  <a16:creationId xmlns:a16="http://schemas.microsoft.com/office/drawing/2014/main" id="{76FD1EF3-1A73-1447-BCD3-332C023B14C7}"/>
                </a:ext>
              </a:extLst>
            </p:cNvPr>
            <p:cNvCxnSpPr>
              <a:cxnSpLocks/>
            </p:cNvCxnSpPr>
            <p:nvPr/>
          </p:nvCxnSpPr>
          <p:spPr>
            <a:xfrm>
              <a:off x="8371589" y="597022"/>
              <a:ext cx="663080" cy="541820"/>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111" name="Straight Connector 110">
            <a:extLst>
              <a:ext uri="{FF2B5EF4-FFF2-40B4-BE49-F238E27FC236}">
                <a16:creationId xmlns:a16="http://schemas.microsoft.com/office/drawing/2014/main" id="{FC1209D6-90CC-E548-B65B-B591DC566E32}"/>
              </a:ext>
            </a:extLst>
          </p:cNvPr>
          <p:cNvCxnSpPr>
            <a:cxnSpLocks/>
          </p:cNvCxnSpPr>
          <p:nvPr/>
        </p:nvCxnSpPr>
        <p:spPr>
          <a:xfrm flipH="1">
            <a:off x="2945848" y="5574830"/>
            <a:ext cx="377972"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EA290EA-B276-9946-B7AA-129FA4BB65AB}"/>
              </a:ext>
            </a:extLst>
          </p:cNvPr>
          <p:cNvCxnSpPr>
            <a:cxnSpLocks/>
          </p:cNvCxnSpPr>
          <p:nvPr/>
        </p:nvCxnSpPr>
        <p:spPr>
          <a:xfrm flipH="1">
            <a:off x="2013842" y="5580768"/>
            <a:ext cx="377972" cy="0"/>
          </a:xfrm>
          <a:prstGeom prst="line">
            <a:avLst/>
          </a:prstGeom>
          <a:ln w="19050"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103" name="Content Placeholder 5">
            <a:extLst>
              <a:ext uri="{FF2B5EF4-FFF2-40B4-BE49-F238E27FC236}">
                <a16:creationId xmlns:a16="http://schemas.microsoft.com/office/drawing/2014/main" id="{703A16D2-2008-234F-8BE5-C683F2E05A16}"/>
              </a:ext>
            </a:extLst>
          </p:cNvPr>
          <p:cNvPicPr>
            <a:picLocks noChangeAspect="1"/>
          </p:cNvPicPr>
          <p:nvPr/>
        </p:nvPicPr>
        <p:blipFill>
          <a:blip r:embed="rId19"/>
          <a:stretch>
            <a:fillRect/>
          </a:stretch>
        </p:blipFill>
        <p:spPr>
          <a:xfrm>
            <a:off x="10927638" y="5380063"/>
            <a:ext cx="525207" cy="421260"/>
          </a:xfrm>
          <a:prstGeom prst="ellipse">
            <a:avLst/>
          </a:prstGeom>
        </p:spPr>
      </p:pic>
    </p:spTree>
    <p:extLst>
      <p:ext uri="{BB962C8B-B14F-4D97-AF65-F5344CB8AC3E}">
        <p14:creationId xmlns:p14="http://schemas.microsoft.com/office/powerpoint/2010/main" val="161656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64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t> Artificial Intelligence</a:t>
            </a:r>
          </a:p>
        </p:txBody>
      </p:sp>
      <p:pic>
        <p:nvPicPr>
          <p:cNvPr id="4" name="Picture 3">
            <a:extLst>
              <a:ext uri="{FF2B5EF4-FFF2-40B4-BE49-F238E27FC236}">
                <a16:creationId xmlns:a16="http://schemas.microsoft.com/office/drawing/2014/main" id="{638E3898-1E11-7E38-3CB3-6EA4F47B4C62}"/>
              </a:ext>
            </a:extLst>
          </p:cNvPr>
          <p:cNvPicPr>
            <a:picLocks noChangeAspect="1"/>
          </p:cNvPicPr>
          <p:nvPr/>
        </p:nvPicPr>
        <p:blipFill>
          <a:blip r:embed="rId3"/>
          <a:stretch>
            <a:fillRect/>
          </a:stretch>
        </p:blipFill>
        <p:spPr>
          <a:xfrm>
            <a:off x="1652637" y="1351280"/>
            <a:ext cx="8886725" cy="4876861"/>
          </a:xfrm>
          <a:prstGeom prst="rect">
            <a:avLst/>
          </a:prstGeom>
        </p:spPr>
      </p:pic>
    </p:spTree>
    <p:extLst>
      <p:ext uri="{BB962C8B-B14F-4D97-AF65-F5344CB8AC3E}">
        <p14:creationId xmlns:p14="http://schemas.microsoft.com/office/powerpoint/2010/main" val="8671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t> Artificial Intelligence</a:t>
            </a:r>
          </a:p>
        </p:txBody>
      </p:sp>
      <p:pic>
        <p:nvPicPr>
          <p:cNvPr id="5" name="Picture 4">
            <a:extLst>
              <a:ext uri="{FF2B5EF4-FFF2-40B4-BE49-F238E27FC236}">
                <a16:creationId xmlns:a16="http://schemas.microsoft.com/office/drawing/2014/main" id="{329BC31F-14A8-874C-DF69-F2B938DB22CB}"/>
              </a:ext>
            </a:extLst>
          </p:cNvPr>
          <p:cNvPicPr>
            <a:picLocks noChangeAspect="1"/>
          </p:cNvPicPr>
          <p:nvPr/>
        </p:nvPicPr>
        <p:blipFill>
          <a:blip r:embed="rId3"/>
          <a:stretch>
            <a:fillRect/>
          </a:stretch>
        </p:blipFill>
        <p:spPr>
          <a:xfrm>
            <a:off x="1609102" y="1357858"/>
            <a:ext cx="8973796" cy="4858329"/>
          </a:xfrm>
          <a:prstGeom prst="rect">
            <a:avLst/>
          </a:prstGeom>
        </p:spPr>
      </p:pic>
    </p:spTree>
    <p:extLst>
      <p:ext uri="{BB962C8B-B14F-4D97-AF65-F5344CB8AC3E}">
        <p14:creationId xmlns:p14="http://schemas.microsoft.com/office/powerpoint/2010/main" val="788290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t> Artificial Intelligence: What can do today?</a:t>
            </a:r>
          </a:p>
        </p:txBody>
      </p:sp>
      <p:pic>
        <p:nvPicPr>
          <p:cNvPr id="4" name="Picture 3" descr="A diagram of machine learning applications&#10;&#10;Description automatically generated">
            <a:extLst>
              <a:ext uri="{FF2B5EF4-FFF2-40B4-BE49-F238E27FC236}">
                <a16:creationId xmlns:a16="http://schemas.microsoft.com/office/drawing/2014/main" id="{46796DB8-9C4D-E803-C1FC-021C25C35849}"/>
              </a:ext>
            </a:extLst>
          </p:cNvPr>
          <p:cNvPicPr>
            <a:picLocks noChangeAspect="1"/>
          </p:cNvPicPr>
          <p:nvPr/>
        </p:nvPicPr>
        <p:blipFill>
          <a:blip r:embed="rId3"/>
          <a:stretch>
            <a:fillRect/>
          </a:stretch>
        </p:blipFill>
        <p:spPr>
          <a:xfrm>
            <a:off x="1513840" y="1222960"/>
            <a:ext cx="9164320" cy="4938055"/>
          </a:xfrm>
          <a:prstGeom prst="rect">
            <a:avLst/>
          </a:prstGeom>
        </p:spPr>
      </p:pic>
    </p:spTree>
    <p:extLst>
      <p:ext uri="{BB962C8B-B14F-4D97-AF65-F5344CB8AC3E}">
        <p14:creationId xmlns:p14="http://schemas.microsoft.com/office/powerpoint/2010/main" val="1730380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t> Artificial Intelligence: Future Capabilities</a:t>
            </a:r>
          </a:p>
        </p:txBody>
      </p:sp>
      <p:pic>
        <p:nvPicPr>
          <p:cNvPr id="5" name="Picture 4">
            <a:extLst>
              <a:ext uri="{FF2B5EF4-FFF2-40B4-BE49-F238E27FC236}">
                <a16:creationId xmlns:a16="http://schemas.microsoft.com/office/drawing/2014/main" id="{397E093F-9EDB-DDF6-1D8B-C7C28D143CB0}"/>
              </a:ext>
            </a:extLst>
          </p:cNvPr>
          <p:cNvPicPr>
            <a:picLocks noChangeAspect="1"/>
          </p:cNvPicPr>
          <p:nvPr/>
        </p:nvPicPr>
        <p:blipFill>
          <a:blip r:embed="rId3"/>
          <a:stretch>
            <a:fillRect/>
          </a:stretch>
        </p:blipFill>
        <p:spPr>
          <a:xfrm>
            <a:off x="1625599" y="1222960"/>
            <a:ext cx="9250019" cy="5179106"/>
          </a:xfrm>
          <a:prstGeom prst="rect">
            <a:avLst/>
          </a:prstGeom>
        </p:spPr>
      </p:pic>
    </p:spTree>
    <p:extLst>
      <p:ext uri="{BB962C8B-B14F-4D97-AF65-F5344CB8AC3E}">
        <p14:creationId xmlns:p14="http://schemas.microsoft.com/office/powerpoint/2010/main" val="3696506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Long Term Strategic Trends and Technologies</a:t>
            </a:r>
          </a:p>
        </p:txBody>
      </p:sp>
      <p:pic>
        <p:nvPicPr>
          <p:cNvPr id="30" name="Picture 29">
            <a:extLst>
              <a:ext uri="{FF2B5EF4-FFF2-40B4-BE49-F238E27FC236}">
                <a16:creationId xmlns:a16="http://schemas.microsoft.com/office/drawing/2014/main" id="{301F078E-3CC2-F97B-0C11-8555BFCAF95C}"/>
              </a:ext>
            </a:extLst>
          </p:cNvPr>
          <p:cNvPicPr>
            <a:picLocks noChangeAspect="1"/>
          </p:cNvPicPr>
          <p:nvPr/>
        </p:nvPicPr>
        <p:blipFill>
          <a:blip r:embed="rId3"/>
          <a:stretch>
            <a:fillRect/>
          </a:stretch>
        </p:blipFill>
        <p:spPr>
          <a:xfrm>
            <a:off x="995680" y="1202286"/>
            <a:ext cx="9814502" cy="5077823"/>
          </a:xfrm>
          <a:prstGeom prst="rect">
            <a:avLst/>
          </a:prstGeom>
        </p:spPr>
      </p:pic>
    </p:spTree>
    <p:extLst>
      <p:ext uri="{BB962C8B-B14F-4D97-AF65-F5344CB8AC3E}">
        <p14:creationId xmlns:p14="http://schemas.microsoft.com/office/powerpoint/2010/main" val="157974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dirty="0"/>
              <a:t>Business Continuity</a:t>
            </a:r>
          </a:p>
        </p:txBody>
      </p:sp>
      <p:sp>
        <p:nvSpPr>
          <p:cNvPr id="24" name="Text Placeholder 23">
            <a:extLst>
              <a:ext uri="{FF2B5EF4-FFF2-40B4-BE49-F238E27FC236}">
                <a16:creationId xmlns:a16="http://schemas.microsoft.com/office/drawing/2014/main" id="{75CCDA5C-E3A0-FF38-914B-6CD8E4DE8E83}"/>
              </a:ext>
            </a:extLst>
          </p:cNvPr>
          <p:cNvSpPr>
            <a:spLocks noGrp="1"/>
          </p:cNvSpPr>
          <p:nvPr>
            <p:ph type="body" sz="quarter" idx="15"/>
          </p:nvPr>
        </p:nvSpPr>
        <p:spPr/>
        <p:txBody>
          <a:bodyPr/>
          <a:lstStyle/>
          <a:p>
            <a:r>
              <a:rPr lang="en-US" dirty="0">
                <a:solidFill>
                  <a:srgbClr val="FF0000"/>
                </a:solidFill>
              </a:rPr>
              <a:t> Cyber Resilience: </a:t>
            </a:r>
            <a:r>
              <a:rPr lang="en-US" dirty="0"/>
              <a:t>Cyber Security + Artificial Intelligence + Management + Convergence</a:t>
            </a:r>
          </a:p>
        </p:txBody>
      </p:sp>
      <p:pic>
        <p:nvPicPr>
          <p:cNvPr id="4" name="Picture 3">
            <a:extLst>
              <a:ext uri="{FF2B5EF4-FFF2-40B4-BE49-F238E27FC236}">
                <a16:creationId xmlns:a16="http://schemas.microsoft.com/office/drawing/2014/main" id="{D60C91D8-BABF-32F0-4D07-E47CC9E8374F}"/>
              </a:ext>
            </a:extLst>
          </p:cNvPr>
          <p:cNvPicPr>
            <a:picLocks noChangeAspect="1"/>
          </p:cNvPicPr>
          <p:nvPr/>
        </p:nvPicPr>
        <p:blipFill>
          <a:blip r:embed="rId3"/>
          <a:stretch>
            <a:fillRect/>
          </a:stretch>
        </p:blipFill>
        <p:spPr>
          <a:xfrm>
            <a:off x="1944914" y="1536079"/>
            <a:ext cx="8062686" cy="4703234"/>
          </a:xfrm>
          <a:prstGeom prst="rect">
            <a:avLst/>
          </a:prstGeom>
        </p:spPr>
      </p:pic>
    </p:spTree>
    <p:extLst>
      <p:ext uri="{BB962C8B-B14F-4D97-AF65-F5344CB8AC3E}">
        <p14:creationId xmlns:p14="http://schemas.microsoft.com/office/powerpoint/2010/main" val="41530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C6D21B-69FD-F841-9F8E-2DF6C16DC15E}"/>
              </a:ext>
            </a:extLst>
          </p:cNvPr>
          <p:cNvSpPr>
            <a:spLocks noGrp="1"/>
          </p:cNvSpPr>
          <p:nvPr>
            <p:ph type="body" sz="quarter" idx="15"/>
          </p:nvPr>
        </p:nvSpPr>
        <p:spPr>
          <a:xfrm>
            <a:off x="266112" y="761828"/>
            <a:ext cx="10841038" cy="413335"/>
          </a:xfrm>
        </p:spPr>
        <p:txBody>
          <a:bodyPr lIns="91440" tIns="45720" rIns="91440" bIns="45720" anchor="t"/>
          <a:lstStyle/>
          <a:p>
            <a:r>
              <a:rPr lang="en-US" dirty="0"/>
              <a:t>Reduced Complexity and Rapid Response: </a:t>
            </a:r>
            <a:r>
              <a:rPr lang="en-US" dirty="0">
                <a:solidFill>
                  <a:srgbClr val="FF0000"/>
                </a:solidFill>
              </a:rPr>
              <a:t>Cyber Resilience</a:t>
            </a:r>
          </a:p>
        </p:txBody>
      </p:sp>
      <p:sp>
        <p:nvSpPr>
          <p:cNvPr id="3" name="Title 2">
            <a:extLst>
              <a:ext uri="{FF2B5EF4-FFF2-40B4-BE49-F238E27FC236}">
                <a16:creationId xmlns:a16="http://schemas.microsoft.com/office/drawing/2014/main" id="{557DA687-24F1-9340-BE91-BF82479E4AC5}"/>
              </a:ext>
            </a:extLst>
          </p:cNvPr>
          <p:cNvSpPr>
            <a:spLocks noGrp="1"/>
          </p:cNvSpPr>
          <p:nvPr>
            <p:ph type="title"/>
          </p:nvPr>
        </p:nvSpPr>
        <p:spPr>
          <a:xfrm>
            <a:off x="269986" y="187093"/>
            <a:ext cx="10837164" cy="726454"/>
          </a:xfrm>
        </p:spPr>
        <p:txBody>
          <a:bodyPr lIns="91440" tIns="45720" rIns="91440" bIns="45720" anchor="ctr" anchorCtr="0">
            <a:noAutofit/>
          </a:bodyPr>
          <a:lstStyle/>
          <a:p>
            <a:r>
              <a:rPr lang="en-US"/>
              <a:t>Long Term Strategic Trends and Technologies</a:t>
            </a:r>
          </a:p>
        </p:txBody>
      </p:sp>
      <p:sp>
        <p:nvSpPr>
          <p:cNvPr id="7" name="TextBox 6">
            <a:extLst>
              <a:ext uri="{FF2B5EF4-FFF2-40B4-BE49-F238E27FC236}">
                <a16:creationId xmlns:a16="http://schemas.microsoft.com/office/drawing/2014/main" id="{D34F27AD-11BB-4A4F-BE7A-6793B3A166AD}"/>
              </a:ext>
            </a:extLst>
          </p:cNvPr>
          <p:cNvSpPr txBox="1"/>
          <p:nvPr/>
        </p:nvSpPr>
        <p:spPr>
          <a:xfrm>
            <a:off x="7725502" y="1911064"/>
            <a:ext cx="4350804" cy="480131"/>
          </a:xfrm>
          <a:prstGeom prst="rect">
            <a:avLst/>
          </a:prstGeom>
          <a:noFill/>
        </p:spPr>
        <p:txBody>
          <a:bodyPr wrap="square" rtlCol="0">
            <a:spAutoFit/>
          </a:bodyPr>
          <a:lstStyle/>
          <a:p>
            <a:pPr algn="ctr" defTabSz="457189">
              <a:lnSpc>
                <a:spcPct val="90000"/>
              </a:lnSpc>
              <a:spcBef>
                <a:spcPts val="300"/>
              </a:spcBef>
            </a:pPr>
            <a:r>
              <a:rPr lang="en-US" sz="1400" b="1" dirty="0">
                <a:solidFill>
                  <a:srgbClr val="000000"/>
                </a:solidFill>
                <a:cs typeface="Arial" panose="020B0604020202020204" pitchFamily="34" charset="0"/>
              </a:rPr>
              <a:t>Consolidation of Security</a:t>
            </a:r>
            <a:br>
              <a:rPr lang="en-US" sz="1400" b="1" dirty="0">
                <a:solidFill>
                  <a:srgbClr val="000000"/>
                </a:solidFill>
                <a:cs typeface="Arial" panose="020B0604020202020204" pitchFamily="34" charset="0"/>
              </a:rPr>
            </a:br>
            <a:r>
              <a:rPr lang="en-US" sz="1400" b="1" dirty="0">
                <a:solidFill>
                  <a:srgbClr val="000000"/>
                </a:solidFill>
                <a:cs typeface="Arial" panose="020B0604020202020204" pitchFamily="34" charset="0"/>
              </a:rPr>
              <a:t>Point Product Vendors: </a:t>
            </a:r>
            <a:r>
              <a:rPr lang="en-US" sz="1400" b="1" dirty="0">
                <a:solidFill>
                  <a:srgbClr val="FF0000"/>
                </a:solidFill>
                <a:cs typeface="Arial" panose="020B0604020202020204" pitchFamily="34" charset="0"/>
              </a:rPr>
              <a:t>MITIGATION</a:t>
            </a:r>
            <a:r>
              <a:rPr lang="en-US" sz="1400" b="1" dirty="0">
                <a:solidFill>
                  <a:srgbClr val="000000"/>
                </a:solidFill>
                <a:cs typeface="Arial" panose="020B0604020202020204" pitchFamily="34" charset="0"/>
              </a:rPr>
              <a:t>  </a:t>
            </a:r>
          </a:p>
        </p:txBody>
      </p:sp>
      <p:sp>
        <p:nvSpPr>
          <p:cNvPr id="6" name="TextBox 5">
            <a:extLst>
              <a:ext uri="{FF2B5EF4-FFF2-40B4-BE49-F238E27FC236}">
                <a16:creationId xmlns:a16="http://schemas.microsoft.com/office/drawing/2014/main" id="{D8FED1CD-E589-2C46-BDD8-48269EC14FD2}"/>
              </a:ext>
            </a:extLst>
          </p:cNvPr>
          <p:cNvSpPr txBox="1"/>
          <p:nvPr/>
        </p:nvSpPr>
        <p:spPr>
          <a:xfrm>
            <a:off x="4123670" y="1911064"/>
            <a:ext cx="3398152" cy="480131"/>
          </a:xfrm>
          <a:prstGeom prst="rect">
            <a:avLst/>
          </a:prstGeom>
          <a:noFill/>
        </p:spPr>
        <p:txBody>
          <a:bodyPr wrap="square" rtlCol="0">
            <a:spAutoFit/>
          </a:bodyPr>
          <a:lstStyle/>
          <a:p>
            <a:pPr algn="ctr" defTabSz="457189">
              <a:lnSpc>
                <a:spcPct val="90000"/>
              </a:lnSpc>
              <a:spcBef>
                <a:spcPts val="300"/>
              </a:spcBef>
            </a:pPr>
            <a:r>
              <a:rPr lang="en-US" sz="1400" b="1" dirty="0">
                <a:solidFill>
                  <a:srgbClr val="000000"/>
                </a:solidFill>
                <a:cs typeface="Arial" panose="020B0604020202020204" pitchFamily="34" charset="0"/>
              </a:rPr>
              <a:t>Convergence of Networking</a:t>
            </a:r>
            <a:br>
              <a:rPr lang="en-US" sz="1400" b="1" dirty="0">
                <a:solidFill>
                  <a:srgbClr val="000000"/>
                </a:solidFill>
                <a:cs typeface="Arial" panose="020B0604020202020204" pitchFamily="34" charset="0"/>
              </a:rPr>
            </a:br>
            <a:r>
              <a:rPr lang="en-US" sz="1400" b="1" dirty="0">
                <a:solidFill>
                  <a:srgbClr val="000000"/>
                </a:solidFill>
                <a:cs typeface="Arial" panose="020B0604020202020204" pitchFamily="34" charset="0"/>
              </a:rPr>
              <a:t>and Security: </a:t>
            </a:r>
            <a:r>
              <a:rPr lang="en-US" sz="1400" b="1" dirty="0">
                <a:solidFill>
                  <a:srgbClr val="FF0000"/>
                </a:solidFill>
                <a:cs typeface="Arial" panose="020B0604020202020204" pitchFamily="34" charset="0"/>
              </a:rPr>
              <a:t>DETECTION</a:t>
            </a:r>
          </a:p>
        </p:txBody>
      </p:sp>
      <p:grpSp>
        <p:nvGrpSpPr>
          <p:cNvPr id="4" name="Group 3">
            <a:extLst>
              <a:ext uri="{FF2B5EF4-FFF2-40B4-BE49-F238E27FC236}">
                <a16:creationId xmlns:a16="http://schemas.microsoft.com/office/drawing/2014/main" id="{61B997CD-5AF7-A047-9978-355C53F903CD}"/>
              </a:ext>
            </a:extLst>
          </p:cNvPr>
          <p:cNvGrpSpPr/>
          <p:nvPr/>
        </p:nvGrpSpPr>
        <p:grpSpPr>
          <a:xfrm>
            <a:off x="4240867" y="2959077"/>
            <a:ext cx="3240574" cy="2098918"/>
            <a:chOff x="3967594" y="2922670"/>
            <a:chExt cx="3529896" cy="2286312"/>
          </a:xfrm>
        </p:grpSpPr>
        <p:sp>
          <p:nvSpPr>
            <p:cNvPr id="27" name="Oval 26">
              <a:extLst>
                <a:ext uri="{FF2B5EF4-FFF2-40B4-BE49-F238E27FC236}">
                  <a16:creationId xmlns:a16="http://schemas.microsoft.com/office/drawing/2014/main" id="{5BD659F3-30ED-B340-85B7-F7D1CCFA6B07}"/>
                </a:ext>
              </a:extLst>
            </p:cNvPr>
            <p:cNvSpPr/>
            <p:nvPr/>
          </p:nvSpPr>
          <p:spPr>
            <a:xfrm>
              <a:off x="5213499" y="2922670"/>
              <a:ext cx="2283991" cy="2286312"/>
            </a:xfrm>
            <a:prstGeom prst="ellipse">
              <a:avLst/>
            </a:prstGeom>
            <a:solidFill>
              <a:schemeClr val="accent2">
                <a:alpha val="6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50" err="1">
                <a:solidFill>
                  <a:schemeClr val="accent2">
                    <a:lumMod val="75000"/>
                  </a:schemeClr>
                </a:solidFill>
              </a:endParaRPr>
            </a:p>
          </p:txBody>
        </p:sp>
        <p:sp>
          <p:nvSpPr>
            <p:cNvPr id="12" name="!!network">
              <a:extLst>
                <a:ext uri="{FF2B5EF4-FFF2-40B4-BE49-F238E27FC236}">
                  <a16:creationId xmlns:a16="http://schemas.microsoft.com/office/drawing/2014/main" id="{4766E2B6-3340-734A-99C2-E060911FC515}"/>
                </a:ext>
              </a:extLst>
            </p:cNvPr>
            <p:cNvSpPr/>
            <p:nvPr/>
          </p:nvSpPr>
          <p:spPr>
            <a:xfrm>
              <a:off x="3967594" y="2922670"/>
              <a:ext cx="2283991" cy="2286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50" err="1"/>
            </a:p>
          </p:txBody>
        </p:sp>
        <p:sp>
          <p:nvSpPr>
            <p:cNvPr id="26" name="!!security">
              <a:extLst>
                <a:ext uri="{FF2B5EF4-FFF2-40B4-BE49-F238E27FC236}">
                  <a16:creationId xmlns:a16="http://schemas.microsoft.com/office/drawing/2014/main" id="{08FE3CDD-7586-6740-BF26-9D163876C10C}"/>
                </a:ext>
              </a:extLst>
            </p:cNvPr>
            <p:cNvSpPr/>
            <p:nvPr/>
          </p:nvSpPr>
          <p:spPr>
            <a:xfrm>
              <a:off x="5213499" y="2922670"/>
              <a:ext cx="2283991" cy="2286312"/>
            </a:xfrm>
            <a:prstGeom prst="ellipse">
              <a:avLst/>
            </a:prstGeom>
            <a:solidFill>
              <a:schemeClr val="accent2">
                <a:alpha val="6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50" err="1">
                <a:solidFill>
                  <a:schemeClr val="accent2">
                    <a:lumMod val="75000"/>
                  </a:schemeClr>
                </a:solidFill>
              </a:endParaRPr>
            </a:p>
          </p:txBody>
        </p:sp>
        <p:sp>
          <p:nvSpPr>
            <p:cNvPr id="9" name="TextBox 8">
              <a:extLst>
                <a:ext uri="{FF2B5EF4-FFF2-40B4-BE49-F238E27FC236}">
                  <a16:creationId xmlns:a16="http://schemas.microsoft.com/office/drawing/2014/main" id="{5AE2B58E-6DFA-E741-BC2A-C70BDA70DE79}"/>
                </a:ext>
              </a:extLst>
            </p:cNvPr>
            <p:cNvSpPr txBox="1"/>
            <p:nvPr/>
          </p:nvSpPr>
          <p:spPr>
            <a:xfrm>
              <a:off x="4100056" y="3950486"/>
              <a:ext cx="1072567" cy="258532"/>
            </a:xfrm>
            <a:prstGeom prst="rect">
              <a:avLst/>
            </a:prstGeom>
            <a:noFill/>
          </p:spPr>
          <p:txBody>
            <a:bodyPr wrap="square" rtlCol="0">
              <a:spAutoFit/>
            </a:bodyPr>
            <a:lstStyle/>
            <a:p>
              <a:pPr algn="l" defTabSz="457189">
                <a:lnSpc>
                  <a:spcPct val="90000"/>
                </a:lnSpc>
                <a:spcBef>
                  <a:spcPts val="300"/>
                </a:spcBef>
              </a:pPr>
              <a:r>
                <a:rPr lang="en-US" sz="1200">
                  <a:solidFill>
                    <a:schemeClr val="bg1"/>
                  </a:solidFill>
                  <a:cs typeface="Arial" panose="020B0604020202020204" pitchFamily="34" charset="0"/>
                </a:rPr>
                <a:t>Networking</a:t>
              </a:r>
            </a:p>
          </p:txBody>
        </p:sp>
        <p:sp>
          <p:nvSpPr>
            <p:cNvPr id="10" name="TextBox 9">
              <a:extLst>
                <a:ext uri="{FF2B5EF4-FFF2-40B4-BE49-F238E27FC236}">
                  <a16:creationId xmlns:a16="http://schemas.microsoft.com/office/drawing/2014/main" id="{791C1A7A-8FEE-644A-9C85-6AA26FC368EB}"/>
                </a:ext>
              </a:extLst>
            </p:cNvPr>
            <p:cNvSpPr txBox="1"/>
            <p:nvPr/>
          </p:nvSpPr>
          <p:spPr>
            <a:xfrm>
              <a:off x="6457781" y="3952270"/>
              <a:ext cx="820851" cy="258532"/>
            </a:xfrm>
            <a:prstGeom prst="rect">
              <a:avLst/>
            </a:prstGeom>
            <a:noFill/>
          </p:spPr>
          <p:txBody>
            <a:bodyPr wrap="square" rtlCol="0">
              <a:spAutoFit/>
            </a:bodyPr>
            <a:lstStyle/>
            <a:p>
              <a:pPr algn="l" defTabSz="457189">
                <a:lnSpc>
                  <a:spcPct val="90000"/>
                </a:lnSpc>
                <a:spcBef>
                  <a:spcPts val="300"/>
                </a:spcBef>
              </a:pPr>
              <a:r>
                <a:rPr lang="en-US" sz="1200">
                  <a:solidFill>
                    <a:schemeClr val="bg1"/>
                  </a:solidFill>
                  <a:cs typeface="Arial" panose="020B0604020202020204" pitchFamily="34" charset="0"/>
                </a:rPr>
                <a:t>Security</a:t>
              </a:r>
            </a:p>
          </p:txBody>
        </p:sp>
        <p:sp>
          <p:nvSpPr>
            <p:cNvPr id="11" name="TextBox 10">
              <a:extLst>
                <a:ext uri="{FF2B5EF4-FFF2-40B4-BE49-F238E27FC236}">
                  <a16:creationId xmlns:a16="http://schemas.microsoft.com/office/drawing/2014/main" id="{E5828420-B9D5-5E47-8F89-FCE466E210F3}"/>
                </a:ext>
              </a:extLst>
            </p:cNvPr>
            <p:cNvSpPr txBox="1"/>
            <p:nvPr/>
          </p:nvSpPr>
          <p:spPr>
            <a:xfrm>
              <a:off x="5225212" y="3818965"/>
              <a:ext cx="1013990" cy="549381"/>
            </a:xfrm>
            <a:prstGeom prst="rect">
              <a:avLst/>
            </a:prstGeom>
            <a:noFill/>
          </p:spPr>
          <p:txBody>
            <a:bodyPr wrap="square" rtlCol="0">
              <a:spAutoFit/>
            </a:bodyPr>
            <a:lstStyle/>
            <a:p>
              <a:pPr algn="ctr" defTabSz="457189">
                <a:lnSpc>
                  <a:spcPct val="90000"/>
                </a:lnSpc>
                <a:spcBef>
                  <a:spcPts val="300"/>
                </a:spcBef>
              </a:pPr>
              <a:r>
                <a:rPr lang="en-US" sz="1050" b="1">
                  <a:solidFill>
                    <a:schemeClr val="bg1"/>
                  </a:solidFill>
                  <a:cs typeface="Arial" panose="020B0604020202020204" pitchFamily="34" charset="0"/>
                </a:rPr>
                <a:t>Security-Driven Networking</a:t>
              </a:r>
            </a:p>
          </p:txBody>
        </p:sp>
      </p:grpSp>
      <p:sp>
        <p:nvSpPr>
          <p:cNvPr id="39" name="TextBox 38">
            <a:extLst>
              <a:ext uri="{FF2B5EF4-FFF2-40B4-BE49-F238E27FC236}">
                <a16:creationId xmlns:a16="http://schemas.microsoft.com/office/drawing/2014/main" id="{DF31E710-E8FA-B74F-95E2-47C4B9E7F894}"/>
              </a:ext>
            </a:extLst>
          </p:cNvPr>
          <p:cNvSpPr txBox="1"/>
          <p:nvPr/>
        </p:nvSpPr>
        <p:spPr>
          <a:xfrm>
            <a:off x="4201876" y="5486184"/>
            <a:ext cx="3701450" cy="341632"/>
          </a:xfrm>
          <a:prstGeom prst="rect">
            <a:avLst/>
          </a:prstGeom>
          <a:noFill/>
        </p:spPr>
        <p:txBody>
          <a:bodyPr wrap="square" rtlCol="0">
            <a:spAutoFit/>
          </a:bodyPr>
          <a:lstStyle/>
          <a:p>
            <a:pPr algn="l" defTabSz="457189">
              <a:lnSpc>
                <a:spcPct val="90000"/>
              </a:lnSpc>
              <a:spcBef>
                <a:spcPts val="300"/>
              </a:spcBef>
            </a:pPr>
            <a:r>
              <a:rPr lang="en-US" sz="900" i="1">
                <a:solidFill>
                  <a:schemeClr val="bg2">
                    <a:lumMod val="50000"/>
                  </a:schemeClr>
                </a:solidFill>
                <a:cs typeface="Arial" panose="020B0604020202020204" pitchFamily="34" charset="0"/>
              </a:rPr>
              <a:t>Proof points: Gartner Enterprise Networking Market Forecast			</a:t>
            </a:r>
          </a:p>
        </p:txBody>
      </p:sp>
      <p:cxnSp>
        <p:nvCxnSpPr>
          <p:cNvPr id="37" name="Straight Connector 36">
            <a:extLst>
              <a:ext uri="{FF2B5EF4-FFF2-40B4-BE49-F238E27FC236}">
                <a16:creationId xmlns:a16="http://schemas.microsoft.com/office/drawing/2014/main" id="{2AE1283E-66D3-584D-98FA-6D4F96B33B98}"/>
              </a:ext>
            </a:extLst>
          </p:cNvPr>
          <p:cNvCxnSpPr>
            <a:cxnSpLocks/>
          </p:cNvCxnSpPr>
          <p:nvPr/>
        </p:nvCxnSpPr>
        <p:spPr>
          <a:xfrm>
            <a:off x="7720807" y="2793693"/>
            <a:ext cx="0" cy="23950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84C226B-F48B-8448-BD6E-C6FEFA12DCCE}"/>
              </a:ext>
            </a:extLst>
          </p:cNvPr>
          <p:cNvSpPr txBox="1"/>
          <p:nvPr/>
        </p:nvSpPr>
        <p:spPr>
          <a:xfrm>
            <a:off x="8426782" y="5478737"/>
            <a:ext cx="2948243" cy="216982"/>
          </a:xfrm>
          <a:prstGeom prst="rect">
            <a:avLst/>
          </a:prstGeom>
          <a:noFill/>
        </p:spPr>
        <p:txBody>
          <a:bodyPr wrap="square" rtlCol="0">
            <a:spAutoFit/>
          </a:bodyPr>
          <a:lstStyle/>
          <a:p>
            <a:pPr algn="l" defTabSz="457189">
              <a:lnSpc>
                <a:spcPct val="90000"/>
              </a:lnSpc>
              <a:spcBef>
                <a:spcPts val="300"/>
              </a:spcBef>
            </a:pPr>
            <a:r>
              <a:rPr lang="en-US" sz="900" i="1">
                <a:solidFill>
                  <a:schemeClr val="bg2">
                    <a:lumMod val="50000"/>
                  </a:schemeClr>
                </a:solidFill>
                <a:cs typeface="Arial" panose="020B0604020202020204" pitchFamily="34" charset="0"/>
              </a:rPr>
              <a:t>Proof point: Gartner Cybersecurity MESH Architecture</a:t>
            </a:r>
          </a:p>
        </p:txBody>
      </p:sp>
      <p:grpSp>
        <p:nvGrpSpPr>
          <p:cNvPr id="5" name="Group 4">
            <a:extLst>
              <a:ext uri="{FF2B5EF4-FFF2-40B4-BE49-F238E27FC236}">
                <a16:creationId xmlns:a16="http://schemas.microsoft.com/office/drawing/2014/main" id="{407D6675-7E85-4647-96D8-A4C084587137}"/>
              </a:ext>
            </a:extLst>
          </p:cNvPr>
          <p:cNvGrpSpPr/>
          <p:nvPr/>
        </p:nvGrpSpPr>
        <p:grpSpPr>
          <a:xfrm>
            <a:off x="7879318" y="2849475"/>
            <a:ext cx="4471040" cy="2283532"/>
            <a:chOff x="7849758" y="2816584"/>
            <a:chExt cx="4561458" cy="2329712"/>
          </a:xfrm>
        </p:grpSpPr>
        <p:graphicFrame>
          <p:nvGraphicFramePr>
            <p:cNvPr id="15" name="Chart 14">
              <a:extLst>
                <a:ext uri="{FF2B5EF4-FFF2-40B4-BE49-F238E27FC236}">
                  <a16:creationId xmlns:a16="http://schemas.microsoft.com/office/drawing/2014/main" id="{21A6DCD4-9193-0643-B833-9A66FCAD28E9}"/>
                </a:ext>
              </a:extLst>
            </p:cNvPr>
            <p:cNvGraphicFramePr/>
            <p:nvPr/>
          </p:nvGraphicFramePr>
          <p:xfrm>
            <a:off x="8641735" y="2816584"/>
            <a:ext cx="3769481" cy="2329712"/>
          </p:xfrm>
          <a:graphic>
            <a:graphicData uri="http://schemas.openxmlformats.org/drawingml/2006/chart">
              <c:chart xmlns:c="http://schemas.openxmlformats.org/drawingml/2006/chart" xmlns:r="http://schemas.openxmlformats.org/officeDocument/2006/relationships" r:id="rId3"/>
            </a:graphicData>
          </a:graphic>
        </p:graphicFrame>
        <p:sp>
          <p:nvSpPr>
            <p:cNvPr id="45" name="Oval 44">
              <a:extLst>
                <a:ext uri="{FF2B5EF4-FFF2-40B4-BE49-F238E27FC236}">
                  <a16:creationId xmlns:a16="http://schemas.microsoft.com/office/drawing/2014/main" id="{111E1F43-CE2F-A54D-88C3-FE1AFC5F4949}"/>
                </a:ext>
              </a:extLst>
            </p:cNvPr>
            <p:cNvSpPr/>
            <p:nvPr/>
          </p:nvSpPr>
          <p:spPr>
            <a:xfrm>
              <a:off x="8455999" y="4717767"/>
              <a:ext cx="362863" cy="3663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46" name="Oval 45">
              <a:extLst>
                <a:ext uri="{FF2B5EF4-FFF2-40B4-BE49-F238E27FC236}">
                  <a16:creationId xmlns:a16="http://schemas.microsoft.com/office/drawing/2014/main" id="{E8AD196A-0A33-EC4C-815A-A4351C784DB1}"/>
                </a:ext>
              </a:extLst>
            </p:cNvPr>
            <p:cNvSpPr/>
            <p:nvPr/>
          </p:nvSpPr>
          <p:spPr>
            <a:xfrm>
              <a:off x="8398694" y="4655579"/>
              <a:ext cx="475021" cy="481433"/>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43" name="Oval 42">
              <a:extLst>
                <a:ext uri="{FF2B5EF4-FFF2-40B4-BE49-F238E27FC236}">
                  <a16:creationId xmlns:a16="http://schemas.microsoft.com/office/drawing/2014/main" id="{97CDFC6C-9C61-F34C-903E-89CE98002C96}"/>
                </a:ext>
              </a:extLst>
            </p:cNvPr>
            <p:cNvSpPr/>
            <p:nvPr/>
          </p:nvSpPr>
          <p:spPr>
            <a:xfrm>
              <a:off x="8455999" y="4123530"/>
              <a:ext cx="362863" cy="3663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44" name="Oval 43">
              <a:extLst>
                <a:ext uri="{FF2B5EF4-FFF2-40B4-BE49-F238E27FC236}">
                  <a16:creationId xmlns:a16="http://schemas.microsoft.com/office/drawing/2014/main" id="{510DBB39-7EE5-B748-AB94-4F40EAEC73D4}"/>
                </a:ext>
              </a:extLst>
            </p:cNvPr>
            <p:cNvSpPr/>
            <p:nvPr/>
          </p:nvSpPr>
          <p:spPr>
            <a:xfrm>
              <a:off x="8398694" y="4061342"/>
              <a:ext cx="475021" cy="481433"/>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35" name="Oval 34">
              <a:extLst>
                <a:ext uri="{FF2B5EF4-FFF2-40B4-BE49-F238E27FC236}">
                  <a16:creationId xmlns:a16="http://schemas.microsoft.com/office/drawing/2014/main" id="{9D258620-3E19-E947-A4FE-C4EF49D4FDF0}"/>
                </a:ext>
              </a:extLst>
            </p:cNvPr>
            <p:cNvSpPr/>
            <p:nvPr/>
          </p:nvSpPr>
          <p:spPr>
            <a:xfrm>
              <a:off x="8455999" y="3520745"/>
              <a:ext cx="362863" cy="3663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40" name="Oval 39">
              <a:extLst>
                <a:ext uri="{FF2B5EF4-FFF2-40B4-BE49-F238E27FC236}">
                  <a16:creationId xmlns:a16="http://schemas.microsoft.com/office/drawing/2014/main" id="{DF4325FF-BFB2-A249-93A1-DC22AB98D102}"/>
                </a:ext>
              </a:extLst>
            </p:cNvPr>
            <p:cNvSpPr/>
            <p:nvPr/>
          </p:nvSpPr>
          <p:spPr>
            <a:xfrm>
              <a:off x="8398694" y="3458557"/>
              <a:ext cx="475021" cy="481433"/>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17" name="Oval 16">
              <a:extLst>
                <a:ext uri="{FF2B5EF4-FFF2-40B4-BE49-F238E27FC236}">
                  <a16:creationId xmlns:a16="http://schemas.microsoft.com/office/drawing/2014/main" id="{F679455F-4DFB-FA4C-95D1-4BFDDDBE0233}"/>
                </a:ext>
              </a:extLst>
            </p:cNvPr>
            <p:cNvSpPr/>
            <p:nvPr/>
          </p:nvSpPr>
          <p:spPr>
            <a:xfrm>
              <a:off x="8455999" y="2911831"/>
              <a:ext cx="362863" cy="3663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18" name="TextBox 17">
              <a:extLst>
                <a:ext uri="{FF2B5EF4-FFF2-40B4-BE49-F238E27FC236}">
                  <a16:creationId xmlns:a16="http://schemas.microsoft.com/office/drawing/2014/main" id="{AA22BBC5-A999-EC44-B03A-0B9A66688A60}"/>
                </a:ext>
              </a:extLst>
            </p:cNvPr>
            <p:cNvSpPr txBox="1"/>
            <p:nvPr/>
          </p:nvSpPr>
          <p:spPr>
            <a:xfrm>
              <a:off x="7849758" y="2987512"/>
              <a:ext cx="518091" cy="203133"/>
            </a:xfrm>
            <a:prstGeom prst="rect">
              <a:avLst/>
            </a:prstGeom>
            <a:noFill/>
          </p:spPr>
          <p:txBody>
            <a:bodyPr wrap="none" rtlCol="0">
              <a:spAutoFit/>
            </a:bodyPr>
            <a:lstStyle/>
            <a:p>
              <a:pPr algn="l" defTabSz="457189">
                <a:lnSpc>
                  <a:spcPct val="90000"/>
                </a:lnSpc>
                <a:spcBef>
                  <a:spcPts val="300"/>
                </a:spcBef>
              </a:pPr>
              <a:r>
                <a:rPr lang="en-US" sz="800">
                  <a:solidFill>
                    <a:srgbClr val="000000"/>
                  </a:solidFill>
                  <a:cs typeface="Arial" panose="020B0604020202020204" pitchFamily="34" charset="0"/>
                </a:rPr>
                <a:t>Vendor</a:t>
              </a:r>
            </a:p>
          </p:txBody>
        </p:sp>
        <p:sp>
          <p:nvSpPr>
            <p:cNvPr id="19" name="TextBox 18">
              <a:extLst>
                <a:ext uri="{FF2B5EF4-FFF2-40B4-BE49-F238E27FC236}">
                  <a16:creationId xmlns:a16="http://schemas.microsoft.com/office/drawing/2014/main" id="{7814EFF7-24E5-B64C-A895-42575A312410}"/>
                </a:ext>
              </a:extLst>
            </p:cNvPr>
            <p:cNvSpPr txBox="1"/>
            <p:nvPr/>
          </p:nvSpPr>
          <p:spPr>
            <a:xfrm>
              <a:off x="7857804" y="3581481"/>
              <a:ext cx="518091" cy="203133"/>
            </a:xfrm>
            <a:prstGeom prst="rect">
              <a:avLst/>
            </a:prstGeom>
            <a:noFill/>
          </p:spPr>
          <p:txBody>
            <a:bodyPr wrap="none" rtlCol="0">
              <a:spAutoFit/>
            </a:bodyPr>
            <a:lstStyle/>
            <a:p>
              <a:pPr algn="l" defTabSz="457189">
                <a:lnSpc>
                  <a:spcPct val="90000"/>
                </a:lnSpc>
                <a:spcBef>
                  <a:spcPts val="300"/>
                </a:spcBef>
              </a:pPr>
              <a:r>
                <a:rPr lang="en-US" sz="800">
                  <a:solidFill>
                    <a:srgbClr val="000000"/>
                  </a:solidFill>
                  <a:cs typeface="Arial" panose="020B0604020202020204" pitchFamily="34" charset="0"/>
                </a:rPr>
                <a:t>Vendor</a:t>
              </a:r>
            </a:p>
          </p:txBody>
        </p:sp>
        <p:sp>
          <p:nvSpPr>
            <p:cNvPr id="20" name="TextBox 19">
              <a:extLst>
                <a:ext uri="{FF2B5EF4-FFF2-40B4-BE49-F238E27FC236}">
                  <a16:creationId xmlns:a16="http://schemas.microsoft.com/office/drawing/2014/main" id="{0CE753A4-08C9-8748-BE2E-67973440B170}"/>
                </a:ext>
              </a:extLst>
            </p:cNvPr>
            <p:cNvSpPr txBox="1"/>
            <p:nvPr/>
          </p:nvSpPr>
          <p:spPr>
            <a:xfrm>
              <a:off x="7849758" y="4177240"/>
              <a:ext cx="518091" cy="203133"/>
            </a:xfrm>
            <a:prstGeom prst="rect">
              <a:avLst/>
            </a:prstGeom>
            <a:noFill/>
          </p:spPr>
          <p:txBody>
            <a:bodyPr wrap="none" rtlCol="0">
              <a:spAutoFit/>
            </a:bodyPr>
            <a:lstStyle/>
            <a:p>
              <a:pPr algn="l" defTabSz="457189">
                <a:lnSpc>
                  <a:spcPct val="90000"/>
                </a:lnSpc>
                <a:spcBef>
                  <a:spcPts val="300"/>
                </a:spcBef>
              </a:pPr>
              <a:r>
                <a:rPr lang="en-US" sz="800">
                  <a:solidFill>
                    <a:srgbClr val="000000"/>
                  </a:solidFill>
                  <a:cs typeface="Arial" panose="020B0604020202020204" pitchFamily="34" charset="0"/>
                </a:rPr>
                <a:t>Vendor</a:t>
              </a:r>
            </a:p>
          </p:txBody>
        </p:sp>
        <p:sp>
          <p:nvSpPr>
            <p:cNvPr id="21" name="TextBox 20">
              <a:extLst>
                <a:ext uri="{FF2B5EF4-FFF2-40B4-BE49-F238E27FC236}">
                  <a16:creationId xmlns:a16="http://schemas.microsoft.com/office/drawing/2014/main" id="{20F83587-29C5-1C46-A717-01F6DA56E060}"/>
                </a:ext>
              </a:extLst>
            </p:cNvPr>
            <p:cNvSpPr txBox="1"/>
            <p:nvPr/>
          </p:nvSpPr>
          <p:spPr>
            <a:xfrm>
              <a:off x="7849758" y="4742792"/>
              <a:ext cx="518091" cy="203133"/>
            </a:xfrm>
            <a:prstGeom prst="rect">
              <a:avLst/>
            </a:prstGeom>
            <a:noFill/>
          </p:spPr>
          <p:txBody>
            <a:bodyPr wrap="none" rtlCol="0">
              <a:spAutoFit/>
            </a:bodyPr>
            <a:lstStyle/>
            <a:p>
              <a:pPr algn="l" defTabSz="457189">
                <a:lnSpc>
                  <a:spcPct val="90000"/>
                </a:lnSpc>
                <a:spcBef>
                  <a:spcPts val="300"/>
                </a:spcBef>
              </a:pPr>
              <a:r>
                <a:rPr lang="en-US" sz="800">
                  <a:solidFill>
                    <a:srgbClr val="000000"/>
                  </a:solidFill>
                  <a:cs typeface="Arial" panose="020B0604020202020204" pitchFamily="34" charset="0"/>
                </a:rPr>
                <a:t>Vendor</a:t>
              </a:r>
            </a:p>
          </p:txBody>
        </p:sp>
        <p:sp>
          <p:nvSpPr>
            <p:cNvPr id="22" name="TextBox 21">
              <a:extLst>
                <a:ext uri="{FF2B5EF4-FFF2-40B4-BE49-F238E27FC236}">
                  <a16:creationId xmlns:a16="http://schemas.microsoft.com/office/drawing/2014/main" id="{F3650B0D-55EC-2640-BBCA-77F5A89B630B}"/>
                </a:ext>
              </a:extLst>
            </p:cNvPr>
            <p:cNvSpPr txBox="1"/>
            <p:nvPr/>
          </p:nvSpPr>
          <p:spPr>
            <a:xfrm>
              <a:off x="9824944" y="3763688"/>
              <a:ext cx="1404912" cy="435504"/>
            </a:xfrm>
            <a:prstGeom prst="rect">
              <a:avLst/>
            </a:prstGeom>
            <a:noFill/>
            <a:ln>
              <a:noFill/>
              <a:prstDash val="sysDash"/>
            </a:ln>
          </p:spPr>
          <p:txBody>
            <a:bodyPr wrap="square" rtlCol="0">
              <a:spAutoFit/>
            </a:bodyPr>
            <a:lstStyle/>
            <a:p>
              <a:pPr algn="ctr" defTabSz="457189">
                <a:lnSpc>
                  <a:spcPct val="90000"/>
                </a:lnSpc>
                <a:spcBef>
                  <a:spcPts val="300"/>
                </a:spcBef>
              </a:pPr>
              <a:r>
                <a:rPr lang="en-US" sz="1100">
                  <a:solidFill>
                    <a:schemeClr val="bg1"/>
                  </a:solidFill>
                  <a:cs typeface="Arial" panose="020B0604020202020204" pitchFamily="34" charset="0"/>
                </a:rPr>
                <a:t>Cybersecurity</a:t>
              </a:r>
            </a:p>
            <a:p>
              <a:pPr algn="ctr" defTabSz="457189">
                <a:lnSpc>
                  <a:spcPct val="90000"/>
                </a:lnSpc>
                <a:spcBef>
                  <a:spcPts val="300"/>
                </a:spcBef>
              </a:pPr>
              <a:r>
                <a:rPr lang="en-US" sz="1100">
                  <a:solidFill>
                    <a:schemeClr val="bg1"/>
                  </a:solidFill>
                  <a:cs typeface="Arial" panose="020B0604020202020204" pitchFamily="34" charset="0"/>
                </a:rPr>
                <a:t>Platform Approach</a:t>
              </a:r>
            </a:p>
          </p:txBody>
        </p:sp>
        <p:sp>
          <p:nvSpPr>
            <p:cNvPr id="33" name="TextBox 32">
              <a:extLst>
                <a:ext uri="{FF2B5EF4-FFF2-40B4-BE49-F238E27FC236}">
                  <a16:creationId xmlns:a16="http://schemas.microsoft.com/office/drawing/2014/main" id="{860A90A1-E0AF-B641-82FB-113231C759BE}"/>
                </a:ext>
              </a:extLst>
            </p:cNvPr>
            <p:cNvSpPr txBox="1"/>
            <p:nvPr/>
          </p:nvSpPr>
          <p:spPr>
            <a:xfrm>
              <a:off x="8525343" y="2986296"/>
              <a:ext cx="269626" cy="230832"/>
            </a:xfrm>
            <a:prstGeom prst="rect">
              <a:avLst/>
            </a:prstGeom>
            <a:noFill/>
          </p:spPr>
          <p:txBody>
            <a:bodyPr wrap="none" rtlCol="0">
              <a:spAutoFit/>
            </a:bodyPr>
            <a:lstStyle/>
            <a:p>
              <a:pPr algn="l" defTabSz="457189">
                <a:lnSpc>
                  <a:spcPct val="90000"/>
                </a:lnSpc>
                <a:spcBef>
                  <a:spcPts val="300"/>
                </a:spcBef>
              </a:pPr>
              <a:r>
                <a:rPr lang="en-US" sz="1000">
                  <a:solidFill>
                    <a:schemeClr val="bg1"/>
                  </a:solidFill>
                  <a:cs typeface="Arial" panose="020B0604020202020204" pitchFamily="34" charset="0"/>
                </a:rPr>
                <a:t>A</a:t>
              </a:r>
            </a:p>
          </p:txBody>
        </p:sp>
        <p:sp>
          <p:nvSpPr>
            <p:cNvPr id="34" name="TextBox 33">
              <a:extLst>
                <a:ext uri="{FF2B5EF4-FFF2-40B4-BE49-F238E27FC236}">
                  <a16:creationId xmlns:a16="http://schemas.microsoft.com/office/drawing/2014/main" id="{F3965127-A418-6F43-BE2C-4626646D352B}"/>
                </a:ext>
              </a:extLst>
            </p:cNvPr>
            <p:cNvSpPr txBox="1"/>
            <p:nvPr/>
          </p:nvSpPr>
          <p:spPr>
            <a:xfrm>
              <a:off x="8526437" y="3589088"/>
              <a:ext cx="269626" cy="230832"/>
            </a:xfrm>
            <a:prstGeom prst="rect">
              <a:avLst/>
            </a:prstGeom>
            <a:noFill/>
          </p:spPr>
          <p:txBody>
            <a:bodyPr wrap="none" rtlCol="0">
              <a:spAutoFit/>
            </a:bodyPr>
            <a:lstStyle/>
            <a:p>
              <a:pPr algn="l" defTabSz="457189">
                <a:lnSpc>
                  <a:spcPct val="90000"/>
                </a:lnSpc>
                <a:spcBef>
                  <a:spcPts val="300"/>
                </a:spcBef>
              </a:pPr>
              <a:r>
                <a:rPr lang="en-US" sz="1000">
                  <a:solidFill>
                    <a:schemeClr val="bg1"/>
                  </a:solidFill>
                  <a:cs typeface="Arial" panose="020B0604020202020204" pitchFamily="34" charset="0"/>
                </a:rPr>
                <a:t>B</a:t>
              </a:r>
            </a:p>
          </p:txBody>
        </p:sp>
        <p:sp>
          <p:nvSpPr>
            <p:cNvPr id="36" name="TextBox 35">
              <a:extLst>
                <a:ext uri="{FF2B5EF4-FFF2-40B4-BE49-F238E27FC236}">
                  <a16:creationId xmlns:a16="http://schemas.microsoft.com/office/drawing/2014/main" id="{EB279F7A-AF92-4E47-9B5B-D82B72C04502}"/>
                </a:ext>
              </a:extLst>
            </p:cNvPr>
            <p:cNvSpPr txBox="1"/>
            <p:nvPr/>
          </p:nvSpPr>
          <p:spPr>
            <a:xfrm>
              <a:off x="8516791" y="4187354"/>
              <a:ext cx="277640" cy="230832"/>
            </a:xfrm>
            <a:prstGeom prst="rect">
              <a:avLst/>
            </a:prstGeom>
            <a:noFill/>
          </p:spPr>
          <p:txBody>
            <a:bodyPr wrap="none" rtlCol="0">
              <a:spAutoFit/>
            </a:bodyPr>
            <a:lstStyle/>
            <a:p>
              <a:pPr algn="l" defTabSz="457189">
                <a:lnSpc>
                  <a:spcPct val="90000"/>
                </a:lnSpc>
                <a:spcBef>
                  <a:spcPts val="300"/>
                </a:spcBef>
              </a:pPr>
              <a:r>
                <a:rPr lang="en-US" sz="1000">
                  <a:solidFill>
                    <a:schemeClr val="bg1"/>
                  </a:solidFill>
                  <a:cs typeface="Arial" panose="020B0604020202020204" pitchFamily="34" charset="0"/>
                </a:rPr>
                <a:t>C</a:t>
              </a:r>
            </a:p>
          </p:txBody>
        </p:sp>
        <p:sp>
          <p:nvSpPr>
            <p:cNvPr id="41" name="TextBox 40">
              <a:extLst>
                <a:ext uri="{FF2B5EF4-FFF2-40B4-BE49-F238E27FC236}">
                  <a16:creationId xmlns:a16="http://schemas.microsoft.com/office/drawing/2014/main" id="{4516FFD5-B1EB-434A-AFE8-EA08CC1FA6D8}"/>
                </a:ext>
              </a:extLst>
            </p:cNvPr>
            <p:cNvSpPr txBox="1"/>
            <p:nvPr/>
          </p:nvSpPr>
          <p:spPr>
            <a:xfrm>
              <a:off x="8525343" y="4790168"/>
              <a:ext cx="277640" cy="230832"/>
            </a:xfrm>
            <a:prstGeom prst="rect">
              <a:avLst/>
            </a:prstGeom>
            <a:noFill/>
          </p:spPr>
          <p:txBody>
            <a:bodyPr wrap="none" rtlCol="0">
              <a:spAutoFit/>
            </a:bodyPr>
            <a:lstStyle/>
            <a:p>
              <a:pPr algn="l" defTabSz="457189">
                <a:lnSpc>
                  <a:spcPct val="90000"/>
                </a:lnSpc>
                <a:spcBef>
                  <a:spcPts val="300"/>
                </a:spcBef>
              </a:pPr>
              <a:r>
                <a:rPr lang="en-US" sz="1000">
                  <a:solidFill>
                    <a:schemeClr val="bg1"/>
                  </a:solidFill>
                  <a:cs typeface="Arial" panose="020B0604020202020204" pitchFamily="34" charset="0"/>
                </a:rPr>
                <a:t>N</a:t>
              </a:r>
            </a:p>
          </p:txBody>
        </p:sp>
        <p:sp>
          <p:nvSpPr>
            <p:cNvPr id="16" name="Oval 15">
              <a:extLst>
                <a:ext uri="{FF2B5EF4-FFF2-40B4-BE49-F238E27FC236}">
                  <a16:creationId xmlns:a16="http://schemas.microsoft.com/office/drawing/2014/main" id="{9E72B6FA-6277-C240-B981-682921B5558F}"/>
                </a:ext>
              </a:extLst>
            </p:cNvPr>
            <p:cNvSpPr/>
            <p:nvPr/>
          </p:nvSpPr>
          <p:spPr>
            <a:xfrm>
              <a:off x="9403371" y="2848281"/>
              <a:ext cx="2248058" cy="2269440"/>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42" name="Oval 41">
              <a:extLst>
                <a:ext uri="{FF2B5EF4-FFF2-40B4-BE49-F238E27FC236}">
                  <a16:creationId xmlns:a16="http://schemas.microsoft.com/office/drawing/2014/main" id="{A6702A53-F038-8746-8215-8226E87FF740}"/>
                </a:ext>
              </a:extLst>
            </p:cNvPr>
            <p:cNvSpPr/>
            <p:nvPr/>
          </p:nvSpPr>
          <p:spPr>
            <a:xfrm>
              <a:off x="8398694" y="2855771"/>
              <a:ext cx="475021" cy="481433"/>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cxnSp>
          <p:nvCxnSpPr>
            <p:cNvPr id="25" name="Straight Connector 24">
              <a:extLst>
                <a:ext uri="{FF2B5EF4-FFF2-40B4-BE49-F238E27FC236}">
                  <a16:creationId xmlns:a16="http://schemas.microsoft.com/office/drawing/2014/main" id="{450536C0-288C-A843-A039-B5F2BD1DE81F}"/>
                </a:ext>
              </a:extLst>
            </p:cNvPr>
            <p:cNvCxnSpPr>
              <a:cxnSpLocks/>
            </p:cNvCxnSpPr>
            <p:nvPr/>
          </p:nvCxnSpPr>
          <p:spPr>
            <a:xfrm>
              <a:off x="8861512" y="3195119"/>
              <a:ext cx="626285" cy="34271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1D0427-D890-264A-A816-FEFB9D5959CC}"/>
                </a:ext>
              </a:extLst>
            </p:cNvPr>
            <p:cNvCxnSpPr>
              <a:cxnSpLocks/>
            </p:cNvCxnSpPr>
            <p:nvPr/>
          </p:nvCxnSpPr>
          <p:spPr>
            <a:xfrm>
              <a:off x="8873716" y="3749422"/>
              <a:ext cx="529656" cy="8289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549CB4F-C48A-484D-9E7E-B020C46B31B3}"/>
                </a:ext>
              </a:extLst>
            </p:cNvPr>
            <p:cNvCxnSpPr>
              <a:cxnSpLocks/>
            </p:cNvCxnSpPr>
            <p:nvPr/>
          </p:nvCxnSpPr>
          <p:spPr>
            <a:xfrm flipV="1">
              <a:off x="8861512" y="4463499"/>
              <a:ext cx="632636" cy="349495"/>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57A9F6-3CC8-B243-8329-54869E84B80D}"/>
                </a:ext>
              </a:extLst>
            </p:cNvPr>
            <p:cNvCxnSpPr/>
            <p:nvPr/>
          </p:nvCxnSpPr>
          <p:spPr>
            <a:xfrm flipV="1">
              <a:off x="8861512" y="4146642"/>
              <a:ext cx="541860" cy="9229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E5511838-66E0-9F40-A441-E2F0AA4AAD7C}"/>
                </a:ext>
              </a:extLst>
            </p:cNvPr>
            <p:cNvSpPr/>
            <p:nvPr/>
          </p:nvSpPr>
          <p:spPr>
            <a:xfrm>
              <a:off x="8965171" y="3896982"/>
              <a:ext cx="192606" cy="1944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50" name="Oval 49">
              <a:extLst>
                <a:ext uri="{FF2B5EF4-FFF2-40B4-BE49-F238E27FC236}">
                  <a16:creationId xmlns:a16="http://schemas.microsoft.com/office/drawing/2014/main" id="{F80E23BA-8CD0-7240-8482-6D229F65D528}"/>
                </a:ext>
              </a:extLst>
            </p:cNvPr>
            <p:cNvSpPr/>
            <p:nvPr/>
          </p:nvSpPr>
          <p:spPr>
            <a:xfrm>
              <a:off x="8919913" y="3849216"/>
              <a:ext cx="280267" cy="284050"/>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59" name="Oval 58">
              <a:extLst>
                <a:ext uri="{FF2B5EF4-FFF2-40B4-BE49-F238E27FC236}">
                  <a16:creationId xmlns:a16="http://schemas.microsoft.com/office/drawing/2014/main" id="{73349500-3767-4348-AD49-8892622E1BF0}"/>
                </a:ext>
              </a:extLst>
            </p:cNvPr>
            <p:cNvSpPr/>
            <p:nvPr/>
          </p:nvSpPr>
          <p:spPr>
            <a:xfrm>
              <a:off x="9018599" y="3482248"/>
              <a:ext cx="192606" cy="1944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60" name="Oval 59">
              <a:extLst>
                <a:ext uri="{FF2B5EF4-FFF2-40B4-BE49-F238E27FC236}">
                  <a16:creationId xmlns:a16="http://schemas.microsoft.com/office/drawing/2014/main" id="{491F2F52-6A1F-B240-B105-959D5F39F2F4}"/>
                </a:ext>
              </a:extLst>
            </p:cNvPr>
            <p:cNvSpPr/>
            <p:nvPr/>
          </p:nvSpPr>
          <p:spPr>
            <a:xfrm>
              <a:off x="8973341" y="3434482"/>
              <a:ext cx="280267" cy="284050"/>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61" name="Oval 60">
              <a:extLst>
                <a:ext uri="{FF2B5EF4-FFF2-40B4-BE49-F238E27FC236}">
                  <a16:creationId xmlns:a16="http://schemas.microsoft.com/office/drawing/2014/main" id="{B99ADFC8-CC4B-4A45-9D87-8A9AF42F6AD3}"/>
                </a:ext>
              </a:extLst>
            </p:cNvPr>
            <p:cNvSpPr/>
            <p:nvPr/>
          </p:nvSpPr>
          <p:spPr>
            <a:xfrm>
              <a:off x="9191695" y="3089079"/>
              <a:ext cx="192606" cy="1944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62" name="Oval 61">
              <a:extLst>
                <a:ext uri="{FF2B5EF4-FFF2-40B4-BE49-F238E27FC236}">
                  <a16:creationId xmlns:a16="http://schemas.microsoft.com/office/drawing/2014/main" id="{C490332B-B2E4-A748-9157-F939A371F01A}"/>
                </a:ext>
              </a:extLst>
            </p:cNvPr>
            <p:cNvSpPr/>
            <p:nvPr/>
          </p:nvSpPr>
          <p:spPr>
            <a:xfrm>
              <a:off x="9146437" y="3041312"/>
              <a:ext cx="280267" cy="284050"/>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63" name="Oval 62">
              <a:extLst>
                <a:ext uri="{FF2B5EF4-FFF2-40B4-BE49-F238E27FC236}">
                  <a16:creationId xmlns:a16="http://schemas.microsoft.com/office/drawing/2014/main" id="{81BF3607-904F-254D-A338-422499A928D4}"/>
                </a:ext>
              </a:extLst>
            </p:cNvPr>
            <p:cNvSpPr/>
            <p:nvPr/>
          </p:nvSpPr>
          <p:spPr>
            <a:xfrm>
              <a:off x="9018599" y="4325121"/>
              <a:ext cx="192606" cy="1944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64" name="Oval 63">
              <a:extLst>
                <a:ext uri="{FF2B5EF4-FFF2-40B4-BE49-F238E27FC236}">
                  <a16:creationId xmlns:a16="http://schemas.microsoft.com/office/drawing/2014/main" id="{DFFA6FD0-E878-2E41-8810-25771AFB3DCA}"/>
                </a:ext>
              </a:extLst>
            </p:cNvPr>
            <p:cNvSpPr/>
            <p:nvPr/>
          </p:nvSpPr>
          <p:spPr>
            <a:xfrm>
              <a:off x="8973341" y="4277355"/>
              <a:ext cx="280267" cy="284050"/>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65" name="Oval 64">
              <a:extLst>
                <a:ext uri="{FF2B5EF4-FFF2-40B4-BE49-F238E27FC236}">
                  <a16:creationId xmlns:a16="http://schemas.microsoft.com/office/drawing/2014/main" id="{C89D3BB9-7384-3840-B133-F3EE08A6D929}"/>
                </a:ext>
              </a:extLst>
            </p:cNvPr>
            <p:cNvSpPr/>
            <p:nvPr/>
          </p:nvSpPr>
          <p:spPr>
            <a:xfrm>
              <a:off x="9191695" y="4733708"/>
              <a:ext cx="192606" cy="1944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sp>
          <p:nvSpPr>
            <p:cNvPr id="66" name="Oval 65">
              <a:extLst>
                <a:ext uri="{FF2B5EF4-FFF2-40B4-BE49-F238E27FC236}">
                  <a16:creationId xmlns:a16="http://schemas.microsoft.com/office/drawing/2014/main" id="{3BBD01DF-BBA5-504B-B9DC-6003CFE0D581}"/>
                </a:ext>
              </a:extLst>
            </p:cNvPr>
            <p:cNvSpPr/>
            <p:nvPr/>
          </p:nvSpPr>
          <p:spPr>
            <a:xfrm>
              <a:off x="9146437" y="4685942"/>
              <a:ext cx="280267" cy="284050"/>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900" err="1"/>
            </a:p>
          </p:txBody>
        </p:sp>
        <p:cxnSp>
          <p:nvCxnSpPr>
            <p:cNvPr id="67" name="Straight Connector 66">
              <a:extLst>
                <a:ext uri="{FF2B5EF4-FFF2-40B4-BE49-F238E27FC236}">
                  <a16:creationId xmlns:a16="http://schemas.microsoft.com/office/drawing/2014/main" id="{9BD70E71-4718-E944-B06E-6360BDBEA1BD}"/>
                </a:ext>
              </a:extLst>
            </p:cNvPr>
            <p:cNvCxnSpPr>
              <a:cxnSpLocks/>
            </p:cNvCxnSpPr>
            <p:nvPr/>
          </p:nvCxnSpPr>
          <p:spPr>
            <a:xfrm>
              <a:off x="9411344" y="3264503"/>
              <a:ext cx="165123" cy="11626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41564AC-CCD0-CC48-AFD0-0F54B1FD099E}"/>
                </a:ext>
              </a:extLst>
            </p:cNvPr>
            <p:cNvCxnSpPr>
              <a:cxnSpLocks/>
            </p:cNvCxnSpPr>
            <p:nvPr/>
          </p:nvCxnSpPr>
          <p:spPr>
            <a:xfrm>
              <a:off x="9250154" y="3613196"/>
              <a:ext cx="204092" cy="7532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6A0C60D-130A-924D-8F44-CAA3F5C3A39C}"/>
                </a:ext>
              </a:extLst>
            </p:cNvPr>
            <p:cNvCxnSpPr>
              <a:cxnSpLocks/>
              <a:endCxn id="16" idx="2"/>
            </p:cNvCxnSpPr>
            <p:nvPr/>
          </p:nvCxnSpPr>
          <p:spPr>
            <a:xfrm flipV="1">
              <a:off x="9200180" y="3983002"/>
              <a:ext cx="203192" cy="1677"/>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43F58DB-AD3B-174F-9296-F9E7ECA5843F}"/>
                </a:ext>
              </a:extLst>
            </p:cNvPr>
            <p:cNvCxnSpPr>
              <a:cxnSpLocks/>
            </p:cNvCxnSpPr>
            <p:nvPr/>
          </p:nvCxnSpPr>
          <p:spPr>
            <a:xfrm flipV="1">
              <a:off x="9242499" y="4300363"/>
              <a:ext cx="196845" cy="6206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4AE811-AEC7-E544-8F28-204E22D6B15C}"/>
                </a:ext>
              </a:extLst>
            </p:cNvPr>
            <p:cNvCxnSpPr>
              <a:cxnSpLocks/>
            </p:cNvCxnSpPr>
            <p:nvPr/>
          </p:nvCxnSpPr>
          <p:spPr>
            <a:xfrm flipV="1">
              <a:off x="9407322" y="4620567"/>
              <a:ext cx="202125" cy="135353"/>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32666FB7-13D3-E340-B91E-8926ABE0E307}"/>
              </a:ext>
            </a:extLst>
          </p:cNvPr>
          <p:cNvCxnSpPr>
            <a:cxnSpLocks/>
          </p:cNvCxnSpPr>
          <p:nvPr/>
        </p:nvCxnSpPr>
        <p:spPr>
          <a:xfrm>
            <a:off x="3957654" y="2862764"/>
            <a:ext cx="0" cy="23950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083EC76-D42D-6345-A3DD-249827DD9C35}"/>
              </a:ext>
            </a:extLst>
          </p:cNvPr>
          <p:cNvSpPr txBox="1"/>
          <p:nvPr/>
        </p:nvSpPr>
        <p:spPr>
          <a:xfrm>
            <a:off x="700606" y="1911064"/>
            <a:ext cx="2823404" cy="480131"/>
          </a:xfrm>
          <a:prstGeom prst="rect">
            <a:avLst/>
          </a:prstGeom>
          <a:noFill/>
        </p:spPr>
        <p:txBody>
          <a:bodyPr wrap="square" rtlCol="0">
            <a:spAutoFit/>
          </a:bodyPr>
          <a:lstStyle/>
          <a:p>
            <a:pPr algn="ctr" defTabSz="457189">
              <a:lnSpc>
                <a:spcPct val="90000"/>
              </a:lnSpc>
              <a:spcBef>
                <a:spcPts val="300"/>
              </a:spcBef>
            </a:pPr>
            <a:r>
              <a:rPr lang="en-US" sz="1400" b="1" dirty="0">
                <a:solidFill>
                  <a:srgbClr val="000000"/>
                </a:solidFill>
                <a:cs typeface="Arial" panose="020B0604020202020204" pitchFamily="34" charset="0"/>
              </a:rPr>
              <a:t>Threat Landscape: </a:t>
            </a:r>
            <a:r>
              <a:rPr lang="en-US" sz="1400" b="1" dirty="0">
                <a:solidFill>
                  <a:srgbClr val="FF0000"/>
                </a:solidFill>
                <a:cs typeface="Arial" panose="020B0604020202020204" pitchFamily="34" charset="0"/>
              </a:rPr>
              <a:t>PREVENTION</a:t>
            </a:r>
          </a:p>
        </p:txBody>
      </p:sp>
      <p:sp>
        <p:nvSpPr>
          <p:cNvPr id="8" name="!!APC">
            <a:extLst>
              <a:ext uri="{FF2B5EF4-FFF2-40B4-BE49-F238E27FC236}">
                <a16:creationId xmlns:a16="http://schemas.microsoft.com/office/drawing/2014/main" id="{72E49C02-0F01-D04F-A8A0-7A40F525BEBC}"/>
              </a:ext>
            </a:extLst>
          </p:cNvPr>
          <p:cNvSpPr/>
          <p:nvPr/>
        </p:nvSpPr>
        <p:spPr>
          <a:xfrm>
            <a:off x="650717" y="3259822"/>
            <a:ext cx="1639823" cy="16398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9" name="!!WEAP1">
            <a:extLst>
              <a:ext uri="{FF2B5EF4-FFF2-40B4-BE49-F238E27FC236}">
                <a16:creationId xmlns:a16="http://schemas.microsoft.com/office/drawing/2014/main" id="{327A7C93-257D-DF46-8E51-798ABA931AF0}"/>
              </a:ext>
            </a:extLst>
          </p:cNvPr>
          <p:cNvSpPr/>
          <p:nvPr/>
        </p:nvSpPr>
        <p:spPr>
          <a:xfrm>
            <a:off x="2241026" y="2909016"/>
            <a:ext cx="965996" cy="965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0" name="!!WEAP2">
            <a:extLst>
              <a:ext uri="{FF2B5EF4-FFF2-40B4-BE49-F238E27FC236}">
                <a16:creationId xmlns:a16="http://schemas.microsoft.com/office/drawing/2014/main" id="{AA6C9DC6-5ECC-2740-B8F5-673950544192}"/>
              </a:ext>
            </a:extLst>
          </p:cNvPr>
          <p:cNvSpPr/>
          <p:nvPr/>
        </p:nvSpPr>
        <p:spPr>
          <a:xfrm>
            <a:off x="2754258" y="3392014"/>
            <a:ext cx="965996" cy="965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1" name="TextBox 80">
            <a:extLst>
              <a:ext uri="{FF2B5EF4-FFF2-40B4-BE49-F238E27FC236}">
                <a16:creationId xmlns:a16="http://schemas.microsoft.com/office/drawing/2014/main" id="{EA393C89-0D0D-AC4F-AC2C-10D6432DBC73}"/>
              </a:ext>
            </a:extLst>
          </p:cNvPr>
          <p:cNvSpPr txBox="1"/>
          <p:nvPr/>
        </p:nvSpPr>
        <p:spPr>
          <a:xfrm>
            <a:off x="967795" y="3750662"/>
            <a:ext cx="984656" cy="590931"/>
          </a:xfrm>
          <a:prstGeom prst="rect">
            <a:avLst/>
          </a:prstGeom>
          <a:noFill/>
        </p:spPr>
        <p:txBody>
          <a:bodyPr wrap="square" rtlCol="0">
            <a:spAutoFit/>
          </a:bodyPr>
          <a:lstStyle/>
          <a:p>
            <a:pPr algn="ctr" defTabSz="457189">
              <a:lnSpc>
                <a:spcPct val="90000"/>
              </a:lnSpc>
              <a:spcBef>
                <a:spcPts val="300"/>
              </a:spcBef>
            </a:pPr>
            <a:r>
              <a:rPr lang="en-US" sz="1200">
                <a:solidFill>
                  <a:schemeClr val="bg1"/>
                </a:solidFill>
                <a:cs typeface="Arial" panose="020B0604020202020204" pitchFamily="34" charset="0"/>
              </a:rPr>
              <a:t>Advanced</a:t>
            </a:r>
            <a:br>
              <a:rPr lang="en-US" sz="1200">
                <a:solidFill>
                  <a:schemeClr val="bg1"/>
                </a:solidFill>
                <a:cs typeface="Arial" panose="020B0604020202020204" pitchFamily="34" charset="0"/>
              </a:rPr>
            </a:br>
            <a:r>
              <a:rPr lang="en-US" sz="1200">
                <a:solidFill>
                  <a:schemeClr val="bg1"/>
                </a:solidFill>
                <a:cs typeface="Arial" panose="020B0604020202020204" pitchFamily="34" charset="0"/>
              </a:rPr>
              <a:t>Persistent</a:t>
            </a:r>
            <a:br>
              <a:rPr lang="en-US" sz="1200">
                <a:solidFill>
                  <a:schemeClr val="bg1"/>
                </a:solidFill>
                <a:cs typeface="Arial" panose="020B0604020202020204" pitchFamily="34" charset="0"/>
              </a:rPr>
            </a:br>
            <a:r>
              <a:rPr lang="en-US" sz="1200">
                <a:solidFill>
                  <a:schemeClr val="bg1"/>
                </a:solidFill>
                <a:cs typeface="Arial" panose="020B0604020202020204" pitchFamily="34" charset="0"/>
              </a:rPr>
              <a:t>Cybercrime</a:t>
            </a:r>
          </a:p>
        </p:txBody>
      </p:sp>
      <p:sp>
        <p:nvSpPr>
          <p:cNvPr id="82" name="TextBox 81">
            <a:extLst>
              <a:ext uri="{FF2B5EF4-FFF2-40B4-BE49-F238E27FC236}">
                <a16:creationId xmlns:a16="http://schemas.microsoft.com/office/drawing/2014/main" id="{4D6F6686-C713-2D48-9686-BB68485D01B3}"/>
              </a:ext>
            </a:extLst>
          </p:cNvPr>
          <p:cNvSpPr txBox="1"/>
          <p:nvPr/>
        </p:nvSpPr>
        <p:spPr>
          <a:xfrm>
            <a:off x="2234680" y="3420338"/>
            <a:ext cx="1412041" cy="424732"/>
          </a:xfrm>
          <a:prstGeom prst="rect">
            <a:avLst/>
          </a:prstGeom>
          <a:noFill/>
        </p:spPr>
        <p:txBody>
          <a:bodyPr wrap="square" rtlCol="0">
            <a:spAutoFit/>
          </a:bodyPr>
          <a:lstStyle/>
          <a:p>
            <a:pPr algn="ctr" defTabSz="457189">
              <a:lnSpc>
                <a:spcPct val="90000"/>
              </a:lnSpc>
              <a:spcBef>
                <a:spcPts val="300"/>
              </a:spcBef>
            </a:pPr>
            <a:r>
              <a:rPr lang="en-US" sz="1200">
                <a:solidFill>
                  <a:schemeClr val="bg1"/>
                </a:solidFill>
                <a:cs typeface="Arial" panose="020B0604020202020204" pitchFamily="34" charset="0"/>
              </a:rPr>
              <a:t>Weaponization</a:t>
            </a:r>
            <a:br>
              <a:rPr lang="en-US" sz="1200">
                <a:solidFill>
                  <a:schemeClr val="bg1"/>
                </a:solidFill>
                <a:cs typeface="Arial" panose="020B0604020202020204" pitchFamily="34" charset="0"/>
              </a:rPr>
            </a:br>
            <a:r>
              <a:rPr lang="en-US" sz="1200">
                <a:solidFill>
                  <a:schemeClr val="bg1"/>
                </a:solidFill>
                <a:cs typeface="Arial" panose="020B0604020202020204" pitchFamily="34" charset="0"/>
              </a:rPr>
              <a:t>of AI</a:t>
            </a:r>
          </a:p>
        </p:txBody>
      </p:sp>
      <p:sp>
        <p:nvSpPr>
          <p:cNvPr id="103" name="!!THREAT6">
            <a:extLst>
              <a:ext uri="{FF2B5EF4-FFF2-40B4-BE49-F238E27FC236}">
                <a16:creationId xmlns:a16="http://schemas.microsoft.com/office/drawing/2014/main" id="{3E5A1E99-9407-F14E-8692-570DC47B4495}"/>
              </a:ext>
            </a:extLst>
          </p:cNvPr>
          <p:cNvSpPr/>
          <p:nvPr/>
        </p:nvSpPr>
        <p:spPr>
          <a:xfrm>
            <a:off x="2148804" y="4529931"/>
            <a:ext cx="430268" cy="43026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04" name="!!THREAT5">
            <a:extLst>
              <a:ext uri="{FF2B5EF4-FFF2-40B4-BE49-F238E27FC236}">
                <a16:creationId xmlns:a16="http://schemas.microsoft.com/office/drawing/2014/main" id="{6360CAFB-18C3-B04C-A6F6-BA25ADB55626}"/>
              </a:ext>
            </a:extLst>
          </p:cNvPr>
          <p:cNvSpPr/>
          <p:nvPr/>
        </p:nvSpPr>
        <p:spPr>
          <a:xfrm>
            <a:off x="1748376" y="2817311"/>
            <a:ext cx="430268" cy="43026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105" name="!!THREAT4">
            <a:extLst>
              <a:ext uri="{FF2B5EF4-FFF2-40B4-BE49-F238E27FC236}">
                <a16:creationId xmlns:a16="http://schemas.microsoft.com/office/drawing/2014/main" id="{08171354-7ECF-5B47-9AB0-CECD8D73E47F}"/>
              </a:ext>
            </a:extLst>
          </p:cNvPr>
          <p:cNvSpPr/>
          <p:nvPr/>
        </p:nvSpPr>
        <p:spPr>
          <a:xfrm>
            <a:off x="2385714" y="4112355"/>
            <a:ext cx="337870" cy="33786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06" name="!!THREAT3">
            <a:extLst>
              <a:ext uri="{FF2B5EF4-FFF2-40B4-BE49-F238E27FC236}">
                <a16:creationId xmlns:a16="http://schemas.microsoft.com/office/drawing/2014/main" id="{06195D8D-67F6-B346-8EE9-F536561B9832}"/>
              </a:ext>
            </a:extLst>
          </p:cNvPr>
          <p:cNvSpPr/>
          <p:nvPr/>
        </p:nvSpPr>
        <p:spPr>
          <a:xfrm>
            <a:off x="2740667" y="4419329"/>
            <a:ext cx="337870" cy="33786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10" name="!!THREAT2">
            <a:extLst>
              <a:ext uri="{FF2B5EF4-FFF2-40B4-BE49-F238E27FC236}">
                <a16:creationId xmlns:a16="http://schemas.microsoft.com/office/drawing/2014/main" id="{87172CAF-F12A-554F-9304-F6F6C6737B7A}"/>
              </a:ext>
            </a:extLst>
          </p:cNvPr>
          <p:cNvSpPr/>
          <p:nvPr/>
        </p:nvSpPr>
        <p:spPr>
          <a:xfrm>
            <a:off x="1301693" y="2823837"/>
            <a:ext cx="337870" cy="33786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111" name="!!THREAT1">
            <a:extLst>
              <a:ext uri="{FF2B5EF4-FFF2-40B4-BE49-F238E27FC236}">
                <a16:creationId xmlns:a16="http://schemas.microsoft.com/office/drawing/2014/main" id="{51E77C70-5E0B-F945-98BE-3338B4A156F2}"/>
              </a:ext>
            </a:extLst>
          </p:cNvPr>
          <p:cNvSpPr/>
          <p:nvPr/>
        </p:nvSpPr>
        <p:spPr>
          <a:xfrm>
            <a:off x="3286612" y="2967419"/>
            <a:ext cx="337870" cy="33786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2" name="Oval 71">
            <a:extLst>
              <a:ext uri="{FF2B5EF4-FFF2-40B4-BE49-F238E27FC236}">
                <a16:creationId xmlns:a16="http://schemas.microsoft.com/office/drawing/2014/main" id="{3E946734-7FDE-4F4C-96D0-E33B7B2CA9E1}"/>
              </a:ext>
            </a:extLst>
          </p:cNvPr>
          <p:cNvSpPr>
            <a:spLocks noChangeAspect="1"/>
          </p:cNvSpPr>
          <p:nvPr/>
        </p:nvSpPr>
        <p:spPr>
          <a:xfrm>
            <a:off x="11110641" y="292894"/>
            <a:ext cx="929676" cy="914400"/>
          </a:xfrm>
          <a:prstGeom prst="ellipse">
            <a:avLst/>
          </a:prstGeom>
          <a:solidFill>
            <a:schemeClr val="accent2">
              <a:lumMod val="75000"/>
            </a:schemeClr>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900" b="1"/>
              <a:t>DONE</a:t>
            </a:r>
          </a:p>
        </p:txBody>
      </p:sp>
    </p:spTree>
    <p:extLst>
      <p:ext uri="{BB962C8B-B14F-4D97-AF65-F5344CB8AC3E}">
        <p14:creationId xmlns:p14="http://schemas.microsoft.com/office/powerpoint/2010/main" val="4138826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0B8AC320-4AE8-C694-526E-61D514C66E64}"/>
              </a:ext>
            </a:extLst>
          </p:cNvPr>
          <p:cNvSpPr/>
          <p:nvPr/>
        </p:nvSpPr>
        <p:spPr>
          <a:xfrm>
            <a:off x="7134180" y="2151893"/>
            <a:ext cx="2832423" cy="28386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6" name="Oval 75">
            <a:extLst>
              <a:ext uri="{FF2B5EF4-FFF2-40B4-BE49-F238E27FC236}">
                <a16:creationId xmlns:a16="http://schemas.microsoft.com/office/drawing/2014/main" id="{3DA95078-8D37-66CA-D721-25949AB61C3D}"/>
              </a:ext>
            </a:extLst>
          </p:cNvPr>
          <p:cNvSpPr/>
          <p:nvPr/>
        </p:nvSpPr>
        <p:spPr>
          <a:xfrm>
            <a:off x="2146597" y="2156435"/>
            <a:ext cx="2832423" cy="2838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79" name="Picture 183">
            <a:extLst>
              <a:ext uri="{FF2B5EF4-FFF2-40B4-BE49-F238E27FC236}">
                <a16:creationId xmlns:a16="http://schemas.microsoft.com/office/drawing/2014/main" id="{55E35C3E-3A5C-ED1F-CFA1-50D73FE8E8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0878" y="1476983"/>
            <a:ext cx="1071722" cy="1071722"/>
          </a:xfrm>
          <a:prstGeom prst="rect">
            <a:avLst/>
          </a:prstGeom>
        </p:spPr>
      </p:pic>
      <p:pic>
        <p:nvPicPr>
          <p:cNvPr id="80" name="Graphic 79">
            <a:extLst>
              <a:ext uri="{FF2B5EF4-FFF2-40B4-BE49-F238E27FC236}">
                <a16:creationId xmlns:a16="http://schemas.microsoft.com/office/drawing/2014/main" id="{E0266393-AF06-1CEC-DBDA-79CE0E130D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3027" y="2770876"/>
            <a:ext cx="1549609" cy="1549609"/>
          </a:xfrm>
          <a:prstGeom prst="rect">
            <a:avLst/>
          </a:prstGeom>
        </p:spPr>
      </p:pic>
      <p:cxnSp>
        <p:nvCxnSpPr>
          <p:cNvPr id="81" name="Straight Connector 80">
            <a:extLst>
              <a:ext uri="{FF2B5EF4-FFF2-40B4-BE49-F238E27FC236}">
                <a16:creationId xmlns:a16="http://schemas.microsoft.com/office/drawing/2014/main" id="{C909A227-F6F6-86C6-9166-973F94365D9C}"/>
              </a:ext>
            </a:extLst>
          </p:cNvPr>
          <p:cNvCxnSpPr>
            <a:cxnSpLocks/>
            <a:endCxn id="80" idx="1"/>
          </p:cNvCxnSpPr>
          <p:nvPr/>
        </p:nvCxnSpPr>
        <p:spPr>
          <a:xfrm>
            <a:off x="5106539" y="3545681"/>
            <a:ext cx="186488" cy="0"/>
          </a:xfrm>
          <a:prstGeom prst="line">
            <a:avLst/>
          </a:prstGeom>
          <a:ln w="190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5EB3F30-DD30-08A3-F8B8-A0EE69876909}"/>
              </a:ext>
            </a:extLst>
          </p:cNvPr>
          <p:cNvCxnSpPr>
            <a:cxnSpLocks/>
          </p:cNvCxnSpPr>
          <p:nvPr/>
        </p:nvCxnSpPr>
        <p:spPr>
          <a:xfrm>
            <a:off x="5516064" y="2534277"/>
            <a:ext cx="295742" cy="356491"/>
          </a:xfrm>
          <a:prstGeom prst="line">
            <a:avLst/>
          </a:prstGeom>
          <a:ln w="190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C8C2D0FC-93AE-D125-546C-CA4C65A2CE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3278580" y="3428713"/>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 name="TextBox 85">
            <a:extLst>
              <a:ext uri="{FF2B5EF4-FFF2-40B4-BE49-F238E27FC236}">
                <a16:creationId xmlns:a16="http://schemas.microsoft.com/office/drawing/2014/main" id="{6E6D41C2-47F5-698E-E45D-2810817BCA55}"/>
              </a:ext>
            </a:extLst>
          </p:cNvPr>
          <p:cNvSpPr txBox="1"/>
          <p:nvPr/>
        </p:nvSpPr>
        <p:spPr>
          <a:xfrm>
            <a:off x="3105917" y="3217839"/>
            <a:ext cx="758541"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SD-WAN</a:t>
            </a:r>
          </a:p>
        </p:txBody>
      </p:sp>
      <p:sp>
        <p:nvSpPr>
          <p:cNvPr id="87" name="TextBox 86">
            <a:extLst>
              <a:ext uri="{FF2B5EF4-FFF2-40B4-BE49-F238E27FC236}">
                <a16:creationId xmlns:a16="http://schemas.microsoft.com/office/drawing/2014/main" id="{AB89AE8C-231B-75D4-4F21-BB0AD9532F59}"/>
              </a:ext>
            </a:extLst>
          </p:cNvPr>
          <p:cNvSpPr txBox="1"/>
          <p:nvPr/>
        </p:nvSpPr>
        <p:spPr>
          <a:xfrm>
            <a:off x="7282237" y="3032714"/>
            <a:ext cx="673582"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Firewall</a:t>
            </a:r>
          </a:p>
        </p:txBody>
      </p:sp>
      <p:pic>
        <p:nvPicPr>
          <p:cNvPr id="88" name="Graphic 87">
            <a:extLst>
              <a:ext uri="{FF2B5EF4-FFF2-40B4-BE49-F238E27FC236}">
                <a16:creationId xmlns:a16="http://schemas.microsoft.com/office/drawing/2014/main" id="{31D4D778-412D-03CB-052B-E4478F8827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3026" y="4167506"/>
            <a:ext cx="457200" cy="457200"/>
          </a:xfrm>
          <a:prstGeom prst="rect">
            <a:avLst/>
          </a:prstGeom>
        </p:spPr>
      </p:pic>
      <p:pic>
        <p:nvPicPr>
          <p:cNvPr id="89" name="Picture 11">
            <a:extLst>
              <a:ext uri="{FF2B5EF4-FFF2-40B4-BE49-F238E27FC236}">
                <a16:creationId xmlns:a16="http://schemas.microsoft.com/office/drawing/2014/main" id="{8F1712A5-E52D-063A-3DD4-ECF88A1BD5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93966" y="3330073"/>
            <a:ext cx="457200" cy="457200"/>
          </a:xfrm>
          <a:prstGeom prst="rect">
            <a:avLst/>
          </a:prstGeom>
        </p:spPr>
      </p:pic>
      <p:sp>
        <p:nvSpPr>
          <p:cNvPr id="90" name="TextBox 89">
            <a:extLst>
              <a:ext uri="{FF2B5EF4-FFF2-40B4-BE49-F238E27FC236}">
                <a16:creationId xmlns:a16="http://schemas.microsoft.com/office/drawing/2014/main" id="{585591B0-CF7F-00C4-8D31-3A7B0B8D3DCE}"/>
              </a:ext>
            </a:extLst>
          </p:cNvPr>
          <p:cNvSpPr txBox="1"/>
          <p:nvPr/>
        </p:nvSpPr>
        <p:spPr>
          <a:xfrm>
            <a:off x="7996407" y="3032714"/>
            <a:ext cx="1055097"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Segmentation</a:t>
            </a:r>
          </a:p>
        </p:txBody>
      </p:sp>
      <p:sp>
        <p:nvSpPr>
          <p:cNvPr id="91" name="TextBox 90">
            <a:extLst>
              <a:ext uri="{FF2B5EF4-FFF2-40B4-BE49-F238E27FC236}">
                <a16:creationId xmlns:a16="http://schemas.microsoft.com/office/drawing/2014/main" id="{3DA0D33D-E266-72A7-5FA1-330DC684AF61}"/>
              </a:ext>
            </a:extLst>
          </p:cNvPr>
          <p:cNvSpPr txBox="1"/>
          <p:nvPr/>
        </p:nvSpPr>
        <p:spPr>
          <a:xfrm>
            <a:off x="9180108" y="3032714"/>
            <a:ext cx="521297"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SWG</a:t>
            </a:r>
          </a:p>
        </p:txBody>
      </p:sp>
      <p:pic>
        <p:nvPicPr>
          <p:cNvPr id="92" name="Graphic 91">
            <a:extLst>
              <a:ext uri="{FF2B5EF4-FFF2-40B4-BE49-F238E27FC236}">
                <a16:creationId xmlns:a16="http://schemas.microsoft.com/office/drawing/2014/main" id="{91899C73-DB88-1130-9DEB-90D58BB77D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20679" y="3454297"/>
            <a:ext cx="457200" cy="457200"/>
          </a:xfrm>
          <a:prstGeom prst="rect">
            <a:avLst/>
          </a:prstGeom>
        </p:spPr>
      </p:pic>
      <p:pic>
        <p:nvPicPr>
          <p:cNvPr id="93" name="Picture 98">
            <a:extLst>
              <a:ext uri="{FF2B5EF4-FFF2-40B4-BE49-F238E27FC236}">
                <a16:creationId xmlns:a16="http://schemas.microsoft.com/office/drawing/2014/main" id="{10560CD2-45C9-40F2-6BD4-811D95DB8E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bwMode="auto">
          <a:xfrm>
            <a:off x="3334208" y="4431257"/>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 name="TextBox 93">
            <a:extLst>
              <a:ext uri="{FF2B5EF4-FFF2-40B4-BE49-F238E27FC236}">
                <a16:creationId xmlns:a16="http://schemas.microsoft.com/office/drawing/2014/main" id="{8F91E05A-A27E-8D3C-E6B3-8807204D7127}"/>
              </a:ext>
            </a:extLst>
          </p:cNvPr>
          <p:cNvSpPr txBox="1"/>
          <p:nvPr/>
        </p:nvSpPr>
        <p:spPr>
          <a:xfrm>
            <a:off x="4090940" y="3217839"/>
            <a:ext cx="607859"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Router</a:t>
            </a:r>
          </a:p>
        </p:txBody>
      </p:sp>
      <p:sp>
        <p:nvSpPr>
          <p:cNvPr id="95" name="TextBox 94">
            <a:extLst>
              <a:ext uri="{FF2B5EF4-FFF2-40B4-BE49-F238E27FC236}">
                <a16:creationId xmlns:a16="http://schemas.microsoft.com/office/drawing/2014/main" id="{A0AB2C0C-6900-19F7-B6BD-78781230458A}"/>
              </a:ext>
            </a:extLst>
          </p:cNvPr>
          <p:cNvSpPr txBox="1"/>
          <p:nvPr/>
        </p:nvSpPr>
        <p:spPr>
          <a:xfrm>
            <a:off x="2224927" y="3166913"/>
            <a:ext cx="872511" cy="397032"/>
          </a:xfrm>
          <a:prstGeom prst="rect">
            <a:avLst/>
          </a:prstGeom>
          <a:noFill/>
        </p:spPr>
        <p:txBody>
          <a:bodyPr wrap="square" rtlCol="0">
            <a:spAutoFit/>
          </a:bodyPr>
          <a:lstStyle/>
          <a:p>
            <a:pPr algn="ctr" defTabSz="457189">
              <a:lnSpc>
                <a:spcPct val="90000"/>
              </a:lnSpc>
              <a:spcBef>
                <a:spcPts val="300"/>
              </a:spcBef>
            </a:pPr>
            <a:r>
              <a:rPr lang="en-US" sz="1100">
                <a:solidFill>
                  <a:schemeClr val="bg1"/>
                </a:solidFill>
                <a:cs typeface="Arial" panose="020B0604020202020204" pitchFamily="34" charset="0"/>
              </a:rPr>
              <a:t>Ethernet Controller</a:t>
            </a:r>
          </a:p>
        </p:txBody>
      </p:sp>
      <p:pic>
        <p:nvPicPr>
          <p:cNvPr id="97" name="Picture 122">
            <a:extLst>
              <a:ext uri="{FF2B5EF4-FFF2-40B4-BE49-F238E27FC236}">
                <a16:creationId xmlns:a16="http://schemas.microsoft.com/office/drawing/2014/main" id="{6307FA6F-C321-BCC1-0609-D0DEC848E6F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bwMode="auto">
          <a:xfrm>
            <a:off x="7414270" y="3330073"/>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 name="Picture 71">
            <a:extLst>
              <a:ext uri="{FF2B5EF4-FFF2-40B4-BE49-F238E27FC236}">
                <a16:creationId xmlns:a16="http://schemas.microsoft.com/office/drawing/2014/main" id="{AB42652E-62DE-4CE7-6721-23F6F03EDBF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bwMode="auto">
          <a:xfrm>
            <a:off x="8333026" y="3330073"/>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 name="TextBox 98">
            <a:extLst>
              <a:ext uri="{FF2B5EF4-FFF2-40B4-BE49-F238E27FC236}">
                <a16:creationId xmlns:a16="http://schemas.microsoft.com/office/drawing/2014/main" id="{256A4B76-030E-AD68-92D0-E9F981BFC167}"/>
              </a:ext>
            </a:extLst>
          </p:cNvPr>
          <p:cNvSpPr txBox="1"/>
          <p:nvPr/>
        </p:nvSpPr>
        <p:spPr>
          <a:xfrm>
            <a:off x="8324221" y="3913722"/>
            <a:ext cx="452368"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SSL</a:t>
            </a:r>
          </a:p>
        </p:txBody>
      </p:sp>
      <p:pic>
        <p:nvPicPr>
          <p:cNvPr id="100" name="Picture 84">
            <a:extLst>
              <a:ext uri="{FF2B5EF4-FFF2-40B4-BE49-F238E27FC236}">
                <a16:creationId xmlns:a16="http://schemas.microsoft.com/office/drawing/2014/main" id="{23B0778C-34CC-F5D8-84E4-F09F91458A3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bwMode="auto">
          <a:xfrm>
            <a:off x="3354780" y="2623642"/>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 name="TextBox 100">
            <a:extLst>
              <a:ext uri="{FF2B5EF4-FFF2-40B4-BE49-F238E27FC236}">
                <a16:creationId xmlns:a16="http://schemas.microsoft.com/office/drawing/2014/main" id="{23A46C70-39C2-7212-550F-34A606F0796F}"/>
              </a:ext>
            </a:extLst>
          </p:cNvPr>
          <p:cNvSpPr txBox="1"/>
          <p:nvPr/>
        </p:nvSpPr>
        <p:spPr>
          <a:xfrm>
            <a:off x="3388455" y="2345803"/>
            <a:ext cx="372218"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5G</a:t>
            </a:r>
          </a:p>
        </p:txBody>
      </p:sp>
      <p:pic>
        <p:nvPicPr>
          <p:cNvPr id="103" name="Picture 82">
            <a:extLst>
              <a:ext uri="{FF2B5EF4-FFF2-40B4-BE49-F238E27FC236}">
                <a16:creationId xmlns:a16="http://schemas.microsoft.com/office/drawing/2014/main" id="{BEA3F44B-D0D7-3FA4-7D81-FEC18899FD93}"/>
              </a:ext>
            </a:extLst>
          </p:cNvPr>
          <p:cNvPicPr>
            <a:picLocks noChangeAspect="1"/>
          </p:cNvPicPr>
          <p:nvPr/>
        </p:nvPicPr>
        <p:blipFill>
          <a:blip r:embed="rId23">
            <a:extLst>
              <a:ext uri="{96DAC541-7B7A-43D3-8B79-37D633B846F1}">
                <asvg:svgBlip xmlns:asvg="http://schemas.microsoft.com/office/drawing/2016/SVG/main" r:embed="rId24"/>
              </a:ext>
            </a:extLst>
          </a:blip>
          <a:srcRect/>
          <a:stretch>
            <a:fillRect/>
          </a:stretch>
        </p:blipFill>
        <p:spPr bwMode="auto">
          <a:xfrm>
            <a:off x="2410857" y="3492035"/>
            <a:ext cx="460411" cy="460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 name="TextBox 103">
            <a:extLst>
              <a:ext uri="{FF2B5EF4-FFF2-40B4-BE49-F238E27FC236}">
                <a16:creationId xmlns:a16="http://schemas.microsoft.com/office/drawing/2014/main" id="{D88B080B-13FD-34C6-63DA-BE2A5CFFE909}"/>
              </a:ext>
            </a:extLst>
          </p:cNvPr>
          <p:cNvSpPr txBox="1"/>
          <p:nvPr/>
        </p:nvSpPr>
        <p:spPr>
          <a:xfrm>
            <a:off x="3138308" y="4057845"/>
            <a:ext cx="872511" cy="397032"/>
          </a:xfrm>
          <a:prstGeom prst="rect">
            <a:avLst/>
          </a:prstGeom>
          <a:noFill/>
        </p:spPr>
        <p:txBody>
          <a:bodyPr wrap="square" rtlCol="0">
            <a:spAutoFit/>
          </a:bodyPr>
          <a:lstStyle/>
          <a:p>
            <a:pPr algn="ctr" defTabSz="457189">
              <a:lnSpc>
                <a:spcPct val="90000"/>
              </a:lnSpc>
              <a:spcBef>
                <a:spcPts val="300"/>
              </a:spcBef>
            </a:pPr>
            <a:r>
              <a:rPr lang="en-US" sz="1100">
                <a:solidFill>
                  <a:schemeClr val="bg1"/>
                </a:solidFill>
                <a:cs typeface="Arial" panose="020B0604020202020204" pitchFamily="34" charset="0"/>
              </a:rPr>
              <a:t>AP Controller</a:t>
            </a:r>
          </a:p>
        </p:txBody>
      </p:sp>
      <p:pic>
        <p:nvPicPr>
          <p:cNvPr id="105" name="Picture 5">
            <a:extLst>
              <a:ext uri="{FF2B5EF4-FFF2-40B4-BE49-F238E27FC236}">
                <a16:creationId xmlns:a16="http://schemas.microsoft.com/office/drawing/2014/main" id="{698B318D-DE44-1E3A-A0A2-74FBD0FAB5F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690793" y="4130007"/>
            <a:ext cx="457200" cy="457200"/>
          </a:xfrm>
          <a:prstGeom prst="rect">
            <a:avLst/>
          </a:prstGeom>
        </p:spPr>
      </p:pic>
      <p:sp>
        <p:nvSpPr>
          <p:cNvPr id="106" name="TextBox 105">
            <a:extLst>
              <a:ext uri="{FF2B5EF4-FFF2-40B4-BE49-F238E27FC236}">
                <a16:creationId xmlns:a16="http://schemas.microsoft.com/office/drawing/2014/main" id="{0A25526E-CCFC-37B1-9CF2-43E0ADA92AEE}"/>
              </a:ext>
            </a:extLst>
          </p:cNvPr>
          <p:cNvSpPr txBox="1"/>
          <p:nvPr/>
        </p:nvSpPr>
        <p:spPr>
          <a:xfrm>
            <a:off x="7624180" y="3913722"/>
            <a:ext cx="412292"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IPS</a:t>
            </a:r>
          </a:p>
        </p:txBody>
      </p:sp>
      <p:pic>
        <p:nvPicPr>
          <p:cNvPr id="107" name="Picture 4">
            <a:extLst>
              <a:ext uri="{FF2B5EF4-FFF2-40B4-BE49-F238E27FC236}">
                <a16:creationId xmlns:a16="http://schemas.microsoft.com/office/drawing/2014/main" id="{2ABE3DA6-DEA9-41C6-2511-ECE818BC8BF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333026" y="2520833"/>
            <a:ext cx="457200" cy="457200"/>
          </a:xfrm>
          <a:prstGeom prst="rect">
            <a:avLst/>
          </a:prstGeom>
        </p:spPr>
      </p:pic>
      <p:sp>
        <p:nvSpPr>
          <p:cNvPr id="108" name="TextBox 107">
            <a:extLst>
              <a:ext uri="{FF2B5EF4-FFF2-40B4-BE49-F238E27FC236}">
                <a16:creationId xmlns:a16="http://schemas.microsoft.com/office/drawing/2014/main" id="{4FB237B2-8164-B043-8179-C645701FC7E2}"/>
              </a:ext>
            </a:extLst>
          </p:cNvPr>
          <p:cNvSpPr txBox="1"/>
          <p:nvPr/>
        </p:nvSpPr>
        <p:spPr>
          <a:xfrm>
            <a:off x="8054340" y="2289595"/>
            <a:ext cx="954107"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ZTNA Proxy</a:t>
            </a:r>
          </a:p>
        </p:txBody>
      </p:sp>
      <p:sp>
        <p:nvSpPr>
          <p:cNvPr id="109" name="TextBox 108">
            <a:extLst>
              <a:ext uri="{FF2B5EF4-FFF2-40B4-BE49-F238E27FC236}">
                <a16:creationId xmlns:a16="http://schemas.microsoft.com/office/drawing/2014/main" id="{90F86332-FC5F-C2C4-9AFA-CFB52F7300AF}"/>
              </a:ext>
            </a:extLst>
          </p:cNvPr>
          <p:cNvSpPr txBox="1"/>
          <p:nvPr/>
        </p:nvSpPr>
        <p:spPr>
          <a:xfrm>
            <a:off x="8956328" y="3913722"/>
            <a:ext cx="484428" cy="244682"/>
          </a:xfrm>
          <a:prstGeom prst="rect">
            <a:avLst/>
          </a:prstGeom>
          <a:noFill/>
        </p:spPr>
        <p:txBody>
          <a:bodyPr wrap="none" rtlCol="0">
            <a:spAutoFit/>
          </a:bodyPr>
          <a:lstStyle/>
          <a:p>
            <a:pPr algn="l" defTabSz="457189">
              <a:lnSpc>
                <a:spcPct val="90000"/>
              </a:lnSpc>
              <a:spcBef>
                <a:spcPts val="300"/>
              </a:spcBef>
            </a:pPr>
            <a:r>
              <a:rPr lang="en-US" sz="1100">
                <a:solidFill>
                  <a:schemeClr val="bg1"/>
                </a:solidFill>
                <a:cs typeface="Arial" panose="020B0604020202020204" pitchFamily="34" charset="0"/>
              </a:rPr>
              <a:t>NAC</a:t>
            </a:r>
          </a:p>
        </p:txBody>
      </p:sp>
      <p:pic>
        <p:nvPicPr>
          <p:cNvPr id="110" name="Graphic 109">
            <a:extLst>
              <a:ext uri="{FF2B5EF4-FFF2-40B4-BE49-F238E27FC236}">
                <a16:creationId xmlns:a16="http://schemas.microsoft.com/office/drawing/2014/main" id="{F5E73C0D-EB92-1714-43EC-4D3D330885E3}"/>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8965366" y="4122412"/>
            <a:ext cx="457200" cy="457200"/>
          </a:xfrm>
          <a:prstGeom prst="rect">
            <a:avLst/>
          </a:prstGeom>
        </p:spPr>
      </p:pic>
      <p:cxnSp>
        <p:nvCxnSpPr>
          <p:cNvPr id="111" name="Straight Connector 110">
            <a:extLst>
              <a:ext uri="{FF2B5EF4-FFF2-40B4-BE49-F238E27FC236}">
                <a16:creationId xmlns:a16="http://schemas.microsoft.com/office/drawing/2014/main" id="{FCE02674-23F7-A0B9-DC1E-F2FDA769AD1E}"/>
              </a:ext>
            </a:extLst>
          </p:cNvPr>
          <p:cNvCxnSpPr>
            <a:cxnSpLocks/>
          </p:cNvCxnSpPr>
          <p:nvPr/>
        </p:nvCxnSpPr>
        <p:spPr>
          <a:xfrm>
            <a:off x="6842636" y="3520281"/>
            <a:ext cx="186488" cy="0"/>
          </a:xfrm>
          <a:prstGeom prst="line">
            <a:avLst/>
          </a:prstGeom>
          <a:ln w="190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2" name="Graphic 3">
            <a:extLst>
              <a:ext uri="{FF2B5EF4-FFF2-40B4-BE49-F238E27FC236}">
                <a16:creationId xmlns:a16="http://schemas.microsoft.com/office/drawing/2014/main" id="{5F0D8F85-25C2-F615-6B9B-3650B44E351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964352" y="1656766"/>
            <a:ext cx="555402" cy="726089"/>
          </a:xfrm>
          <a:prstGeom prst="rect">
            <a:avLst/>
          </a:prstGeom>
        </p:spPr>
      </p:pic>
      <p:sp>
        <p:nvSpPr>
          <p:cNvPr id="114" name="TextBox 113">
            <a:extLst>
              <a:ext uri="{FF2B5EF4-FFF2-40B4-BE49-F238E27FC236}">
                <a16:creationId xmlns:a16="http://schemas.microsoft.com/office/drawing/2014/main" id="{3E489F58-76C1-44E4-21C4-9AB991353F07}"/>
              </a:ext>
            </a:extLst>
          </p:cNvPr>
          <p:cNvSpPr txBox="1"/>
          <p:nvPr/>
        </p:nvSpPr>
        <p:spPr>
          <a:xfrm>
            <a:off x="3578068" y="6038525"/>
            <a:ext cx="806631" cy="244682"/>
          </a:xfrm>
          <a:prstGeom prst="rect">
            <a:avLst/>
          </a:prstGeom>
          <a:noFill/>
        </p:spPr>
        <p:txBody>
          <a:bodyPr wrap="none" rtlCol="0">
            <a:spAutoFit/>
          </a:bodyPr>
          <a:lstStyle/>
          <a:p>
            <a:pPr algn="l" defTabSz="457189">
              <a:lnSpc>
                <a:spcPct val="90000"/>
              </a:lnSpc>
              <a:spcBef>
                <a:spcPts val="300"/>
              </a:spcBef>
            </a:pPr>
            <a:r>
              <a:rPr lang="en-US" sz="1100">
                <a:solidFill>
                  <a:schemeClr val="accent5">
                    <a:lumMod val="75000"/>
                  </a:schemeClr>
                </a:solidFill>
                <a:cs typeface="Arial" panose="020B0604020202020204" pitchFamily="34" charset="0"/>
              </a:rPr>
              <a:t>Appliance</a:t>
            </a:r>
          </a:p>
        </p:txBody>
      </p:sp>
      <p:sp>
        <p:nvSpPr>
          <p:cNvPr id="115" name="TextBox 114">
            <a:extLst>
              <a:ext uri="{FF2B5EF4-FFF2-40B4-BE49-F238E27FC236}">
                <a16:creationId xmlns:a16="http://schemas.microsoft.com/office/drawing/2014/main" id="{A8C7BB08-85E3-5D0A-5947-D23D6FAE7DC7}"/>
              </a:ext>
            </a:extLst>
          </p:cNvPr>
          <p:cNvSpPr txBox="1"/>
          <p:nvPr/>
        </p:nvSpPr>
        <p:spPr>
          <a:xfrm>
            <a:off x="5202362" y="6089325"/>
            <a:ext cx="585417" cy="244682"/>
          </a:xfrm>
          <a:prstGeom prst="rect">
            <a:avLst/>
          </a:prstGeom>
          <a:noFill/>
        </p:spPr>
        <p:txBody>
          <a:bodyPr wrap="none" rtlCol="0">
            <a:spAutoFit/>
          </a:bodyPr>
          <a:lstStyle/>
          <a:p>
            <a:pPr algn="l" defTabSz="457189">
              <a:lnSpc>
                <a:spcPct val="90000"/>
              </a:lnSpc>
              <a:spcBef>
                <a:spcPts val="300"/>
              </a:spcBef>
            </a:pPr>
            <a:r>
              <a:rPr lang="en-US" sz="1100">
                <a:solidFill>
                  <a:schemeClr val="accent5">
                    <a:lumMod val="75000"/>
                  </a:schemeClr>
                </a:solidFill>
                <a:cs typeface="Arial" panose="020B0604020202020204" pitchFamily="34" charset="0"/>
              </a:rPr>
              <a:t>Virtual</a:t>
            </a:r>
          </a:p>
        </p:txBody>
      </p:sp>
      <p:sp>
        <p:nvSpPr>
          <p:cNvPr id="116" name="TextBox 115">
            <a:extLst>
              <a:ext uri="{FF2B5EF4-FFF2-40B4-BE49-F238E27FC236}">
                <a16:creationId xmlns:a16="http://schemas.microsoft.com/office/drawing/2014/main" id="{C9150546-EEDE-94EE-B1B3-79A8FF4C02BC}"/>
              </a:ext>
            </a:extLst>
          </p:cNvPr>
          <p:cNvSpPr txBox="1"/>
          <p:nvPr/>
        </p:nvSpPr>
        <p:spPr>
          <a:xfrm>
            <a:off x="6559563" y="6076947"/>
            <a:ext cx="797013" cy="244682"/>
          </a:xfrm>
          <a:prstGeom prst="rect">
            <a:avLst/>
          </a:prstGeom>
          <a:noFill/>
        </p:spPr>
        <p:txBody>
          <a:bodyPr wrap="none" rtlCol="0">
            <a:spAutoFit/>
          </a:bodyPr>
          <a:lstStyle/>
          <a:p>
            <a:pPr algn="l" defTabSz="457189">
              <a:lnSpc>
                <a:spcPct val="90000"/>
              </a:lnSpc>
              <a:spcBef>
                <a:spcPts val="300"/>
              </a:spcBef>
            </a:pPr>
            <a:r>
              <a:rPr lang="en-US" sz="1100">
                <a:solidFill>
                  <a:schemeClr val="accent5">
                    <a:lumMod val="75000"/>
                  </a:schemeClr>
                </a:solidFill>
                <a:cs typeface="Arial" panose="020B0604020202020204" pitchFamily="34" charset="0"/>
              </a:rPr>
              <a:t>Container</a:t>
            </a:r>
          </a:p>
        </p:txBody>
      </p:sp>
      <p:sp>
        <p:nvSpPr>
          <p:cNvPr id="117" name="TextBox 116">
            <a:extLst>
              <a:ext uri="{FF2B5EF4-FFF2-40B4-BE49-F238E27FC236}">
                <a16:creationId xmlns:a16="http://schemas.microsoft.com/office/drawing/2014/main" id="{7094E7AE-D6A5-8402-4C06-5F7D4C5F07EB}"/>
              </a:ext>
            </a:extLst>
          </p:cNvPr>
          <p:cNvSpPr txBox="1"/>
          <p:nvPr/>
        </p:nvSpPr>
        <p:spPr>
          <a:xfrm>
            <a:off x="8091316" y="6040523"/>
            <a:ext cx="530915" cy="244682"/>
          </a:xfrm>
          <a:prstGeom prst="rect">
            <a:avLst/>
          </a:prstGeom>
          <a:noFill/>
        </p:spPr>
        <p:txBody>
          <a:bodyPr wrap="none" rtlCol="0">
            <a:spAutoFit/>
          </a:bodyPr>
          <a:lstStyle/>
          <a:p>
            <a:pPr algn="l" defTabSz="457189">
              <a:lnSpc>
                <a:spcPct val="90000"/>
              </a:lnSpc>
              <a:spcBef>
                <a:spcPts val="300"/>
              </a:spcBef>
            </a:pPr>
            <a:r>
              <a:rPr lang="en-US" sz="1100">
                <a:solidFill>
                  <a:schemeClr val="accent5">
                    <a:lumMod val="75000"/>
                  </a:schemeClr>
                </a:solidFill>
                <a:cs typeface="Arial" panose="020B0604020202020204" pitchFamily="34" charset="0"/>
              </a:rPr>
              <a:t>SaaS</a:t>
            </a:r>
          </a:p>
        </p:txBody>
      </p:sp>
      <p:pic>
        <p:nvPicPr>
          <p:cNvPr id="119" name="Graphic 118">
            <a:extLst>
              <a:ext uri="{FF2B5EF4-FFF2-40B4-BE49-F238E27FC236}">
                <a16:creationId xmlns:a16="http://schemas.microsoft.com/office/drawing/2014/main" id="{C1A6E75E-B7B9-D9D9-626B-678738D91FA8}"/>
              </a:ext>
            </a:extLst>
          </p:cNvPr>
          <p:cNvPicPr>
            <a:picLocks/>
          </p:cNvPicPr>
          <p:nvPr/>
        </p:nvPicPr>
        <p:blipFill>
          <a:blip r:embed="rId33">
            <a:extLst>
              <a:ext uri="{96DAC541-7B7A-43D3-8B79-37D633B846F1}">
                <asvg:svgBlip xmlns:asvg="http://schemas.microsoft.com/office/drawing/2016/SVG/main" r:embed="rId34"/>
              </a:ext>
            </a:extLst>
          </a:blip>
          <a:stretch>
            <a:fillRect/>
          </a:stretch>
        </p:blipFill>
        <p:spPr>
          <a:xfrm>
            <a:off x="3645059" y="5434307"/>
            <a:ext cx="731520" cy="731520"/>
          </a:xfrm>
          <a:prstGeom prst="rect">
            <a:avLst/>
          </a:prstGeom>
        </p:spPr>
      </p:pic>
      <p:pic>
        <p:nvPicPr>
          <p:cNvPr id="120" name="Picture 84">
            <a:extLst>
              <a:ext uri="{FF2B5EF4-FFF2-40B4-BE49-F238E27FC236}">
                <a16:creationId xmlns:a16="http://schemas.microsoft.com/office/drawing/2014/main" id="{5AF49070-28B0-E5D2-6F58-3DC90067D6A5}"/>
              </a:ext>
            </a:extLst>
          </p:cNvPr>
          <p:cNvPicPr>
            <a:picLocks/>
          </p:cNvPicPr>
          <p:nvPr/>
        </p:nvPicPr>
        <p:blipFill>
          <a:blip r:embed="rId35">
            <a:extLst>
              <a:ext uri="{96DAC541-7B7A-43D3-8B79-37D633B846F1}">
                <asvg:svgBlip xmlns:asvg="http://schemas.microsoft.com/office/drawing/2016/SVG/main" r:embed="rId36"/>
              </a:ext>
            </a:extLst>
          </a:blip>
          <a:stretch>
            <a:fillRect/>
          </a:stretch>
        </p:blipFill>
        <p:spPr bwMode="auto">
          <a:xfrm>
            <a:off x="5218649" y="5546029"/>
            <a:ext cx="548640" cy="5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 name="Graphic 4">
            <a:extLst>
              <a:ext uri="{FF2B5EF4-FFF2-40B4-BE49-F238E27FC236}">
                <a16:creationId xmlns:a16="http://schemas.microsoft.com/office/drawing/2014/main" id="{D82DBF71-FC13-9EDF-5465-DAD046B60734}"/>
              </a:ext>
            </a:extLst>
          </p:cNvPr>
          <p:cNvPicPr>
            <a:picLocks/>
          </p:cNvPicPr>
          <p:nvPr/>
        </p:nvPicPr>
        <p:blipFill>
          <a:blip r:embed="rId37">
            <a:extLst>
              <a:ext uri="{96DAC541-7B7A-43D3-8B79-37D633B846F1}">
                <asvg:svgBlip xmlns:asvg="http://schemas.microsoft.com/office/drawing/2016/SVG/main" r:embed="rId38"/>
              </a:ext>
            </a:extLst>
          </a:blip>
          <a:stretch>
            <a:fillRect/>
          </a:stretch>
        </p:blipFill>
        <p:spPr>
          <a:xfrm>
            <a:off x="8061899" y="5531436"/>
            <a:ext cx="640080" cy="640080"/>
          </a:xfrm>
          <a:prstGeom prst="rect">
            <a:avLst/>
          </a:prstGeom>
        </p:spPr>
      </p:pic>
      <p:pic>
        <p:nvPicPr>
          <p:cNvPr id="122" name="Graphic 121">
            <a:extLst>
              <a:ext uri="{FF2B5EF4-FFF2-40B4-BE49-F238E27FC236}">
                <a16:creationId xmlns:a16="http://schemas.microsoft.com/office/drawing/2014/main" id="{96924E70-1385-AB91-4977-4E20581DA648}"/>
              </a:ext>
            </a:extLst>
          </p:cNvPr>
          <p:cNvPicPr>
            <a:picLocks/>
          </p:cNvPicPr>
          <p:nvPr/>
        </p:nvPicPr>
        <p:blipFill>
          <a:blip r:embed="rId39">
            <a:extLst>
              <a:ext uri="{96DAC541-7B7A-43D3-8B79-37D633B846F1}">
                <asvg:svgBlip xmlns:asvg="http://schemas.microsoft.com/office/drawing/2016/SVG/main" r:embed="rId40"/>
              </a:ext>
            </a:extLst>
          </a:blip>
          <a:stretch>
            <a:fillRect/>
          </a:stretch>
        </p:blipFill>
        <p:spPr>
          <a:xfrm>
            <a:off x="6618264" y="5525381"/>
            <a:ext cx="640080" cy="640080"/>
          </a:xfrm>
          <a:prstGeom prst="rect">
            <a:avLst/>
          </a:prstGeom>
        </p:spPr>
      </p:pic>
      <p:cxnSp>
        <p:nvCxnSpPr>
          <p:cNvPr id="124" name="Straight Connector 123">
            <a:extLst>
              <a:ext uri="{FF2B5EF4-FFF2-40B4-BE49-F238E27FC236}">
                <a16:creationId xmlns:a16="http://schemas.microsoft.com/office/drawing/2014/main" id="{96B540AE-6A2A-DAF4-2017-2739FD6B1E1F}"/>
              </a:ext>
            </a:extLst>
          </p:cNvPr>
          <p:cNvCxnSpPr>
            <a:cxnSpLocks/>
          </p:cNvCxnSpPr>
          <p:nvPr/>
        </p:nvCxnSpPr>
        <p:spPr>
          <a:xfrm>
            <a:off x="6101200" y="4293437"/>
            <a:ext cx="0" cy="1190611"/>
          </a:xfrm>
          <a:prstGeom prst="line">
            <a:avLst/>
          </a:prstGeom>
          <a:ln w="190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B1E0728-FC2C-1EA4-F416-C30EA90C2BE9}"/>
              </a:ext>
            </a:extLst>
          </p:cNvPr>
          <p:cNvCxnSpPr>
            <a:cxnSpLocks/>
          </p:cNvCxnSpPr>
          <p:nvPr/>
        </p:nvCxnSpPr>
        <p:spPr>
          <a:xfrm flipV="1">
            <a:off x="2725594" y="5474985"/>
            <a:ext cx="6700830" cy="9063"/>
          </a:xfrm>
          <a:prstGeom prst="line">
            <a:avLst/>
          </a:prstGeom>
          <a:ln w="190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65D4737-1114-44D1-27F3-EAC3659653FE}"/>
              </a:ext>
            </a:extLst>
          </p:cNvPr>
          <p:cNvCxnSpPr>
            <a:cxnSpLocks/>
            <a:stCxn id="79" idx="2"/>
          </p:cNvCxnSpPr>
          <p:nvPr/>
        </p:nvCxnSpPr>
        <p:spPr>
          <a:xfrm flipH="1">
            <a:off x="6499781" y="2548705"/>
            <a:ext cx="256958" cy="331160"/>
          </a:xfrm>
          <a:prstGeom prst="line">
            <a:avLst/>
          </a:prstGeom>
          <a:ln w="190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B94F2C41-6C8A-A510-2BE3-B90BBD57283B}"/>
              </a:ext>
            </a:extLst>
          </p:cNvPr>
          <p:cNvSpPr txBox="1"/>
          <p:nvPr/>
        </p:nvSpPr>
        <p:spPr>
          <a:xfrm>
            <a:off x="4536733" y="1224051"/>
            <a:ext cx="1399595" cy="397032"/>
          </a:xfrm>
          <a:prstGeom prst="rect">
            <a:avLst/>
          </a:prstGeom>
          <a:noFill/>
        </p:spPr>
        <p:txBody>
          <a:bodyPr wrap="square" lIns="91440" tIns="45720" rIns="91440" bIns="45720" rtlCol="0" anchor="t">
            <a:spAutoFit/>
          </a:bodyPr>
          <a:lstStyle/>
          <a:p>
            <a:pPr algn="ctr" defTabSz="457189">
              <a:lnSpc>
                <a:spcPct val="90000"/>
              </a:lnSpc>
              <a:spcBef>
                <a:spcPts val="300"/>
              </a:spcBef>
            </a:pPr>
            <a:r>
              <a:rPr lang="en-US" sz="1100">
                <a:solidFill>
                  <a:schemeClr val="accent5">
                    <a:lumMod val="75000"/>
                  </a:schemeClr>
                </a:solidFill>
                <a:ea typeface="+mn-lt"/>
                <a:cs typeface="+mn-lt"/>
              </a:rPr>
              <a:t>Actionable</a:t>
            </a:r>
            <a:r>
              <a:rPr lang="en-US" sz="1100">
                <a:solidFill>
                  <a:schemeClr val="accent5">
                    <a:lumMod val="75000"/>
                  </a:schemeClr>
                </a:solidFill>
                <a:cs typeface="Arial"/>
              </a:rPr>
              <a:t> Threat Intelligence</a:t>
            </a:r>
            <a:endParaRPr lang="en-US">
              <a:solidFill>
                <a:schemeClr val="accent5">
                  <a:lumMod val="75000"/>
                </a:schemeClr>
              </a:solidFill>
            </a:endParaRPr>
          </a:p>
        </p:txBody>
      </p:sp>
      <p:sp>
        <p:nvSpPr>
          <p:cNvPr id="128" name="TextBox 127">
            <a:extLst>
              <a:ext uri="{FF2B5EF4-FFF2-40B4-BE49-F238E27FC236}">
                <a16:creationId xmlns:a16="http://schemas.microsoft.com/office/drawing/2014/main" id="{7CBCF9BC-BB46-13D8-A8E0-3A2E931EFAB7}"/>
              </a:ext>
            </a:extLst>
          </p:cNvPr>
          <p:cNvSpPr txBox="1"/>
          <p:nvPr/>
        </p:nvSpPr>
        <p:spPr>
          <a:xfrm>
            <a:off x="6262495" y="1270340"/>
            <a:ext cx="1160282" cy="244682"/>
          </a:xfrm>
          <a:prstGeom prst="rect">
            <a:avLst/>
          </a:prstGeom>
          <a:noFill/>
        </p:spPr>
        <p:txBody>
          <a:bodyPr wrap="square" rtlCol="0">
            <a:spAutoFit/>
          </a:bodyPr>
          <a:lstStyle/>
          <a:p>
            <a:pPr algn="ctr" defTabSz="457189">
              <a:lnSpc>
                <a:spcPct val="90000"/>
              </a:lnSpc>
              <a:spcBef>
                <a:spcPts val="300"/>
              </a:spcBef>
            </a:pPr>
            <a:r>
              <a:rPr lang="en-US" sz="1100">
                <a:solidFill>
                  <a:schemeClr val="accent5">
                    <a:lumMod val="75000"/>
                  </a:schemeClr>
                </a:solidFill>
                <a:cs typeface="Arial" panose="020B0604020202020204" pitchFamily="34" charset="0"/>
              </a:rPr>
              <a:t>Management</a:t>
            </a:r>
          </a:p>
        </p:txBody>
      </p:sp>
      <p:sp>
        <p:nvSpPr>
          <p:cNvPr id="54" name="TextBox 53">
            <a:extLst>
              <a:ext uri="{FF2B5EF4-FFF2-40B4-BE49-F238E27FC236}">
                <a16:creationId xmlns:a16="http://schemas.microsoft.com/office/drawing/2014/main" id="{4AC80399-B621-5DB5-4378-188ECF74B633}"/>
              </a:ext>
            </a:extLst>
          </p:cNvPr>
          <p:cNvSpPr txBox="1"/>
          <p:nvPr/>
        </p:nvSpPr>
        <p:spPr>
          <a:xfrm>
            <a:off x="3059981" y="1824576"/>
            <a:ext cx="990988" cy="244682"/>
          </a:xfrm>
          <a:prstGeom prst="rect">
            <a:avLst/>
          </a:prstGeom>
          <a:noFill/>
        </p:spPr>
        <p:txBody>
          <a:bodyPr wrap="square" rtlCol="0">
            <a:spAutoFit/>
          </a:bodyPr>
          <a:lstStyle/>
          <a:p>
            <a:pPr algn="ctr" defTabSz="457189">
              <a:lnSpc>
                <a:spcPct val="90000"/>
              </a:lnSpc>
              <a:spcBef>
                <a:spcPts val="300"/>
              </a:spcBef>
            </a:pPr>
            <a:r>
              <a:rPr lang="en-US" sz="1100" dirty="0">
                <a:solidFill>
                  <a:schemeClr val="accent5">
                    <a:lumMod val="75000"/>
                  </a:schemeClr>
                </a:solidFill>
                <a:cs typeface="Arial" panose="020B0604020202020204" pitchFamily="34" charset="0"/>
              </a:rPr>
              <a:t>Networking</a:t>
            </a:r>
          </a:p>
        </p:txBody>
      </p:sp>
      <p:sp>
        <p:nvSpPr>
          <p:cNvPr id="55" name="TextBox 54">
            <a:extLst>
              <a:ext uri="{FF2B5EF4-FFF2-40B4-BE49-F238E27FC236}">
                <a16:creationId xmlns:a16="http://schemas.microsoft.com/office/drawing/2014/main" id="{5BEE069F-126F-4D2B-A88D-EA899B47CD5D}"/>
              </a:ext>
            </a:extLst>
          </p:cNvPr>
          <p:cNvSpPr txBox="1"/>
          <p:nvPr/>
        </p:nvSpPr>
        <p:spPr>
          <a:xfrm>
            <a:off x="8054340" y="1824182"/>
            <a:ext cx="990988" cy="244682"/>
          </a:xfrm>
          <a:prstGeom prst="rect">
            <a:avLst/>
          </a:prstGeom>
          <a:noFill/>
        </p:spPr>
        <p:txBody>
          <a:bodyPr wrap="square" rtlCol="0">
            <a:spAutoFit/>
          </a:bodyPr>
          <a:lstStyle/>
          <a:p>
            <a:pPr algn="ctr" defTabSz="457189">
              <a:lnSpc>
                <a:spcPct val="90000"/>
              </a:lnSpc>
              <a:spcBef>
                <a:spcPts val="300"/>
              </a:spcBef>
            </a:pPr>
            <a:r>
              <a:rPr lang="en-US" sz="1100">
                <a:solidFill>
                  <a:schemeClr val="accent5">
                    <a:lumMod val="75000"/>
                  </a:schemeClr>
                </a:solidFill>
                <a:cs typeface="Arial" panose="020B0604020202020204" pitchFamily="34" charset="0"/>
              </a:rPr>
              <a:t>Security</a:t>
            </a:r>
          </a:p>
        </p:txBody>
      </p:sp>
      <p:grpSp>
        <p:nvGrpSpPr>
          <p:cNvPr id="53" name="Group 52">
            <a:extLst>
              <a:ext uri="{FF2B5EF4-FFF2-40B4-BE49-F238E27FC236}">
                <a16:creationId xmlns:a16="http://schemas.microsoft.com/office/drawing/2014/main" id="{5A091E7E-0F0A-2DB2-8FA5-09A9AC4C0A0C}"/>
              </a:ext>
            </a:extLst>
          </p:cNvPr>
          <p:cNvGrpSpPr/>
          <p:nvPr/>
        </p:nvGrpSpPr>
        <p:grpSpPr>
          <a:xfrm>
            <a:off x="859547" y="4293437"/>
            <a:ext cx="1317410" cy="388435"/>
            <a:chOff x="1297419" y="6127655"/>
            <a:chExt cx="1317410" cy="388435"/>
          </a:xfrm>
        </p:grpSpPr>
        <p:sp>
          <p:nvSpPr>
            <p:cNvPr id="56" name="Oval 55">
              <a:extLst>
                <a:ext uri="{FF2B5EF4-FFF2-40B4-BE49-F238E27FC236}">
                  <a16:creationId xmlns:a16="http://schemas.microsoft.com/office/drawing/2014/main" id="{23B9F689-6097-2ED2-951F-8163E72CCF55}"/>
                </a:ext>
              </a:extLst>
            </p:cNvPr>
            <p:cNvSpPr/>
            <p:nvPr/>
          </p:nvSpPr>
          <p:spPr>
            <a:xfrm>
              <a:off x="1297419" y="6127655"/>
              <a:ext cx="388435" cy="3884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7" name="TextBox 56">
              <a:extLst>
                <a:ext uri="{FF2B5EF4-FFF2-40B4-BE49-F238E27FC236}">
                  <a16:creationId xmlns:a16="http://schemas.microsoft.com/office/drawing/2014/main" id="{87162AD3-1CAD-FB61-416C-207AADDE7E37}"/>
                </a:ext>
              </a:extLst>
            </p:cNvPr>
            <p:cNvSpPr txBox="1"/>
            <p:nvPr/>
          </p:nvSpPr>
          <p:spPr>
            <a:xfrm>
              <a:off x="1337067" y="6179671"/>
              <a:ext cx="304892" cy="286232"/>
            </a:xfrm>
            <a:prstGeom prst="rect">
              <a:avLst/>
            </a:prstGeom>
            <a:noFill/>
          </p:spPr>
          <p:txBody>
            <a:bodyPr wrap="none" rtlCol="0">
              <a:spAutoFit/>
            </a:bodyPr>
            <a:lstStyle/>
            <a:p>
              <a:pPr defTabSz="457189">
                <a:lnSpc>
                  <a:spcPct val="90000"/>
                </a:lnSpc>
                <a:spcBef>
                  <a:spcPts val="300"/>
                </a:spcBef>
              </a:pPr>
              <a:r>
                <a:rPr lang="en-US" sz="1400">
                  <a:solidFill>
                    <a:schemeClr val="bg1"/>
                  </a:solidFill>
                </a:rPr>
                <a:t>A</a:t>
              </a:r>
            </a:p>
          </p:txBody>
        </p:sp>
        <p:sp>
          <p:nvSpPr>
            <p:cNvPr id="58" name="Oval 57">
              <a:extLst>
                <a:ext uri="{FF2B5EF4-FFF2-40B4-BE49-F238E27FC236}">
                  <a16:creationId xmlns:a16="http://schemas.microsoft.com/office/drawing/2014/main" id="{342C43A9-88A4-05C4-BD8B-D8B491F30FF1}"/>
                </a:ext>
              </a:extLst>
            </p:cNvPr>
            <p:cNvSpPr/>
            <p:nvPr/>
          </p:nvSpPr>
          <p:spPr>
            <a:xfrm>
              <a:off x="1763582" y="6127655"/>
              <a:ext cx="388435" cy="3884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9" name="TextBox 58">
              <a:extLst>
                <a:ext uri="{FF2B5EF4-FFF2-40B4-BE49-F238E27FC236}">
                  <a16:creationId xmlns:a16="http://schemas.microsoft.com/office/drawing/2014/main" id="{D0B2BAB4-D159-3CDF-94EC-63C196A1445E}"/>
                </a:ext>
              </a:extLst>
            </p:cNvPr>
            <p:cNvSpPr txBox="1"/>
            <p:nvPr/>
          </p:nvSpPr>
          <p:spPr>
            <a:xfrm>
              <a:off x="1803230" y="6179671"/>
              <a:ext cx="304892" cy="286232"/>
            </a:xfrm>
            <a:prstGeom prst="rect">
              <a:avLst/>
            </a:prstGeom>
            <a:noFill/>
          </p:spPr>
          <p:txBody>
            <a:bodyPr wrap="none" rtlCol="0">
              <a:spAutoFit/>
            </a:bodyPr>
            <a:lstStyle/>
            <a:p>
              <a:pPr defTabSz="457189">
                <a:lnSpc>
                  <a:spcPct val="90000"/>
                </a:lnSpc>
                <a:spcBef>
                  <a:spcPts val="300"/>
                </a:spcBef>
              </a:pPr>
              <a:r>
                <a:rPr lang="en-US" sz="1400">
                  <a:solidFill>
                    <a:schemeClr val="bg1"/>
                  </a:solidFill>
                </a:rPr>
                <a:t>B</a:t>
              </a:r>
            </a:p>
          </p:txBody>
        </p:sp>
        <p:sp>
          <p:nvSpPr>
            <p:cNvPr id="60" name="Oval 59">
              <a:extLst>
                <a:ext uri="{FF2B5EF4-FFF2-40B4-BE49-F238E27FC236}">
                  <a16:creationId xmlns:a16="http://schemas.microsoft.com/office/drawing/2014/main" id="{EC0A858D-6262-1EDC-26D7-DABC6979D463}"/>
                </a:ext>
              </a:extLst>
            </p:cNvPr>
            <p:cNvSpPr/>
            <p:nvPr/>
          </p:nvSpPr>
          <p:spPr>
            <a:xfrm>
              <a:off x="2226394" y="6127655"/>
              <a:ext cx="388435" cy="3884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1" name="TextBox 60">
              <a:extLst>
                <a:ext uri="{FF2B5EF4-FFF2-40B4-BE49-F238E27FC236}">
                  <a16:creationId xmlns:a16="http://schemas.microsoft.com/office/drawing/2014/main" id="{65B5D99A-0ABD-E20C-57F9-66C447900186}"/>
                </a:ext>
              </a:extLst>
            </p:cNvPr>
            <p:cNvSpPr txBox="1"/>
            <p:nvPr/>
          </p:nvSpPr>
          <p:spPr>
            <a:xfrm>
              <a:off x="2266042" y="6179671"/>
              <a:ext cx="314510" cy="286232"/>
            </a:xfrm>
            <a:prstGeom prst="rect">
              <a:avLst/>
            </a:prstGeom>
            <a:noFill/>
          </p:spPr>
          <p:txBody>
            <a:bodyPr wrap="none" rtlCol="0">
              <a:spAutoFit/>
            </a:bodyPr>
            <a:lstStyle/>
            <a:p>
              <a:pPr defTabSz="457189">
                <a:lnSpc>
                  <a:spcPct val="90000"/>
                </a:lnSpc>
                <a:spcBef>
                  <a:spcPts val="300"/>
                </a:spcBef>
              </a:pPr>
              <a:r>
                <a:rPr lang="en-US" sz="1400">
                  <a:solidFill>
                    <a:schemeClr val="bg1"/>
                  </a:solidFill>
                </a:rPr>
                <a:t>C</a:t>
              </a:r>
            </a:p>
          </p:txBody>
        </p:sp>
      </p:grpSp>
      <p:grpSp>
        <p:nvGrpSpPr>
          <p:cNvPr id="62" name="Group 61">
            <a:extLst>
              <a:ext uri="{FF2B5EF4-FFF2-40B4-BE49-F238E27FC236}">
                <a16:creationId xmlns:a16="http://schemas.microsoft.com/office/drawing/2014/main" id="{AC33C61A-367F-090A-DC09-7794520E521D}"/>
              </a:ext>
            </a:extLst>
          </p:cNvPr>
          <p:cNvGrpSpPr/>
          <p:nvPr/>
        </p:nvGrpSpPr>
        <p:grpSpPr>
          <a:xfrm>
            <a:off x="9910810" y="4293437"/>
            <a:ext cx="1317410" cy="388435"/>
            <a:chOff x="1297419" y="6127655"/>
            <a:chExt cx="1317410" cy="388435"/>
          </a:xfrm>
        </p:grpSpPr>
        <p:sp>
          <p:nvSpPr>
            <p:cNvPr id="63" name="Oval 62">
              <a:extLst>
                <a:ext uri="{FF2B5EF4-FFF2-40B4-BE49-F238E27FC236}">
                  <a16:creationId xmlns:a16="http://schemas.microsoft.com/office/drawing/2014/main" id="{1483BAE0-88DB-F681-FF78-1F9BAC1904D2}"/>
                </a:ext>
              </a:extLst>
            </p:cNvPr>
            <p:cNvSpPr/>
            <p:nvPr/>
          </p:nvSpPr>
          <p:spPr>
            <a:xfrm>
              <a:off x="1297419" y="6127655"/>
              <a:ext cx="388435" cy="3884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4" name="TextBox 63">
              <a:extLst>
                <a:ext uri="{FF2B5EF4-FFF2-40B4-BE49-F238E27FC236}">
                  <a16:creationId xmlns:a16="http://schemas.microsoft.com/office/drawing/2014/main" id="{E353975D-0051-0B3D-9CF5-270DB55F399F}"/>
                </a:ext>
              </a:extLst>
            </p:cNvPr>
            <p:cNvSpPr txBox="1"/>
            <p:nvPr/>
          </p:nvSpPr>
          <p:spPr>
            <a:xfrm>
              <a:off x="1343043" y="6179671"/>
              <a:ext cx="284052" cy="286232"/>
            </a:xfrm>
            <a:prstGeom prst="rect">
              <a:avLst/>
            </a:prstGeom>
            <a:noFill/>
          </p:spPr>
          <p:txBody>
            <a:bodyPr wrap="none" rtlCol="0">
              <a:spAutoFit/>
            </a:bodyPr>
            <a:lstStyle/>
            <a:p>
              <a:pPr defTabSz="457189">
                <a:lnSpc>
                  <a:spcPct val="90000"/>
                </a:lnSpc>
                <a:spcBef>
                  <a:spcPts val="300"/>
                </a:spcBef>
              </a:pPr>
              <a:r>
                <a:rPr lang="en-US" sz="1400">
                  <a:solidFill>
                    <a:schemeClr val="bg1"/>
                  </a:solidFill>
                </a:rPr>
                <a:t>1</a:t>
              </a:r>
            </a:p>
          </p:txBody>
        </p:sp>
        <p:sp>
          <p:nvSpPr>
            <p:cNvPr id="65" name="Oval 64">
              <a:extLst>
                <a:ext uri="{FF2B5EF4-FFF2-40B4-BE49-F238E27FC236}">
                  <a16:creationId xmlns:a16="http://schemas.microsoft.com/office/drawing/2014/main" id="{0FB3EB17-684E-F82C-EF09-75A5BFBF1F73}"/>
                </a:ext>
              </a:extLst>
            </p:cNvPr>
            <p:cNvSpPr/>
            <p:nvPr/>
          </p:nvSpPr>
          <p:spPr>
            <a:xfrm>
              <a:off x="1763582" y="6127655"/>
              <a:ext cx="388435" cy="3884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6" name="TextBox 65">
              <a:extLst>
                <a:ext uri="{FF2B5EF4-FFF2-40B4-BE49-F238E27FC236}">
                  <a16:creationId xmlns:a16="http://schemas.microsoft.com/office/drawing/2014/main" id="{E99BF7A3-E1DC-CD7B-0915-206D88568AF5}"/>
                </a:ext>
              </a:extLst>
            </p:cNvPr>
            <p:cNvSpPr txBox="1"/>
            <p:nvPr/>
          </p:nvSpPr>
          <p:spPr>
            <a:xfrm>
              <a:off x="1815182" y="6179671"/>
              <a:ext cx="284052" cy="286232"/>
            </a:xfrm>
            <a:prstGeom prst="rect">
              <a:avLst/>
            </a:prstGeom>
            <a:noFill/>
          </p:spPr>
          <p:txBody>
            <a:bodyPr wrap="none" rtlCol="0">
              <a:spAutoFit/>
            </a:bodyPr>
            <a:lstStyle/>
            <a:p>
              <a:pPr defTabSz="457189">
                <a:lnSpc>
                  <a:spcPct val="90000"/>
                </a:lnSpc>
                <a:spcBef>
                  <a:spcPts val="300"/>
                </a:spcBef>
              </a:pPr>
              <a:r>
                <a:rPr lang="en-US" sz="1400">
                  <a:solidFill>
                    <a:schemeClr val="bg1"/>
                  </a:solidFill>
                </a:rPr>
                <a:t>2</a:t>
              </a:r>
            </a:p>
          </p:txBody>
        </p:sp>
        <p:sp>
          <p:nvSpPr>
            <p:cNvPr id="67" name="Oval 66">
              <a:extLst>
                <a:ext uri="{FF2B5EF4-FFF2-40B4-BE49-F238E27FC236}">
                  <a16:creationId xmlns:a16="http://schemas.microsoft.com/office/drawing/2014/main" id="{27869877-AED9-35C9-DEE7-1FD219D812D1}"/>
                </a:ext>
              </a:extLst>
            </p:cNvPr>
            <p:cNvSpPr/>
            <p:nvPr/>
          </p:nvSpPr>
          <p:spPr>
            <a:xfrm>
              <a:off x="2226394" y="6127655"/>
              <a:ext cx="388435" cy="3884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8" name="TextBox 67">
              <a:extLst>
                <a:ext uri="{FF2B5EF4-FFF2-40B4-BE49-F238E27FC236}">
                  <a16:creationId xmlns:a16="http://schemas.microsoft.com/office/drawing/2014/main" id="{9B9A398A-EFC5-9CBB-56E2-765BC8E48238}"/>
                </a:ext>
              </a:extLst>
            </p:cNvPr>
            <p:cNvSpPr txBox="1"/>
            <p:nvPr/>
          </p:nvSpPr>
          <p:spPr>
            <a:xfrm>
              <a:off x="2277994" y="6179671"/>
              <a:ext cx="284052" cy="286232"/>
            </a:xfrm>
            <a:prstGeom prst="rect">
              <a:avLst/>
            </a:prstGeom>
            <a:noFill/>
          </p:spPr>
          <p:txBody>
            <a:bodyPr wrap="none" rtlCol="0">
              <a:spAutoFit/>
            </a:bodyPr>
            <a:lstStyle/>
            <a:p>
              <a:pPr defTabSz="457189">
                <a:lnSpc>
                  <a:spcPct val="90000"/>
                </a:lnSpc>
                <a:spcBef>
                  <a:spcPts val="300"/>
                </a:spcBef>
              </a:pPr>
              <a:r>
                <a:rPr lang="en-US" sz="1400">
                  <a:solidFill>
                    <a:schemeClr val="bg1"/>
                  </a:solidFill>
                </a:rPr>
                <a:t>3</a:t>
              </a:r>
            </a:p>
          </p:txBody>
        </p:sp>
      </p:grpSp>
      <p:sp>
        <p:nvSpPr>
          <p:cNvPr id="69" name="TextBox 68">
            <a:extLst>
              <a:ext uri="{FF2B5EF4-FFF2-40B4-BE49-F238E27FC236}">
                <a16:creationId xmlns:a16="http://schemas.microsoft.com/office/drawing/2014/main" id="{28E21ECA-9377-E77C-F020-6468C7BEB24A}"/>
              </a:ext>
            </a:extLst>
          </p:cNvPr>
          <p:cNvSpPr txBox="1"/>
          <p:nvPr/>
        </p:nvSpPr>
        <p:spPr>
          <a:xfrm>
            <a:off x="644022" y="4743318"/>
            <a:ext cx="1747563" cy="443198"/>
          </a:xfrm>
          <a:prstGeom prst="rect">
            <a:avLst/>
          </a:prstGeom>
          <a:noFill/>
        </p:spPr>
        <p:txBody>
          <a:bodyPr wrap="square" lIns="45720" tIns="45720" rIns="45720" bIns="45720" rtlCol="0" anchor="t" anchorCtr="0">
            <a:spAutoFit/>
          </a:bodyPr>
          <a:lstStyle/>
          <a:p>
            <a:pPr marR="0" indent="0" algn="ctr" defTabSz="457189" fontAlgn="auto">
              <a:lnSpc>
                <a:spcPct val="95000"/>
              </a:lnSpc>
              <a:buClrTx/>
              <a:buSzTx/>
              <a:buFontTx/>
              <a:buNone/>
              <a:tabLst/>
              <a:defRPr/>
            </a:pPr>
            <a:r>
              <a:rPr lang="en-US" sz="1200" dirty="0">
                <a:solidFill>
                  <a:schemeClr val="bg2">
                    <a:lumMod val="50000"/>
                  </a:schemeClr>
                </a:solidFill>
                <a:cs typeface="Arial"/>
              </a:rPr>
              <a:t>Appliances</a:t>
            </a:r>
          </a:p>
          <a:p>
            <a:pPr marR="0" indent="0" algn="ctr" defTabSz="457189" fontAlgn="auto">
              <a:lnSpc>
                <a:spcPct val="95000"/>
              </a:lnSpc>
              <a:buClrTx/>
              <a:buSzTx/>
              <a:buFontTx/>
              <a:buNone/>
              <a:tabLst/>
              <a:defRPr/>
            </a:pPr>
            <a:r>
              <a:rPr lang="en-US" sz="1200" dirty="0">
                <a:solidFill>
                  <a:schemeClr val="bg2">
                    <a:lumMod val="50000"/>
                  </a:schemeClr>
                </a:solidFill>
                <a:cs typeface="Arial"/>
              </a:rPr>
              <a:t>Lack Awareness</a:t>
            </a:r>
          </a:p>
        </p:txBody>
      </p:sp>
      <p:sp>
        <p:nvSpPr>
          <p:cNvPr id="70" name="TextBox 69">
            <a:extLst>
              <a:ext uri="{FF2B5EF4-FFF2-40B4-BE49-F238E27FC236}">
                <a16:creationId xmlns:a16="http://schemas.microsoft.com/office/drawing/2014/main" id="{9EF693C6-E06E-2C05-925C-4337F15D1569}"/>
              </a:ext>
            </a:extLst>
          </p:cNvPr>
          <p:cNvSpPr txBox="1"/>
          <p:nvPr/>
        </p:nvSpPr>
        <p:spPr>
          <a:xfrm>
            <a:off x="9499958" y="4743318"/>
            <a:ext cx="2124464" cy="443198"/>
          </a:xfrm>
          <a:prstGeom prst="rect">
            <a:avLst/>
          </a:prstGeom>
          <a:noFill/>
        </p:spPr>
        <p:txBody>
          <a:bodyPr wrap="square" lIns="45720" tIns="45720" rIns="45720" bIns="45720" rtlCol="0" anchor="t" anchorCtr="0">
            <a:spAutoFit/>
          </a:bodyPr>
          <a:lstStyle/>
          <a:p>
            <a:pPr marR="0" indent="0" algn="ctr" defTabSz="457189" fontAlgn="auto">
              <a:lnSpc>
                <a:spcPct val="95000"/>
              </a:lnSpc>
              <a:buClrTx/>
              <a:buSzTx/>
              <a:buFontTx/>
              <a:buNone/>
              <a:tabLst/>
              <a:defRPr/>
            </a:pPr>
            <a:r>
              <a:rPr lang="en-US" sz="1200">
                <a:solidFill>
                  <a:schemeClr val="bg2">
                    <a:lumMod val="50000"/>
                  </a:schemeClr>
                </a:solidFill>
                <a:cs typeface="Arial"/>
              </a:rPr>
              <a:t>Software</a:t>
            </a:r>
          </a:p>
          <a:p>
            <a:pPr marR="0" indent="0" algn="ctr" defTabSz="457189" fontAlgn="auto">
              <a:lnSpc>
                <a:spcPct val="95000"/>
              </a:lnSpc>
              <a:buClrTx/>
              <a:buSzTx/>
              <a:buFontTx/>
              <a:buNone/>
              <a:tabLst/>
              <a:defRPr/>
            </a:pPr>
            <a:r>
              <a:rPr lang="en-US" sz="1200">
                <a:solidFill>
                  <a:schemeClr val="bg2">
                    <a:lumMod val="50000"/>
                  </a:schemeClr>
                </a:solidFill>
                <a:cs typeface="Arial"/>
              </a:rPr>
              <a:t>Delivers Network Awareness</a:t>
            </a:r>
          </a:p>
        </p:txBody>
      </p:sp>
      <p:sp>
        <p:nvSpPr>
          <p:cNvPr id="74" name="Title 2">
            <a:extLst>
              <a:ext uri="{FF2B5EF4-FFF2-40B4-BE49-F238E27FC236}">
                <a16:creationId xmlns:a16="http://schemas.microsoft.com/office/drawing/2014/main" id="{0079DA40-BDEE-5A4D-96DE-1FECCCBCA8E0}"/>
              </a:ext>
            </a:extLst>
          </p:cNvPr>
          <p:cNvSpPr txBox="1">
            <a:spLocks/>
          </p:cNvSpPr>
          <p:nvPr/>
        </p:nvSpPr>
        <p:spPr>
          <a:xfrm>
            <a:off x="368842" y="213142"/>
            <a:ext cx="10837164" cy="565251"/>
          </a:xfrm>
        </p:spPr>
        <p:txBody>
          <a:bodyPr wrap="square"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189">
              <a:spcBef>
                <a:spcPts val="300"/>
              </a:spcBef>
            </a:pPr>
            <a:r>
              <a:rPr lang="en-US" sz="3300" b="1" dirty="0">
                <a:cs typeface="Arial" panose="020B0604020202020204" pitchFamily="34" charset="0"/>
              </a:rPr>
              <a:t>Convergence of AI, Networking and Security  </a:t>
            </a:r>
          </a:p>
        </p:txBody>
      </p:sp>
      <p:sp>
        <p:nvSpPr>
          <p:cNvPr id="75" name="Text Placeholder 1">
            <a:extLst>
              <a:ext uri="{FF2B5EF4-FFF2-40B4-BE49-F238E27FC236}">
                <a16:creationId xmlns:a16="http://schemas.microsoft.com/office/drawing/2014/main" id="{1F6FC495-BFAE-024A-BF95-8DA935EAA9F1}"/>
              </a:ext>
            </a:extLst>
          </p:cNvPr>
          <p:cNvSpPr txBox="1">
            <a:spLocks/>
          </p:cNvSpPr>
          <p:nvPr/>
        </p:nvSpPr>
        <p:spPr>
          <a:xfrm>
            <a:off x="368842" y="730893"/>
            <a:ext cx="8161662" cy="44538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tx1">
                    <a:lumMod val="50000"/>
                    <a:lumOff val="50000"/>
                  </a:schemeClr>
                </a:solidFill>
              </a:rPr>
              <a:t>Same Platform Everywhere</a:t>
            </a:r>
          </a:p>
        </p:txBody>
      </p:sp>
    </p:spTree>
    <p:extLst>
      <p:ext uri="{BB962C8B-B14F-4D97-AF65-F5344CB8AC3E}">
        <p14:creationId xmlns:p14="http://schemas.microsoft.com/office/powerpoint/2010/main" val="3480459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ortinet Theme">
  <a:themeElements>
    <a:clrScheme name="Fortinet-2021">
      <a:dk1>
        <a:srgbClr val="000000"/>
      </a:dk1>
      <a:lt1>
        <a:srgbClr val="FFFFFF"/>
      </a:lt1>
      <a:dk2>
        <a:srgbClr val="B3B3B3"/>
      </a:dk2>
      <a:lt2>
        <a:srgbClr val="E6E6E6"/>
      </a:lt2>
      <a:accent1>
        <a:srgbClr val="48D597"/>
      </a:accent1>
      <a:accent2>
        <a:srgbClr val="2CCCD3"/>
      </a:accent2>
      <a:accent3>
        <a:srgbClr val="307FE2"/>
      </a:accent3>
      <a:accent4>
        <a:srgbClr val="9063CD"/>
      </a:accent4>
      <a:accent5>
        <a:srgbClr val="A2B2C8"/>
      </a:accent5>
      <a:accent6>
        <a:srgbClr val="DA28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lnSpc>
            <a:spcPct val="90000"/>
          </a:lnSpc>
          <a:spcBef>
            <a:spcPts val="300"/>
          </a:spcBef>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defTabSz="457189">
          <a:lnSpc>
            <a:spcPct val="90000"/>
          </a:lnSpc>
          <a:spcBef>
            <a:spcPts val="300"/>
          </a:spcBef>
          <a:defRPr sz="1400" dirty="0" smtClean="0">
            <a:solidFill>
              <a:srgbClr val="000000"/>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2" id="{0A87B996-0F7D-0B4C-AE60-DDA80FF33A7A}" vid="{0F1DD611-4A27-5E47-9F79-5E28042758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F52A6827C9444B48E3FB1946F0E93" ma:contentTypeVersion="12" ma:contentTypeDescription="Create a new document." ma:contentTypeScope="" ma:versionID="309c714f7eb62495c56f360a09c472f7">
  <xsd:schema xmlns:xsd="http://www.w3.org/2001/XMLSchema" xmlns:xs="http://www.w3.org/2001/XMLSchema" xmlns:p="http://schemas.microsoft.com/office/2006/metadata/properties" xmlns:ns2="045b5842-c199-4f78-b51f-591a57e7bb2b" xmlns:ns3="bcbac138-1889-45ac-863a-d6d3b7fc631d" targetNamespace="http://schemas.microsoft.com/office/2006/metadata/properties" ma:root="true" ma:fieldsID="97634182db74ef773a86bfc5c4e80052" ns2:_="" ns3:_="">
    <xsd:import namespace="045b5842-c199-4f78-b51f-591a57e7bb2b"/>
    <xsd:import namespace="bcbac138-1889-45ac-863a-d6d3b7fc63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5b5842-c199-4f78-b51f-591a57e7b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bac138-1889-45ac-863a-d6d3b7fc63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A2FE2B-8DF6-4D62-8181-4D4ECD8CF2A7}">
  <ds:schemaRefs>
    <ds:schemaRef ds:uri="http://purl.org/dc/elements/1.1/"/>
    <ds:schemaRef ds:uri="dcb3a658-f28e-4e6e-9066-3ee1d51b8e1c"/>
    <ds:schemaRef ds:uri="http://purl.org/dc/term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51c6ccc-8bc0-43e2-954d-b097fcafd730"/>
    <ds:schemaRef ds:uri="http://purl.org/dc/dcmitype/"/>
  </ds:schemaRefs>
</ds:datastoreItem>
</file>

<file path=customXml/itemProps2.xml><?xml version="1.0" encoding="utf-8"?>
<ds:datastoreItem xmlns:ds="http://schemas.openxmlformats.org/officeDocument/2006/customXml" ds:itemID="{A176CB26-0445-4976-A8D3-F96C4D52A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5b5842-c199-4f78-b51f-591a57e7bb2b"/>
    <ds:schemaRef ds:uri="bcbac138-1889-45ac-863a-d6d3b7fc63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CD3CCA-30C7-409E-B85A-4068081D2F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20274</TotalTime>
  <Words>765</Words>
  <Application>Microsoft Macintosh PowerPoint</Application>
  <PresentationFormat>Widescreen</PresentationFormat>
  <Paragraphs>193</Paragraphs>
  <Slides>18</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Inter</vt:lpstr>
      <vt:lpstr>Fortinet Theme</vt:lpstr>
      <vt:lpstr>Artificial Intelligence and Cyber Security: Cyber Resiliency </vt:lpstr>
      <vt:lpstr>Long Term Strategic Trends and Technologies</vt:lpstr>
      <vt:lpstr>Long Term Strategic Trends and Technologies</vt:lpstr>
      <vt:lpstr>Long Term Strategic Trends and Technologies</vt:lpstr>
      <vt:lpstr>Long Term Strategic Trends and Technologies</vt:lpstr>
      <vt:lpstr>Long Term Strategic Trends and Technologies</vt:lpstr>
      <vt:lpstr>Business Continuity</vt:lpstr>
      <vt:lpstr>Long Term Strategic Trends and Technologies</vt:lpstr>
      <vt:lpstr>PowerPoint Presentation</vt:lpstr>
      <vt:lpstr>Long Term Strategic Trends and Technologies</vt:lpstr>
      <vt:lpstr>Long Term Strategic Trends and Technologies</vt:lpstr>
      <vt:lpstr>Long Term Strategic Trends and Technologies</vt:lpstr>
      <vt:lpstr>PowerPoint Presentation</vt:lpstr>
      <vt:lpstr>Zero Trust Architecture with AI</vt:lpstr>
      <vt:lpstr>PowerPoint Presentation</vt:lpstr>
      <vt:lpstr>FortiAIOps</vt:lpstr>
      <vt:lpstr>FortiPolicy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subject/>
  <dc:creator>Microsoft Office User</dc:creator>
  <cp:keywords/>
  <dc:description/>
  <cp:lastModifiedBy>Fernando Arenas</cp:lastModifiedBy>
  <cp:revision>23</cp:revision>
  <cp:lastPrinted>2022-04-01T01:23:54Z</cp:lastPrinted>
  <dcterms:created xsi:type="dcterms:W3CDTF">2019-01-23T23:41:37Z</dcterms:created>
  <dcterms:modified xsi:type="dcterms:W3CDTF">2023-08-25T12:43:18Z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0x01010020CF52A6827C9444B48E3FB1946F0E93</vt:lpwstr>
  </property>
</Properties>
</file>