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60" r:id="rId2"/>
    <p:sldId id="265" r:id="rId3"/>
    <p:sldId id="266" r:id="rId4"/>
    <p:sldId id="301" r:id="rId5"/>
    <p:sldId id="305" r:id="rId6"/>
    <p:sldId id="297" r:id="rId7"/>
    <p:sldId id="306" r:id="rId8"/>
    <p:sldId id="307" r:id="rId9"/>
    <p:sldId id="274" r:id="rId10"/>
    <p:sldId id="275" r:id="rId11"/>
    <p:sldId id="276" r:id="rId12"/>
    <p:sldId id="277" r:id="rId13"/>
    <p:sldId id="278" r:id="rId14"/>
    <p:sldId id="279" r:id="rId15"/>
    <p:sldId id="280" r:id="rId16"/>
    <p:sldId id="281" r:id="rId17"/>
    <p:sldId id="282" r:id="rId18"/>
    <p:sldId id="283" r:id="rId19"/>
    <p:sldId id="284" r:id="rId20"/>
    <p:sldId id="285" r:id="rId21"/>
    <p:sldId id="286" r:id="rId22"/>
    <p:sldId id="287" r:id="rId23"/>
    <p:sldId id="288" r:id="rId24"/>
    <p:sldId id="289" r:id="rId25"/>
    <p:sldId id="290" r:id="rId26"/>
    <p:sldId id="291" r:id="rId27"/>
    <p:sldId id="292" r:id="rId28"/>
    <p:sldId id="293" r:id="rId29"/>
    <p:sldId id="294" r:id="rId30"/>
    <p:sldId id="295" r:id="rId31"/>
    <p:sldId id="299" r:id="rId32"/>
    <p:sldId id="300" r:id="rId33"/>
    <p:sldId id="303" r:id="rId34"/>
    <p:sldId id="308" r:id="rId35"/>
    <p:sldId id="296" r:id="rId36"/>
  </p:sldIdLst>
  <p:sldSz cx="12192000" cy="6858000"/>
  <p:notesSz cx="6858000" cy="9144000"/>
  <p:defaultTextStyle>
    <a:defPPr>
      <a:defRPr lang="es-D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CA1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7" d="100"/>
          <a:sy n="67" d="100"/>
        </p:scale>
        <p:origin x="858" y="7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11D57E-2F7B-4CD8-ABE1-35AC6C2B3732}" type="doc">
      <dgm:prSet loTypeId="urn:microsoft.com/office/officeart/2005/8/layout/chart3" loCatId="cycle" qsTypeId="urn:microsoft.com/office/officeart/2005/8/quickstyle/simple1" qsCatId="simple" csTypeId="urn:microsoft.com/office/officeart/2005/8/colors/accent1_2" csCatId="accent1" phldr="1"/>
      <dgm:spPr/>
    </dgm:pt>
    <dgm:pt modelId="{EF59A9CF-54C6-46A1-BFFC-277553F4971B}">
      <dgm:prSet phldrT="[Texto]" custT="1"/>
      <dgm:spPr>
        <a:pattFill prst="pct90">
          <a:fgClr>
            <a:schemeClr val="accent6">
              <a:lumMod val="75000"/>
            </a:schemeClr>
          </a:fgClr>
          <a:bgClr>
            <a:schemeClr val="bg1"/>
          </a:bgClr>
        </a:pattFill>
        <a:ln w="15875"/>
      </dgm:spPr>
      <dgm:t>
        <a:bodyPr/>
        <a:lstStyle/>
        <a:p>
          <a:r>
            <a:rPr lang="es-US" sz="1200" dirty="0">
              <a:solidFill>
                <a:schemeClr val="tx1"/>
              </a:solidFill>
            </a:rPr>
            <a:t>1.- </a:t>
          </a:r>
          <a:r>
            <a:rPr lang="es-US" sz="1200" b="1" dirty="0">
              <a:solidFill>
                <a:schemeClr val="tx1"/>
              </a:solidFill>
              <a:latin typeface="Century Gothic" panose="020B0502020202020204" pitchFamily="34" charset="0"/>
            </a:rPr>
            <a:t>Verificar si el fugitivo se encuentra en nuestro territorio, MM. A través de DGM. (informal)</a:t>
          </a:r>
          <a:endParaRPr lang="es-DO" sz="1200" b="1" dirty="0">
            <a:latin typeface="Century Gothic" panose="020B0502020202020204" pitchFamily="34" charset="0"/>
          </a:endParaRPr>
        </a:p>
      </dgm:t>
    </dgm:pt>
    <dgm:pt modelId="{A1BCA017-595E-4B1A-8CFE-42AADDE52915}" type="parTrans" cxnId="{E4078996-4D91-4360-969D-52E40198EA3C}">
      <dgm:prSet/>
      <dgm:spPr/>
      <dgm:t>
        <a:bodyPr/>
        <a:lstStyle/>
        <a:p>
          <a:endParaRPr lang="es-DO"/>
        </a:p>
      </dgm:t>
    </dgm:pt>
    <dgm:pt modelId="{70254FF5-773A-4677-A710-E604220DAE23}" type="sibTrans" cxnId="{E4078996-4D91-4360-969D-52E40198EA3C}">
      <dgm:prSet/>
      <dgm:spPr/>
      <dgm:t>
        <a:bodyPr/>
        <a:lstStyle/>
        <a:p>
          <a:endParaRPr lang="es-DO"/>
        </a:p>
      </dgm:t>
    </dgm:pt>
    <dgm:pt modelId="{61F364EA-465A-43F9-AEDE-AB45540E5DE1}">
      <dgm:prSet phldrT="[Texto]"/>
      <dgm:spPr>
        <a:pattFill prst="smConfetti">
          <a:fgClr>
            <a:schemeClr val="accent1">
              <a:hueOff val="0"/>
              <a:satOff val="0"/>
              <a:lumOff val="0"/>
            </a:schemeClr>
          </a:fgClr>
          <a:bgClr>
            <a:schemeClr val="bg1"/>
          </a:bgClr>
        </a:pattFill>
        <a:ln w="15875"/>
      </dgm:spPr>
      <dgm:t>
        <a:bodyPr/>
        <a:lstStyle/>
        <a:p>
          <a:r>
            <a:rPr lang="es-US" dirty="0">
              <a:solidFill>
                <a:schemeClr val="tx1"/>
              </a:solidFill>
            </a:rPr>
            <a:t>2</a:t>
          </a:r>
          <a:r>
            <a:rPr lang="es-US" b="1" dirty="0">
              <a:solidFill>
                <a:schemeClr val="tx1"/>
              </a:solidFill>
              <a:latin typeface="Century Gothic" panose="020B0502020202020204" pitchFamily="34" charset="0"/>
            </a:rPr>
            <a:t>.- Establecer donde pernocta la persona buscada, si está hospedado o si está residiendo en algún lugar. (e-ticket)</a:t>
          </a:r>
          <a:endParaRPr lang="es-DO" b="1" dirty="0">
            <a:latin typeface="Century Gothic" panose="020B0502020202020204" pitchFamily="34" charset="0"/>
          </a:endParaRPr>
        </a:p>
      </dgm:t>
    </dgm:pt>
    <dgm:pt modelId="{1685951E-E695-4433-95AD-9E60912C8835}" type="parTrans" cxnId="{537D5C35-2E62-4B48-98F6-0F88F922B078}">
      <dgm:prSet/>
      <dgm:spPr/>
      <dgm:t>
        <a:bodyPr/>
        <a:lstStyle/>
        <a:p>
          <a:endParaRPr lang="es-DO"/>
        </a:p>
      </dgm:t>
    </dgm:pt>
    <dgm:pt modelId="{D0246730-61D5-4AD6-B17C-B0DE259C8AC3}" type="sibTrans" cxnId="{537D5C35-2E62-4B48-98F6-0F88F922B078}">
      <dgm:prSet/>
      <dgm:spPr/>
      <dgm:t>
        <a:bodyPr/>
        <a:lstStyle/>
        <a:p>
          <a:endParaRPr lang="es-DO"/>
        </a:p>
      </dgm:t>
    </dgm:pt>
    <dgm:pt modelId="{CCBDC0B4-4F24-474E-96F4-BA6898FBBDDB}">
      <dgm:prSet phldrT="[Texto]"/>
      <dgm:spPr>
        <a:solidFill>
          <a:srgbClr val="FFC000"/>
        </a:solidFill>
        <a:ln w="15875"/>
      </dgm:spPr>
      <dgm:t>
        <a:bodyPr/>
        <a:lstStyle/>
        <a:p>
          <a:r>
            <a:rPr lang="es-US" dirty="0">
              <a:solidFill>
                <a:schemeClr val="tx1"/>
              </a:solidFill>
            </a:rPr>
            <a:t>3</a:t>
          </a:r>
          <a:r>
            <a:rPr lang="es-US" b="1" dirty="0">
              <a:solidFill>
                <a:schemeClr val="tx1"/>
              </a:solidFill>
              <a:latin typeface="Century Gothic" panose="020B0502020202020204" pitchFamily="34" charset="0"/>
            </a:rPr>
            <a:t>.- Seguro de su ubicación, procedemos a informar al país </a:t>
          </a:r>
          <a:r>
            <a:rPr lang="es-DO" b="1" i="0" dirty="0">
              <a:solidFill>
                <a:schemeClr val="tx1"/>
              </a:solidFill>
              <a:latin typeface="Century Gothic" panose="020B0502020202020204" pitchFamily="34" charset="0"/>
            </a:rPr>
            <a:t>requirente</a:t>
          </a:r>
          <a:r>
            <a:rPr lang="es-US" b="1" dirty="0">
              <a:solidFill>
                <a:schemeClr val="tx1"/>
              </a:solidFill>
              <a:latin typeface="Century Gothic" panose="020B0502020202020204" pitchFamily="34" charset="0"/>
            </a:rPr>
            <a:t>, que es localizable en nuestro territorio.</a:t>
          </a:r>
          <a:endParaRPr lang="es-DO" b="1" dirty="0">
            <a:latin typeface="Century Gothic" panose="020B0502020202020204" pitchFamily="34" charset="0"/>
          </a:endParaRPr>
        </a:p>
      </dgm:t>
    </dgm:pt>
    <dgm:pt modelId="{3E805762-4751-4484-88B2-70F111D809D5}" type="parTrans" cxnId="{CE9509A5-1CDA-41F7-AB45-5A073E348B9A}">
      <dgm:prSet/>
      <dgm:spPr/>
      <dgm:t>
        <a:bodyPr/>
        <a:lstStyle/>
        <a:p>
          <a:endParaRPr lang="es-DO"/>
        </a:p>
      </dgm:t>
    </dgm:pt>
    <dgm:pt modelId="{4D773E07-F826-4268-B150-B32EC3FA3697}" type="sibTrans" cxnId="{CE9509A5-1CDA-41F7-AB45-5A073E348B9A}">
      <dgm:prSet/>
      <dgm:spPr/>
      <dgm:t>
        <a:bodyPr/>
        <a:lstStyle/>
        <a:p>
          <a:endParaRPr lang="es-DO"/>
        </a:p>
      </dgm:t>
    </dgm:pt>
    <dgm:pt modelId="{745E6B2F-CC27-45DF-913D-8993B25D1C62}" type="pres">
      <dgm:prSet presAssocID="{D711D57E-2F7B-4CD8-ABE1-35AC6C2B3732}" presName="compositeShape" presStyleCnt="0">
        <dgm:presLayoutVars>
          <dgm:chMax val="7"/>
          <dgm:dir/>
          <dgm:resizeHandles val="exact"/>
        </dgm:presLayoutVars>
      </dgm:prSet>
      <dgm:spPr/>
    </dgm:pt>
    <dgm:pt modelId="{AF3CA037-8EB1-4CCB-B5EE-94A7B6076371}" type="pres">
      <dgm:prSet presAssocID="{D711D57E-2F7B-4CD8-ABE1-35AC6C2B3732}" presName="wedge1" presStyleLbl="node1" presStyleIdx="0" presStyleCnt="3" custLinFactNeighborX="-4660" custLinFactNeighborY="2510"/>
      <dgm:spPr/>
    </dgm:pt>
    <dgm:pt modelId="{C4093FBE-F625-46ED-93D9-AEFF91485BF7}" type="pres">
      <dgm:prSet presAssocID="{D711D57E-2F7B-4CD8-ABE1-35AC6C2B3732}" presName="wedge1Tx" presStyleLbl="node1" presStyleIdx="0" presStyleCnt="3">
        <dgm:presLayoutVars>
          <dgm:chMax val="0"/>
          <dgm:chPref val="0"/>
          <dgm:bulletEnabled val="1"/>
        </dgm:presLayoutVars>
      </dgm:prSet>
      <dgm:spPr/>
    </dgm:pt>
    <dgm:pt modelId="{C02F6E6E-EBFF-4A8A-9FD6-E69F05444B1C}" type="pres">
      <dgm:prSet presAssocID="{D711D57E-2F7B-4CD8-ABE1-35AC6C2B3732}" presName="wedge2" presStyleLbl="node1" presStyleIdx="1" presStyleCnt="3"/>
      <dgm:spPr/>
    </dgm:pt>
    <dgm:pt modelId="{58351CE1-161D-44E5-8C82-A15F632A1809}" type="pres">
      <dgm:prSet presAssocID="{D711D57E-2F7B-4CD8-ABE1-35AC6C2B3732}" presName="wedge2Tx" presStyleLbl="node1" presStyleIdx="1" presStyleCnt="3">
        <dgm:presLayoutVars>
          <dgm:chMax val="0"/>
          <dgm:chPref val="0"/>
          <dgm:bulletEnabled val="1"/>
        </dgm:presLayoutVars>
      </dgm:prSet>
      <dgm:spPr/>
    </dgm:pt>
    <dgm:pt modelId="{62E827C5-51CB-4DE2-8854-624A8EDFD953}" type="pres">
      <dgm:prSet presAssocID="{D711D57E-2F7B-4CD8-ABE1-35AC6C2B3732}" presName="wedge3" presStyleLbl="node1" presStyleIdx="2" presStyleCnt="3"/>
      <dgm:spPr/>
    </dgm:pt>
    <dgm:pt modelId="{5DD56971-407B-4CD2-9798-728B30667FA5}" type="pres">
      <dgm:prSet presAssocID="{D711D57E-2F7B-4CD8-ABE1-35AC6C2B3732}" presName="wedge3Tx" presStyleLbl="node1" presStyleIdx="2" presStyleCnt="3">
        <dgm:presLayoutVars>
          <dgm:chMax val="0"/>
          <dgm:chPref val="0"/>
          <dgm:bulletEnabled val="1"/>
        </dgm:presLayoutVars>
      </dgm:prSet>
      <dgm:spPr/>
    </dgm:pt>
  </dgm:ptLst>
  <dgm:cxnLst>
    <dgm:cxn modelId="{0521801E-1302-4AC0-86A6-03D8337F22F0}" type="presOf" srcId="{EF59A9CF-54C6-46A1-BFFC-277553F4971B}" destId="{C4093FBE-F625-46ED-93D9-AEFF91485BF7}" srcOrd="1" destOrd="0" presId="urn:microsoft.com/office/officeart/2005/8/layout/chart3"/>
    <dgm:cxn modelId="{537D5C35-2E62-4B48-98F6-0F88F922B078}" srcId="{D711D57E-2F7B-4CD8-ABE1-35AC6C2B3732}" destId="{61F364EA-465A-43F9-AEDE-AB45540E5DE1}" srcOrd="1" destOrd="0" parTransId="{1685951E-E695-4433-95AD-9E60912C8835}" sibTransId="{D0246730-61D5-4AD6-B17C-B0DE259C8AC3}"/>
    <dgm:cxn modelId="{1BDCE866-1B52-4588-861B-C0E16FF6A46E}" type="presOf" srcId="{61F364EA-465A-43F9-AEDE-AB45540E5DE1}" destId="{C02F6E6E-EBFF-4A8A-9FD6-E69F05444B1C}" srcOrd="0" destOrd="0" presId="urn:microsoft.com/office/officeart/2005/8/layout/chart3"/>
    <dgm:cxn modelId="{08E4846B-349A-4E45-B57C-A2B3A274CC09}" type="presOf" srcId="{D711D57E-2F7B-4CD8-ABE1-35AC6C2B3732}" destId="{745E6B2F-CC27-45DF-913D-8993B25D1C62}" srcOrd="0" destOrd="0" presId="urn:microsoft.com/office/officeart/2005/8/layout/chart3"/>
    <dgm:cxn modelId="{C190E34F-FFFA-4215-B08E-8269F8EA06E9}" type="presOf" srcId="{EF59A9CF-54C6-46A1-BFFC-277553F4971B}" destId="{AF3CA037-8EB1-4CCB-B5EE-94A7B6076371}" srcOrd="0" destOrd="0" presId="urn:microsoft.com/office/officeart/2005/8/layout/chart3"/>
    <dgm:cxn modelId="{44A71979-037C-413D-A4EC-5B552EEDED45}" type="presOf" srcId="{61F364EA-465A-43F9-AEDE-AB45540E5DE1}" destId="{58351CE1-161D-44E5-8C82-A15F632A1809}" srcOrd="1" destOrd="0" presId="urn:microsoft.com/office/officeart/2005/8/layout/chart3"/>
    <dgm:cxn modelId="{E4078996-4D91-4360-969D-52E40198EA3C}" srcId="{D711D57E-2F7B-4CD8-ABE1-35AC6C2B3732}" destId="{EF59A9CF-54C6-46A1-BFFC-277553F4971B}" srcOrd="0" destOrd="0" parTransId="{A1BCA017-595E-4B1A-8CFE-42AADDE52915}" sibTransId="{70254FF5-773A-4677-A710-E604220DAE23}"/>
    <dgm:cxn modelId="{CE9509A5-1CDA-41F7-AB45-5A073E348B9A}" srcId="{D711D57E-2F7B-4CD8-ABE1-35AC6C2B3732}" destId="{CCBDC0B4-4F24-474E-96F4-BA6898FBBDDB}" srcOrd="2" destOrd="0" parTransId="{3E805762-4751-4484-88B2-70F111D809D5}" sibTransId="{4D773E07-F826-4268-B150-B32EC3FA3697}"/>
    <dgm:cxn modelId="{63E264A8-32F4-4E32-A75E-6B6AB6EBBC5A}" type="presOf" srcId="{CCBDC0B4-4F24-474E-96F4-BA6898FBBDDB}" destId="{62E827C5-51CB-4DE2-8854-624A8EDFD953}" srcOrd="0" destOrd="0" presId="urn:microsoft.com/office/officeart/2005/8/layout/chart3"/>
    <dgm:cxn modelId="{97701DA9-87C2-4A31-B078-F4D24753F340}" type="presOf" srcId="{CCBDC0B4-4F24-474E-96F4-BA6898FBBDDB}" destId="{5DD56971-407B-4CD2-9798-728B30667FA5}" srcOrd="1" destOrd="0" presId="urn:microsoft.com/office/officeart/2005/8/layout/chart3"/>
    <dgm:cxn modelId="{DF20874C-9DB4-4AD4-A62C-2D9B4697374A}" type="presParOf" srcId="{745E6B2F-CC27-45DF-913D-8993B25D1C62}" destId="{AF3CA037-8EB1-4CCB-B5EE-94A7B6076371}" srcOrd="0" destOrd="0" presId="urn:microsoft.com/office/officeart/2005/8/layout/chart3"/>
    <dgm:cxn modelId="{D8A17A19-B6EB-485F-859D-E0CC3D9BA9A3}" type="presParOf" srcId="{745E6B2F-CC27-45DF-913D-8993B25D1C62}" destId="{C4093FBE-F625-46ED-93D9-AEFF91485BF7}" srcOrd="1" destOrd="0" presId="urn:microsoft.com/office/officeart/2005/8/layout/chart3"/>
    <dgm:cxn modelId="{125FB648-7A06-4366-AFA4-8BD5B11963F5}" type="presParOf" srcId="{745E6B2F-CC27-45DF-913D-8993B25D1C62}" destId="{C02F6E6E-EBFF-4A8A-9FD6-E69F05444B1C}" srcOrd="2" destOrd="0" presId="urn:microsoft.com/office/officeart/2005/8/layout/chart3"/>
    <dgm:cxn modelId="{C663E6A2-A6B4-40BE-A421-609C8DBD44FF}" type="presParOf" srcId="{745E6B2F-CC27-45DF-913D-8993B25D1C62}" destId="{58351CE1-161D-44E5-8C82-A15F632A1809}" srcOrd="3" destOrd="0" presId="urn:microsoft.com/office/officeart/2005/8/layout/chart3"/>
    <dgm:cxn modelId="{2C6306AE-5AFE-47E5-A01B-8D1F684CFDDB}" type="presParOf" srcId="{745E6B2F-CC27-45DF-913D-8993B25D1C62}" destId="{62E827C5-51CB-4DE2-8854-624A8EDFD953}" srcOrd="4" destOrd="0" presId="urn:microsoft.com/office/officeart/2005/8/layout/chart3"/>
    <dgm:cxn modelId="{0E0AD98E-14C3-4423-9DB0-524F32124D92}" type="presParOf" srcId="{745E6B2F-CC27-45DF-913D-8993B25D1C62}" destId="{5DD56971-407B-4CD2-9798-728B30667FA5}" srcOrd="5"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35CDCC5-8ABA-4F32-A92B-9C33F6B4B1AC}" type="doc">
      <dgm:prSet loTypeId="urn:microsoft.com/office/officeart/2009/3/layout/OpposingIdeas" loCatId="relationship" qsTypeId="urn:microsoft.com/office/officeart/2005/8/quickstyle/simple1" qsCatId="simple" csTypeId="urn:microsoft.com/office/officeart/2005/8/colors/accent0_2" csCatId="mainScheme" phldr="1"/>
      <dgm:spPr/>
      <dgm:t>
        <a:bodyPr/>
        <a:lstStyle/>
        <a:p>
          <a:endParaRPr lang="es-DO"/>
        </a:p>
      </dgm:t>
    </dgm:pt>
    <dgm:pt modelId="{F7E20E0F-92A3-4B74-8C8E-57219B7FA51B}">
      <dgm:prSet phldrT="[Texto]"/>
      <dgm:spPr/>
      <dgm:t>
        <a:bodyPr/>
        <a:lstStyle/>
        <a:p>
          <a:r>
            <a:rPr lang="es-US" dirty="0">
              <a:solidFill>
                <a:srgbClr val="FF0000"/>
              </a:solidFill>
            </a:rPr>
            <a:t>-----------------------------------</a:t>
          </a:r>
          <a:endParaRPr lang="es-DO" dirty="0">
            <a:solidFill>
              <a:srgbClr val="FF0000"/>
            </a:solidFill>
          </a:endParaRPr>
        </a:p>
      </dgm:t>
    </dgm:pt>
    <dgm:pt modelId="{118A7A73-55B6-4B88-A949-911B5622D70C}" type="parTrans" cxnId="{230D9755-7244-4E26-A35E-0A9F10AE7E41}">
      <dgm:prSet/>
      <dgm:spPr/>
      <dgm:t>
        <a:bodyPr/>
        <a:lstStyle/>
        <a:p>
          <a:endParaRPr lang="es-DO"/>
        </a:p>
      </dgm:t>
    </dgm:pt>
    <dgm:pt modelId="{4EB4B8A8-7BBD-499B-8FAE-49AF40C2725C}" type="sibTrans" cxnId="{230D9755-7244-4E26-A35E-0A9F10AE7E41}">
      <dgm:prSet/>
      <dgm:spPr/>
      <dgm:t>
        <a:bodyPr/>
        <a:lstStyle/>
        <a:p>
          <a:endParaRPr lang="es-DO"/>
        </a:p>
      </dgm:t>
    </dgm:pt>
    <dgm:pt modelId="{48800FE2-FCCE-4118-BECD-5C6310704563}">
      <dgm:prSet phldrT="[Texto]" custT="1"/>
      <dgm:spPr/>
      <dgm:t>
        <a:bodyPr/>
        <a:lstStyle/>
        <a:p>
          <a:r>
            <a:rPr lang="es-US" sz="1200" dirty="0">
              <a:solidFill>
                <a:srgbClr val="FF0000"/>
              </a:solidFill>
            </a:rPr>
            <a:t>LLEGADA</a:t>
          </a:r>
          <a:endParaRPr lang="es-DO" sz="1200" dirty="0">
            <a:solidFill>
              <a:srgbClr val="FF0000"/>
            </a:solidFill>
          </a:endParaRPr>
        </a:p>
      </dgm:t>
    </dgm:pt>
    <dgm:pt modelId="{5FC66641-267B-4014-95F3-6CB7D5E3905D}" type="parTrans" cxnId="{DB57F6EE-8940-4632-AA32-288BB8DA369B}">
      <dgm:prSet/>
      <dgm:spPr/>
      <dgm:t>
        <a:bodyPr/>
        <a:lstStyle/>
        <a:p>
          <a:endParaRPr lang="es-DO"/>
        </a:p>
      </dgm:t>
    </dgm:pt>
    <dgm:pt modelId="{162AD9BE-447D-427B-A55C-649B4199D4BD}" type="sibTrans" cxnId="{DB57F6EE-8940-4632-AA32-288BB8DA369B}">
      <dgm:prSet/>
      <dgm:spPr/>
      <dgm:t>
        <a:bodyPr/>
        <a:lstStyle/>
        <a:p>
          <a:endParaRPr lang="es-DO"/>
        </a:p>
      </dgm:t>
    </dgm:pt>
    <dgm:pt modelId="{F3F3ACC7-8535-4EBB-98E3-FDF81E1C519B}">
      <dgm:prSet phldrT="[Texto]"/>
      <dgm:spPr/>
      <dgm:t>
        <a:bodyPr/>
        <a:lstStyle/>
        <a:p>
          <a:r>
            <a:rPr lang="es-US" dirty="0">
              <a:solidFill>
                <a:srgbClr val="FF0000"/>
              </a:solidFill>
            </a:rPr>
            <a:t>-------------------------------------</a:t>
          </a:r>
          <a:endParaRPr lang="es-DO" dirty="0">
            <a:solidFill>
              <a:srgbClr val="FF0000"/>
            </a:solidFill>
          </a:endParaRPr>
        </a:p>
      </dgm:t>
    </dgm:pt>
    <dgm:pt modelId="{7B82CECC-7E9A-4F0B-B225-7A90583C209A}" type="parTrans" cxnId="{A1D8C8D3-39A9-4328-B5A6-139F9240D48D}">
      <dgm:prSet/>
      <dgm:spPr/>
      <dgm:t>
        <a:bodyPr/>
        <a:lstStyle/>
        <a:p>
          <a:endParaRPr lang="es-DO"/>
        </a:p>
      </dgm:t>
    </dgm:pt>
    <dgm:pt modelId="{4D6ED3FF-1A60-45F4-A9B0-FC3C90B63CA7}" type="sibTrans" cxnId="{A1D8C8D3-39A9-4328-B5A6-139F9240D48D}">
      <dgm:prSet/>
      <dgm:spPr/>
      <dgm:t>
        <a:bodyPr/>
        <a:lstStyle/>
        <a:p>
          <a:endParaRPr lang="es-DO"/>
        </a:p>
      </dgm:t>
    </dgm:pt>
    <dgm:pt modelId="{E438C142-0AF8-435A-8800-71C2B279D62B}">
      <dgm:prSet phldrT="[Texto]" custT="1"/>
      <dgm:spPr/>
      <dgm:t>
        <a:bodyPr/>
        <a:lstStyle/>
        <a:p>
          <a:r>
            <a:rPr lang="es-US" sz="1200" dirty="0">
              <a:solidFill>
                <a:srgbClr val="FF0000"/>
              </a:solidFill>
            </a:rPr>
            <a:t>SALIDA</a:t>
          </a:r>
          <a:endParaRPr lang="es-DO" sz="1200" dirty="0">
            <a:solidFill>
              <a:srgbClr val="FF0000"/>
            </a:solidFill>
          </a:endParaRPr>
        </a:p>
      </dgm:t>
    </dgm:pt>
    <dgm:pt modelId="{7F3AADD9-4B9B-441A-8C47-4D993A2A008D}" type="parTrans" cxnId="{CA096082-1DD8-4806-900C-D0AB9AE0A113}">
      <dgm:prSet/>
      <dgm:spPr/>
      <dgm:t>
        <a:bodyPr/>
        <a:lstStyle/>
        <a:p>
          <a:endParaRPr lang="es-DO"/>
        </a:p>
      </dgm:t>
    </dgm:pt>
    <dgm:pt modelId="{E1AD43F1-9BA1-4A2B-B00F-EDA8D94D7CA2}" type="sibTrans" cxnId="{CA096082-1DD8-4806-900C-D0AB9AE0A113}">
      <dgm:prSet/>
      <dgm:spPr/>
      <dgm:t>
        <a:bodyPr/>
        <a:lstStyle/>
        <a:p>
          <a:endParaRPr lang="es-DO"/>
        </a:p>
      </dgm:t>
    </dgm:pt>
    <dgm:pt modelId="{A8440448-916D-427B-86BA-D1D9CC6D0521}" type="pres">
      <dgm:prSet presAssocID="{235CDCC5-8ABA-4F32-A92B-9C33F6B4B1AC}" presName="Name0" presStyleCnt="0">
        <dgm:presLayoutVars>
          <dgm:chMax val="2"/>
          <dgm:dir/>
          <dgm:animOne val="branch"/>
          <dgm:animLvl val="lvl"/>
          <dgm:resizeHandles val="exact"/>
        </dgm:presLayoutVars>
      </dgm:prSet>
      <dgm:spPr/>
    </dgm:pt>
    <dgm:pt modelId="{6DA8B838-0416-4D38-8F91-3BBD02761B16}" type="pres">
      <dgm:prSet presAssocID="{235CDCC5-8ABA-4F32-A92B-9C33F6B4B1AC}" presName="Background" presStyleLbl="node1" presStyleIdx="0" presStyleCnt="1"/>
      <dgm:spPr/>
    </dgm:pt>
    <dgm:pt modelId="{90349D65-6DDF-4603-A451-CB521B652CB1}" type="pres">
      <dgm:prSet presAssocID="{235CDCC5-8ABA-4F32-A92B-9C33F6B4B1AC}" presName="Divider" presStyleLbl="callout" presStyleIdx="0" presStyleCnt="1"/>
      <dgm:spPr/>
    </dgm:pt>
    <dgm:pt modelId="{7DB140A8-23EE-4AA3-A0B2-996C2AB6699F}" type="pres">
      <dgm:prSet presAssocID="{235CDCC5-8ABA-4F32-A92B-9C33F6B4B1AC}" presName="ChildText1" presStyleLbl="revTx" presStyleIdx="0" presStyleCnt="0">
        <dgm:presLayoutVars>
          <dgm:chMax val="0"/>
          <dgm:chPref val="0"/>
          <dgm:bulletEnabled val="1"/>
        </dgm:presLayoutVars>
      </dgm:prSet>
      <dgm:spPr/>
    </dgm:pt>
    <dgm:pt modelId="{34F6E71D-0D9D-4A86-A8B1-907149F9FEBF}" type="pres">
      <dgm:prSet presAssocID="{235CDCC5-8ABA-4F32-A92B-9C33F6B4B1AC}" presName="ChildText2" presStyleLbl="revTx" presStyleIdx="0" presStyleCnt="0">
        <dgm:presLayoutVars>
          <dgm:chMax val="0"/>
          <dgm:chPref val="0"/>
          <dgm:bulletEnabled val="1"/>
        </dgm:presLayoutVars>
      </dgm:prSet>
      <dgm:spPr/>
    </dgm:pt>
    <dgm:pt modelId="{C44734D0-D8CD-4151-9004-F3264366212F}" type="pres">
      <dgm:prSet presAssocID="{235CDCC5-8ABA-4F32-A92B-9C33F6B4B1AC}" presName="ParentText1" presStyleLbl="revTx" presStyleIdx="0" presStyleCnt="0">
        <dgm:presLayoutVars>
          <dgm:chMax val="1"/>
          <dgm:chPref val="1"/>
        </dgm:presLayoutVars>
      </dgm:prSet>
      <dgm:spPr/>
    </dgm:pt>
    <dgm:pt modelId="{98064608-1921-4EF6-98D3-E9BF660B3404}" type="pres">
      <dgm:prSet presAssocID="{235CDCC5-8ABA-4F32-A92B-9C33F6B4B1AC}" presName="ParentShape1" presStyleLbl="alignImgPlace1" presStyleIdx="0" presStyleCnt="2" custScaleX="57287" custScaleY="94297" custLinFactNeighborX="-229" custLinFactNeighborY="16690">
        <dgm:presLayoutVars/>
      </dgm:prSet>
      <dgm:spPr/>
    </dgm:pt>
    <dgm:pt modelId="{4C4AD55A-1C97-4D37-BA86-FB7CB5A46887}" type="pres">
      <dgm:prSet presAssocID="{235CDCC5-8ABA-4F32-A92B-9C33F6B4B1AC}" presName="ParentText2" presStyleLbl="revTx" presStyleIdx="0" presStyleCnt="0">
        <dgm:presLayoutVars>
          <dgm:chMax val="1"/>
          <dgm:chPref val="1"/>
        </dgm:presLayoutVars>
      </dgm:prSet>
      <dgm:spPr/>
    </dgm:pt>
    <dgm:pt modelId="{B15A376E-5318-4418-82D4-5003BC443A33}" type="pres">
      <dgm:prSet presAssocID="{235CDCC5-8ABA-4F32-A92B-9C33F6B4B1AC}" presName="ParentShape2" presStyleLbl="alignImgPlace1" presStyleIdx="1" presStyleCnt="2" custScaleX="67666" custLinFactNeighborX="-17613" custLinFactNeighborY="-9581">
        <dgm:presLayoutVars/>
      </dgm:prSet>
      <dgm:spPr/>
    </dgm:pt>
  </dgm:ptLst>
  <dgm:cxnLst>
    <dgm:cxn modelId="{47B8560E-9C1B-42EA-A779-D2CB6FCEE379}" type="presOf" srcId="{F7E20E0F-92A3-4B74-8C8E-57219B7FA51B}" destId="{98064608-1921-4EF6-98D3-E9BF660B3404}" srcOrd="1" destOrd="0" presId="urn:microsoft.com/office/officeart/2009/3/layout/OpposingIdeas"/>
    <dgm:cxn modelId="{4BEFDF2C-68B1-4D06-A1D4-D252B4DE1D27}" type="presOf" srcId="{48800FE2-FCCE-4118-BECD-5C6310704563}" destId="{7DB140A8-23EE-4AA3-A0B2-996C2AB6699F}" srcOrd="0" destOrd="0" presId="urn:microsoft.com/office/officeart/2009/3/layout/OpposingIdeas"/>
    <dgm:cxn modelId="{E8DF696B-5C69-43D3-AD9A-A05F7A896628}" type="presOf" srcId="{F7E20E0F-92A3-4B74-8C8E-57219B7FA51B}" destId="{C44734D0-D8CD-4151-9004-F3264366212F}" srcOrd="0" destOrd="0" presId="urn:microsoft.com/office/officeart/2009/3/layout/OpposingIdeas"/>
    <dgm:cxn modelId="{29531755-6CAC-439E-904D-A716D46912C0}" type="presOf" srcId="{235CDCC5-8ABA-4F32-A92B-9C33F6B4B1AC}" destId="{A8440448-916D-427B-86BA-D1D9CC6D0521}" srcOrd="0" destOrd="0" presId="urn:microsoft.com/office/officeart/2009/3/layout/OpposingIdeas"/>
    <dgm:cxn modelId="{230D9755-7244-4E26-A35E-0A9F10AE7E41}" srcId="{235CDCC5-8ABA-4F32-A92B-9C33F6B4B1AC}" destId="{F7E20E0F-92A3-4B74-8C8E-57219B7FA51B}" srcOrd="0" destOrd="0" parTransId="{118A7A73-55B6-4B88-A949-911B5622D70C}" sibTransId="{4EB4B8A8-7BBD-499B-8FAE-49AF40C2725C}"/>
    <dgm:cxn modelId="{CA096082-1DD8-4806-900C-D0AB9AE0A113}" srcId="{F3F3ACC7-8535-4EBB-98E3-FDF81E1C519B}" destId="{E438C142-0AF8-435A-8800-71C2B279D62B}" srcOrd="0" destOrd="0" parTransId="{7F3AADD9-4B9B-441A-8C47-4D993A2A008D}" sibTransId="{E1AD43F1-9BA1-4A2B-B00F-EDA8D94D7CA2}"/>
    <dgm:cxn modelId="{9832E48C-8EA3-427E-AC35-8A41B6814FDE}" type="presOf" srcId="{E438C142-0AF8-435A-8800-71C2B279D62B}" destId="{34F6E71D-0D9D-4A86-A8B1-907149F9FEBF}" srcOrd="0" destOrd="0" presId="urn:microsoft.com/office/officeart/2009/3/layout/OpposingIdeas"/>
    <dgm:cxn modelId="{92A9CEC9-6226-4BA0-9761-4606E495B2E9}" type="presOf" srcId="{F3F3ACC7-8535-4EBB-98E3-FDF81E1C519B}" destId="{4C4AD55A-1C97-4D37-BA86-FB7CB5A46887}" srcOrd="0" destOrd="0" presId="urn:microsoft.com/office/officeart/2009/3/layout/OpposingIdeas"/>
    <dgm:cxn modelId="{1077B5D0-DD0B-4F38-96D8-F6B40C6DF84B}" type="presOf" srcId="{F3F3ACC7-8535-4EBB-98E3-FDF81E1C519B}" destId="{B15A376E-5318-4418-82D4-5003BC443A33}" srcOrd="1" destOrd="0" presId="urn:microsoft.com/office/officeart/2009/3/layout/OpposingIdeas"/>
    <dgm:cxn modelId="{A1D8C8D3-39A9-4328-B5A6-139F9240D48D}" srcId="{235CDCC5-8ABA-4F32-A92B-9C33F6B4B1AC}" destId="{F3F3ACC7-8535-4EBB-98E3-FDF81E1C519B}" srcOrd="1" destOrd="0" parTransId="{7B82CECC-7E9A-4F0B-B225-7A90583C209A}" sibTransId="{4D6ED3FF-1A60-45F4-A9B0-FC3C90B63CA7}"/>
    <dgm:cxn modelId="{DB57F6EE-8940-4632-AA32-288BB8DA369B}" srcId="{F7E20E0F-92A3-4B74-8C8E-57219B7FA51B}" destId="{48800FE2-FCCE-4118-BECD-5C6310704563}" srcOrd="0" destOrd="0" parTransId="{5FC66641-267B-4014-95F3-6CB7D5E3905D}" sibTransId="{162AD9BE-447D-427B-A55C-649B4199D4BD}"/>
    <dgm:cxn modelId="{D3978486-3721-422D-86D8-57FB4636D1E2}" type="presParOf" srcId="{A8440448-916D-427B-86BA-D1D9CC6D0521}" destId="{6DA8B838-0416-4D38-8F91-3BBD02761B16}" srcOrd="0" destOrd="0" presId="urn:microsoft.com/office/officeart/2009/3/layout/OpposingIdeas"/>
    <dgm:cxn modelId="{B27D9765-E977-4BF7-B611-779BC75D3F63}" type="presParOf" srcId="{A8440448-916D-427B-86BA-D1D9CC6D0521}" destId="{90349D65-6DDF-4603-A451-CB521B652CB1}" srcOrd="1" destOrd="0" presId="urn:microsoft.com/office/officeart/2009/3/layout/OpposingIdeas"/>
    <dgm:cxn modelId="{AE929F38-CF1E-44C7-9AD0-30BB0808F7E7}" type="presParOf" srcId="{A8440448-916D-427B-86BA-D1D9CC6D0521}" destId="{7DB140A8-23EE-4AA3-A0B2-996C2AB6699F}" srcOrd="2" destOrd="0" presId="urn:microsoft.com/office/officeart/2009/3/layout/OpposingIdeas"/>
    <dgm:cxn modelId="{4BFC223A-4A41-4312-A73B-9D2C11703FF2}" type="presParOf" srcId="{A8440448-916D-427B-86BA-D1D9CC6D0521}" destId="{34F6E71D-0D9D-4A86-A8B1-907149F9FEBF}" srcOrd="3" destOrd="0" presId="urn:microsoft.com/office/officeart/2009/3/layout/OpposingIdeas"/>
    <dgm:cxn modelId="{2937CBA5-8405-43B3-8DE5-934827C39CDB}" type="presParOf" srcId="{A8440448-916D-427B-86BA-D1D9CC6D0521}" destId="{C44734D0-D8CD-4151-9004-F3264366212F}" srcOrd="4" destOrd="0" presId="urn:microsoft.com/office/officeart/2009/3/layout/OpposingIdeas"/>
    <dgm:cxn modelId="{32C97559-A2E5-48E6-8C77-E1EC1D2C56F7}" type="presParOf" srcId="{A8440448-916D-427B-86BA-D1D9CC6D0521}" destId="{98064608-1921-4EF6-98D3-E9BF660B3404}" srcOrd="5" destOrd="0" presId="urn:microsoft.com/office/officeart/2009/3/layout/OpposingIdeas"/>
    <dgm:cxn modelId="{1BD70DCA-90A2-4C05-8E6D-882C01DB3DC4}" type="presParOf" srcId="{A8440448-916D-427B-86BA-D1D9CC6D0521}" destId="{4C4AD55A-1C97-4D37-BA86-FB7CB5A46887}" srcOrd="6" destOrd="0" presId="urn:microsoft.com/office/officeart/2009/3/layout/OpposingIdeas"/>
    <dgm:cxn modelId="{1D1669F0-D01F-4B0E-BC37-FD8723212EDE}" type="presParOf" srcId="{A8440448-916D-427B-86BA-D1D9CC6D0521}" destId="{B15A376E-5318-4418-82D4-5003BC443A33}" srcOrd="7" destOrd="0" presId="urn:microsoft.com/office/officeart/2009/3/layout/OpposingIdeas"/>
  </dgm:cxnLst>
  <dgm:bg>
    <a:noFill/>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3CA037-8EB1-4CCB-B5EE-94A7B6076371}">
      <dsp:nvSpPr>
        <dsp:cNvPr id="0" name=""/>
        <dsp:cNvSpPr/>
      </dsp:nvSpPr>
      <dsp:spPr>
        <a:xfrm>
          <a:off x="1128651" y="407566"/>
          <a:ext cx="3864756" cy="3864756"/>
        </a:xfrm>
        <a:prstGeom prst="pie">
          <a:avLst>
            <a:gd name="adj1" fmla="val 16200000"/>
            <a:gd name="adj2" fmla="val 1800000"/>
          </a:avLst>
        </a:prstGeom>
        <a:pattFill prst="pct90">
          <a:fgClr>
            <a:schemeClr val="accent6">
              <a:lumMod val="75000"/>
            </a:schemeClr>
          </a:fgClr>
          <a:bgClr>
            <a:schemeClr val="bg1"/>
          </a:bgClr>
        </a:pattFill>
        <a:ln w="158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US" sz="1200" kern="1200" dirty="0">
              <a:solidFill>
                <a:schemeClr val="tx1"/>
              </a:solidFill>
            </a:rPr>
            <a:t>1.- </a:t>
          </a:r>
          <a:r>
            <a:rPr lang="es-US" sz="1200" b="1" kern="1200" dirty="0">
              <a:solidFill>
                <a:schemeClr val="tx1"/>
              </a:solidFill>
              <a:latin typeface="Century Gothic" panose="020B0502020202020204" pitchFamily="34" charset="0"/>
            </a:rPr>
            <a:t>Verificar si el fugitivo se encuentra en nuestro territorio, MM. A través de DGM. (informal)</a:t>
          </a:r>
          <a:endParaRPr lang="es-DO" sz="1200" b="1" kern="1200" dirty="0">
            <a:latin typeface="Century Gothic" panose="020B0502020202020204" pitchFamily="34" charset="0"/>
          </a:endParaRPr>
        </a:p>
      </dsp:txBody>
      <dsp:txXfrm>
        <a:off x="3229882" y="1120705"/>
        <a:ext cx="1311256" cy="1288252"/>
      </dsp:txXfrm>
    </dsp:sp>
    <dsp:sp modelId="{C02F6E6E-EBFF-4A8A-9FD6-E69F05444B1C}">
      <dsp:nvSpPr>
        <dsp:cNvPr id="0" name=""/>
        <dsp:cNvSpPr/>
      </dsp:nvSpPr>
      <dsp:spPr>
        <a:xfrm>
          <a:off x="1109530" y="425583"/>
          <a:ext cx="3864756" cy="3864756"/>
        </a:xfrm>
        <a:prstGeom prst="pie">
          <a:avLst>
            <a:gd name="adj1" fmla="val 1800000"/>
            <a:gd name="adj2" fmla="val 9000000"/>
          </a:avLst>
        </a:prstGeom>
        <a:pattFill prst="smConfetti">
          <a:fgClr>
            <a:schemeClr val="accent1">
              <a:hueOff val="0"/>
              <a:satOff val="0"/>
              <a:lumOff val="0"/>
            </a:schemeClr>
          </a:fgClr>
          <a:bgClr>
            <a:schemeClr val="bg1"/>
          </a:bgClr>
        </a:pattFill>
        <a:ln w="158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US" sz="1200" kern="1200" dirty="0">
              <a:solidFill>
                <a:schemeClr val="tx1"/>
              </a:solidFill>
            </a:rPr>
            <a:t>2</a:t>
          </a:r>
          <a:r>
            <a:rPr lang="es-US" sz="1200" b="1" kern="1200" dirty="0">
              <a:solidFill>
                <a:schemeClr val="tx1"/>
              </a:solidFill>
              <a:latin typeface="Century Gothic" panose="020B0502020202020204" pitchFamily="34" charset="0"/>
            </a:rPr>
            <a:t>.- Establecer donde pernocta la persona buscada, si está hospedado o si está residiendo en algún lugar. (e-ticket)</a:t>
          </a:r>
          <a:endParaRPr lang="es-DO" sz="1200" b="1" kern="1200" dirty="0">
            <a:latin typeface="Century Gothic" panose="020B0502020202020204" pitchFamily="34" charset="0"/>
          </a:endParaRPr>
        </a:p>
      </dsp:txBody>
      <dsp:txXfrm>
        <a:off x="2167737" y="2864060"/>
        <a:ext cx="1748342" cy="1196234"/>
      </dsp:txXfrm>
    </dsp:sp>
    <dsp:sp modelId="{62E827C5-51CB-4DE2-8854-624A8EDFD953}">
      <dsp:nvSpPr>
        <dsp:cNvPr id="0" name=""/>
        <dsp:cNvSpPr/>
      </dsp:nvSpPr>
      <dsp:spPr>
        <a:xfrm>
          <a:off x="1109530" y="425583"/>
          <a:ext cx="3864756" cy="3864756"/>
        </a:xfrm>
        <a:prstGeom prst="pie">
          <a:avLst>
            <a:gd name="adj1" fmla="val 9000000"/>
            <a:gd name="adj2" fmla="val 16200000"/>
          </a:avLst>
        </a:prstGeom>
        <a:solidFill>
          <a:srgbClr val="FFC000"/>
        </a:solidFill>
        <a:ln w="158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US" sz="1200" kern="1200" dirty="0">
              <a:solidFill>
                <a:schemeClr val="tx1"/>
              </a:solidFill>
            </a:rPr>
            <a:t>3</a:t>
          </a:r>
          <a:r>
            <a:rPr lang="es-US" sz="1200" b="1" kern="1200" dirty="0">
              <a:solidFill>
                <a:schemeClr val="tx1"/>
              </a:solidFill>
              <a:latin typeface="Century Gothic" panose="020B0502020202020204" pitchFamily="34" charset="0"/>
            </a:rPr>
            <a:t>.- Seguro de su ubicación, procedemos a informar al país </a:t>
          </a:r>
          <a:r>
            <a:rPr lang="es-DO" sz="1200" b="1" i="0" kern="1200" dirty="0">
              <a:solidFill>
                <a:schemeClr val="tx1"/>
              </a:solidFill>
              <a:latin typeface="Century Gothic" panose="020B0502020202020204" pitchFamily="34" charset="0"/>
            </a:rPr>
            <a:t>requirente</a:t>
          </a:r>
          <a:r>
            <a:rPr lang="es-US" sz="1200" b="1" kern="1200" dirty="0">
              <a:solidFill>
                <a:schemeClr val="tx1"/>
              </a:solidFill>
              <a:latin typeface="Century Gothic" panose="020B0502020202020204" pitchFamily="34" charset="0"/>
            </a:rPr>
            <a:t>, que es localizable en nuestro territorio.</a:t>
          </a:r>
          <a:endParaRPr lang="es-DO" sz="1200" b="1" kern="1200" dirty="0">
            <a:latin typeface="Century Gothic" panose="020B0502020202020204" pitchFamily="34" charset="0"/>
          </a:endParaRPr>
        </a:p>
      </dsp:txBody>
      <dsp:txXfrm>
        <a:off x="1523611" y="1184731"/>
        <a:ext cx="1311256" cy="12882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A8B838-0416-4D38-8F91-3BBD02761B16}">
      <dsp:nvSpPr>
        <dsp:cNvPr id="0" name=""/>
        <dsp:cNvSpPr/>
      </dsp:nvSpPr>
      <dsp:spPr>
        <a:xfrm>
          <a:off x="515983" y="237715"/>
          <a:ext cx="1826455" cy="982205"/>
        </a:xfrm>
        <a:prstGeom prst="round2DiagRect">
          <a:avLst>
            <a:gd name="adj1" fmla="val 0"/>
            <a:gd name="adj2" fmla="val 1667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349D65-6DDF-4603-A451-CB521B652CB1}">
      <dsp:nvSpPr>
        <dsp:cNvPr id="0" name=""/>
        <dsp:cNvSpPr/>
      </dsp:nvSpPr>
      <dsp:spPr>
        <a:xfrm>
          <a:off x="1429211" y="341888"/>
          <a:ext cx="243" cy="773858"/>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B140A8-23EE-4AA3-A0B2-996C2AB6699F}">
      <dsp:nvSpPr>
        <dsp:cNvPr id="0" name=""/>
        <dsp:cNvSpPr/>
      </dsp:nvSpPr>
      <dsp:spPr>
        <a:xfrm>
          <a:off x="576865" y="312124"/>
          <a:ext cx="791464" cy="83338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s-US" sz="1200" kern="1200" dirty="0">
              <a:solidFill>
                <a:srgbClr val="FF0000"/>
              </a:solidFill>
            </a:rPr>
            <a:t>LLEGADA</a:t>
          </a:r>
          <a:endParaRPr lang="es-DO" sz="1200" kern="1200" dirty="0">
            <a:solidFill>
              <a:srgbClr val="FF0000"/>
            </a:solidFill>
          </a:endParaRPr>
        </a:p>
      </dsp:txBody>
      <dsp:txXfrm>
        <a:off x="576865" y="312124"/>
        <a:ext cx="791464" cy="833386"/>
      </dsp:txXfrm>
    </dsp:sp>
    <dsp:sp modelId="{34F6E71D-0D9D-4A86-A8B1-907149F9FEBF}">
      <dsp:nvSpPr>
        <dsp:cNvPr id="0" name=""/>
        <dsp:cNvSpPr/>
      </dsp:nvSpPr>
      <dsp:spPr>
        <a:xfrm>
          <a:off x="1490093" y="312124"/>
          <a:ext cx="791464" cy="83338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s-US" sz="1200" kern="1200" dirty="0">
              <a:solidFill>
                <a:srgbClr val="FF0000"/>
              </a:solidFill>
            </a:rPr>
            <a:t>SALIDA</a:t>
          </a:r>
          <a:endParaRPr lang="es-DO" sz="1200" kern="1200" dirty="0">
            <a:solidFill>
              <a:srgbClr val="FF0000"/>
            </a:solidFill>
          </a:endParaRPr>
        </a:p>
      </dsp:txBody>
      <dsp:txXfrm>
        <a:off x="1490093" y="312124"/>
        <a:ext cx="791464" cy="833386"/>
      </dsp:txXfrm>
    </dsp:sp>
    <dsp:sp modelId="{98064608-1921-4EF6-98D3-E9BF660B3404}">
      <dsp:nvSpPr>
        <dsp:cNvPr id="0" name=""/>
        <dsp:cNvSpPr/>
      </dsp:nvSpPr>
      <dsp:spPr>
        <a:xfrm rot="16200000">
          <a:off x="-142112" y="612110"/>
          <a:ext cx="1010389" cy="174386"/>
        </a:xfrm>
        <a:prstGeom prst="rightArrow">
          <a:avLst>
            <a:gd name="adj1" fmla="val 49830"/>
            <a:gd name="adj2" fmla="val 60660"/>
          </a:avLst>
        </a:prstGeom>
        <a:solidFill>
          <a:schemeClr val="dk2">
            <a:tint val="40000"/>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r" defTabSz="222250">
            <a:lnSpc>
              <a:spcPct val="90000"/>
            </a:lnSpc>
            <a:spcBef>
              <a:spcPct val="0"/>
            </a:spcBef>
            <a:spcAft>
              <a:spcPct val="35000"/>
            </a:spcAft>
            <a:buNone/>
          </a:pPr>
          <a:r>
            <a:rPr lang="es-US" sz="500" kern="1200" dirty="0">
              <a:solidFill>
                <a:srgbClr val="FF0000"/>
              </a:solidFill>
            </a:rPr>
            <a:t>-----------------------------------</a:t>
          </a:r>
          <a:endParaRPr lang="es-DO" sz="500" kern="1200" dirty="0">
            <a:solidFill>
              <a:srgbClr val="FF0000"/>
            </a:solidFill>
          </a:endParaRPr>
        </a:p>
      </dsp:txBody>
      <dsp:txXfrm>
        <a:off x="-115757" y="682211"/>
        <a:ext cx="957678" cy="86896"/>
      </dsp:txXfrm>
    </dsp:sp>
    <dsp:sp modelId="{B15A376E-5318-4418-82D4-5003BC443A33}">
      <dsp:nvSpPr>
        <dsp:cNvPr id="0" name=""/>
        <dsp:cNvSpPr/>
      </dsp:nvSpPr>
      <dsp:spPr>
        <a:xfrm rot="5400000">
          <a:off x="1905279" y="731513"/>
          <a:ext cx="1071496" cy="205981"/>
        </a:xfrm>
        <a:prstGeom prst="rightArrow">
          <a:avLst>
            <a:gd name="adj1" fmla="val 49830"/>
            <a:gd name="adj2" fmla="val 60660"/>
          </a:avLst>
        </a:prstGeom>
        <a:solidFill>
          <a:schemeClr val="dk2">
            <a:tint val="40000"/>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r" defTabSz="222250">
            <a:lnSpc>
              <a:spcPct val="90000"/>
            </a:lnSpc>
            <a:spcBef>
              <a:spcPct val="0"/>
            </a:spcBef>
            <a:spcAft>
              <a:spcPct val="35000"/>
            </a:spcAft>
            <a:buNone/>
          </a:pPr>
          <a:r>
            <a:rPr lang="es-US" sz="500" kern="1200" dirty="0">
              <a:solidFill>
                <a:srgbClr val="FF0000"/>
              </a:solidFill>
            </a:rPr>
            <a:t>-------------------------------------</a:t>
          </a:r>
          <a:endParaRPr lang="es-DO" sz="500" kern="1200" dirty="0">
            <a:solidFill>
              <a:srgbClr val="FF0000"/>
            </a:solidFill>
          </a:endParaRPr>
        </a:p>
      </dsp:txBody>
      <dsp:txXfrm>
        <a:off x="1936410" y="752052"/>
        <a:ext cx="1009234" cy="102641"/>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D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5622F1-511B-4D4F-93A5-71603C8C94BE}" type="datetimeFigureOut">
              <a:rPr lang="es-DO" smtClean="0"/>
              <a:t>25/8/2023</a:t>
            </a:fld>
            <a:endParaRPr lang="es-D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D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D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D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688958-346B-4993-AAA7-AA2823E04BAD}" type="slidenum">
              <a:rPr lang="es-DO" smtClean="0"/>
              <a:t>‹Nº›</a:t>
            </a:fld>
            <a:endParaRPr lang="es-DO"/>
          </a:p>
        </p:txBody>
      </p:sp>
    </p:spTree>
    <p:extLst>
      <p:ext uri="{BB962C8B-B14F-4D97-AF65-F5344CB8AC3E}">
        <p14:creationId xmlns:p14="http://schemas.microsoft.com/office/powerpoint/2010/main" val="2128755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BE367E92-8A59-4846-AC93-230034E6CFD1}" type="datetimeFigureOut">
              <a:rPr lang="es-DO" smtClean="0"/>
              <a:t>25/8/2023</a:t>
            </a:fld>
            <a:endParaRPr lang="es-DO"/>
          </a:p>
        </p:txBody>
      </p:sp>
      <p:sp>
        <p:nvSpPr>
          <p:cNvPr id="3" name="Marcador de pie de página 2"/>
          <p:cNvSpPr>
            <a:spLocks noGrp="1"/>
          </p:cNvSpPr>
          <p:nvPr>
            <p:ph type="ftr" sz="quarter" idx="11"/>
          </p:nvPr>
        </p:nvSpPr>
        <p:spPr/>
        <p:txBody>
          <a:bodyPr/>
          <a:lstStyle/>
          <a:p>
            <a:endParaRPr lang="es-DO"/>
          </a:p>
        </p:txBody>
      </p:sp>
      <p:sp>
        <p:nvSpPr>
          <p:cNvPr id="4" name="Marcador de número de diapositiva 3"/>
          <p:cNvSpPr>
            <a:spLocks noGrp="1"/>
          </p:cNvSpPr>
          <p:nvPr>
            <p:ph type="sldNum" sz="quarter" idx="12"/>
          </p:nvPr>
        </p:nvSpPr>
        <p:spPr/>
        <p:txBody>
          <a:bodyPr/>
          <a:lstStyle/>
          <a:p>
            <a:fld id="{08A9E164-F805-4C5D-8469-A54DFF41B659}" type="slidenum">
              <a:rPr lang="es-DO" smtClean="0"/>
              <a:t>‹Nº›</a:t>
            </a:fld>
            <a:endParaRPr lang="es-DO"/>
          </a:p>
        </p:txBody>
      </p:sp>
      <p:pic>
        <p:nvPicPr>
          <p:cNvPr id="5" name="Imagen 3">
            <a:extLst>
              <a:ext uri="{FF2B5EF4-FFF2-40B4-BE49-F238E27FC236}">
                <a16:creationId xmlns:a16="http://schemas.microsoft.com/office/drawing/2014/main" id="{75B286BF-9823-4D50-A09B-32678494F67D}"/>
              </a:ext>
            </a:extLst>
          </p:cNvPr>
          <p:cNvPicPr>
            <a:picLocks noChangeAspect="1"/>
          </p:cNvPicPr>
          <p:nvPr userDrawn="1"/>
        </p:nvPicPr>
        <p:blipFill>
          <a:blip r:embed="rId2"/>
          <a:stretch>
            <a:fillRect/>
          </a:stretch>
        </p:blipFill>
        <p:spPr>
          <a:xfrm>
            <a:off x="181782" y="304067"/>
            <a:ext cx="7480371" cy="2185915"/>
          </a:xfrm>
          <a:prstGeom prst="rect">
            <a:avLst/>
          </a:prstGeom>
        </p:spPr>
      </p:pic>
      <p:pic>
        <p:nvPicPr>
          <p:cNvPr id="6" name="Imagen 2" descr="image002">
            <a:extLst>
              <a:ext uri="{FF2B5EF4-FFF2-40B4-BE49-F238E27FC236}">
                <a16:creationId xmlns:a16="http://schemas.microsoft.com/office/drawing/2014/main" id="{3244EB1D-66F2-44B0-9B09-0347EAD26BD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484242" y="5262291"/>
            <a:ext cx="2188535" cy="100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8709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DO"/>
          </a:p>
        </p:txBody>
      </p:sp>
      <p:sp>
        <p:nvSpPr>
          <p:cNvPr id="3" name="Marcador de texto vertical 2"/>
          <p:cNvSpPr>
            <a:spLocks noGrp="1"/>
          </p:cNvSpPr>
          <p:nvPr>
            <p:ph type="body" orient="vert" idx="1"/>
          </p:nvPr>
        </p:nvSpPr>
        <p:spPr>
          <a:xfrm>
            <a:off x="838200" y="1825625"/>
            <a:ext cx="10515600" cy="4351338"/>
          </a:xfrm>
          <a:prstGeom prst="rect">
            <a:avLst/>
          </a:prstGeo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DO"/>
          </a:p>
        </p:txBody>
      </p:sp>
      <p:sp>
        <p:nvSpPr>
          <p:cNvPr id="4" name="Marcador de fecha 3"/>
          <p:cNvSpPr>
            <a:spLocks noGrp="1"/>
          </p:cNvSpPr>
          <p:nvPr>
            <p:ph type="dt" sz="half" idx="10"/>
          </p:nvPr>
        </p:nvSpPr>
        <p:spPr/>
        <p:txBody>
          <a:bodyPr/>
          <a:lstStyle/>
          <a:p>
            <a:fld id="{BE367E92-8A59-4846-AC93-230034E6CFD1}" type="datetimeFigureOut">
              <a:rPr lang="es-DO" smtClean="0"/>
              <a:t>25/8/2023</a:t>
            </a:fld>
            <a:endParaRPr lang="es-DO"/>
          </a:p>
        </p:txBody>
      </p:sp>
      <p:sp>
        <p:nvSpPr>
          <p:cNvPr id="5" name="Marcador de pie de página 4"/>
          <p:cNvSpPr>
            <a:spLocks noGrp="1"/>
          </p:cNvSpPr>
          <p:nvPr>
            <p:ph type="ftr" sz="quarter" idx="11"/>
          </p:nvPr>
        </p:nvSpPr>
        <p:spPr/>
        <p:txBody>
          <a:bodyPr/>
          <a:lstStyle/>
          <a:p>
            <a:endParaRPr lang="es-DO"/>
          </a:p>
        </p:txBody>
      </p:sp>
      <p:sp>
        <p:nvSpPr>
          <p:cNvPr id="6" name="Marcador de número de diapositiva 5"/>
          <p:cNvSpPr>
            <a:spLocks noGrp="1"/>
          </p:cNvSpPr>
          <p:nvPr>
            <p:ph type="sldNum" sz="quarter" idx="12"/>
          </p:nvPr>
        </p:nvSpPr>
        <p:spPr/>
        <p:txBody>
          <a:bodyPr/>
          <a:lstStyle/>
          <a:p>
            <a:fld id="{08A9E164-F805-4C5D-8469-A54DFF41B659}" type="slidenum">
              <a:rPr lang="es-DO" smtClean="0"/>
              <a:t>‹Nº›</a:t>
            </a:fld>
            <a:endParaRPr lang="es-DO"/>
          </a:p>
        </p:txBody>
      </p:sp>
    </p:spTree>
    <p:extLst>
      <p:ext uri="{BB962C8B-B14F-4D97-AF65-F5344CB8AC3E}">
        <p14:creationId xmlns:p14="http://schemas.microsoft.com/office/powerpoint/2010/main" val="3111460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a:prstGeom prst="rect">
            <a:avLst/>
          </a:prstGeom>
        </p:spPr>
        <p:txBody>
          <a:bodyPr vert="eaVert"/>
          <a:lstStyle/>
          <a:p>
            <a:r>
              <a:rPr lang="es-ES"/>
              <a:t>Haga clic para modificar el estilo de título del patrón</a:t>
            </a:r>
            <a:endParaRPr lang="es-DO"/>
          </a:p>
        </p:txBody>
      </p:sp>
      <p:sp>
        <p:nvSpPr>
          <p:cNvPr id="3" name="Marcador de texto vertical 2"/>
          <p:cNvSpPr>
            <a:spLocks noGrp="1"/>
          </p:cNvSpPr>
          <p:nvPr>
            <p:ph type="body" orient="vert" idx="1"/>
          </p:nvPr>
        </p:nvSpPr>
        <p:spPr>
          <a:xfrm>
            <a:off x="838200" y="365125"/>
            <a:ext cx="7734300" cy="5811838"/>
          </a:xfrm>
          <a:prstGeom prst="rect">
            <a:avLst/>
          </a:prstGeo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DO"/>
          </a:p>
        </p:txBody>
      </p:sp>
      <p:sp>
        <p:nvSpPr>
          <p:cNvPr id="4" name="Marcador de fecha 3"/>
          <p:cNvSpPr>
            <a:spLocks noGrp="1"/>
          </p:cNvSpPr>
          <p:nvPr>
            <p:ph type="dt" sz="half" idx="10"/>
          </p:nvPr>
        </p:nvSpPr>
        <p:spPr/>
        <p:txBody>
          <a:bodyPr/>
          <a:lstStyle/>
          <a:p>
            <a:fld id="{BE367E92-8A59-4846-AC93-230034E6CFD1}" type="datetimeFigureOut">
              <a:rPr lang="es-DO" smtClean="0"/>
              <a:t>25/8/2023</a:t>
            </a:fld>
            <a:endParaRPr lang="es-DO"/>
          </a:p>
        </p:txBody>
      </p:sp>
      <p:sp>
        <p:nvSpPr>
          <p:cNvPr id="5" name="Marcador de pie de página 4"/>
          <p:cNvSpPr>
            <a:spLocks noGrp="1"/>
          </p:cNvSpPr>
          <p:nvPr>
            <p:ph type="ftr" sz="quarter" idx="11"/>
          </p:nvPr>
        </p:nvSpPr>
        <p:spPr/>
        <p:txBody>
          <a:bodyPr/>
          <a:lstStyle/>
          <a:p>
            <a:endParaRPr lang="es-DO"/>
          </a:p>
        </p:txBody>
      </p:sp>
      <p:sp>
        <p:nvSpPr>
          <p:cNvPr id="6" name="Marcador de número de diapositiva 5"/>
          <p:cNvSpPr>
            <a:spLocks noGrp="1"/>
          </p:cNvSpPr>
          <p:nvPr>
            <p:ph type="sldNum" sz="quarter" idx="12"/>
          </p:nvPr>
        </p:nvSpPr>
        <p:spPr/>
        <p:txBody>
          <a:bodyPr/>
          <a:lstStyle/>
          <a:p>
            <a:fld id="{08A9E164-F805-4C5D-8469-A54DFF41B659}" type="slidenum">
              <a:rPr lang="es-DO" smtClean="0"/>
              <a:t>‹Nº›</a:t>
            </a:fld>
            <a:endParaRPr lang="es-DO"/>
          </a:p>
        </p:txBody>
      </p:sp>
    </p:spTree>
    <p:extLst>
      <p:ext uri="{BB962C8B-B14F-4D97-AF65-F5344CB8AC3E}">
        <p14:creationId xmlns:p14="http://schemas.microsoft.com/office/powerpoint/2010/main" val="1715333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s-ES"/>
              <a:t>Haga clic para modificar el estilo de título del patrón</a:t>
            </a:r>
            <a:endParaRPr lang="es-DO"/>
          </a:p>
        </p:txBody>
      </p:sp>
      <p:sp>
        <p:nvSpPr>
          <p:cNvPr id="3" name="Subtítulo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DO"/>
          </a:p>
        </p:txBody>
      </p:sp>
      <p:sp>
        <p:nvSpPr>
          <p:cNvPr id="4" name="Marcador de fecha 3"/>
          <p:cNvSpPr>
            <a:spLocks noGrp="1"/>
          </p:cNvSpPr>
          <p:nvPr>
            <p:ph type="dt" sz="half" idx="10"/>
          </p:nvPr>
        </p:nvSpPr>
        <p:spPr/>
        <p:txBody>
          <a:bodyPr/>
          <a:lstStyle/>
          <a:p>
            <a:fld id="{BE367E92-8A59-4846-AC93-230034E6CFD1}" type="datetimeFigureOut">
              <a:rPr lang="es-DO" smtClean="0"/>
              <a:t>25/8/2023</a:t>
            </a:fld>
            <a:endParaRPr lang="es-DO"/>
          </a:p>
        </p:txBody>
      </p:sp>
      <p:sp>
        <p:nvSpPr>
          <p:cNvPr id="5" name="Marcador de pie de página 4"/>
          <p:cNvSpPr>
            <a:spLocks noGrp="1"/>
          </p:cNvSpPr>
          <p:nvPr>
            <p:ph type="ftr" sz="quarter" idx="11"/>
          </p:nvPr>
        </p:nvSpPr>
        <p:spPr/>
        <p:txBody>
          <a:bodyPr/>
          <a:lstStyle/>
          <a:p>
            <a:endParaRPr lang="es-DO"/>
          </a:p>
        </p:txBody>
      </p:sp>
      <p:sp>
        <p:nvSpPr>
          <p:cNvPr id="6" name="Marcador de número de diapositiva 5"/>
          <p:cNvSpPr>
            <a:spLocks noGrp="1"/>
          </p:cNvSpPr>
          <p:nvPr>
            <p:ph type="sldNum" sz="quarter" idx="12"/>
          </p:nvPr>
        </p:nvSpPr>
        <p:spPr/>
        <p:txBody>
          <a:bodyPr/>
          <a:lstStyle/>
          <a:p>
            <a:fld id="{08A9E164-F805-4C5D-8469-A54DFF41B659}" type="slidenum">
              <a:rPr lang="es-DO" smtClean="0"/>
              <a:t>‹Nº›</a:t>
            </a:fld>
            <a:endParaRPr lang="es-DO"/>
          </a:p>
        </p:txBody>
      </p:sp>
      <p:pic>
        <p:nvPicPr>
          <p:cNvPr id="7" name="Imagen 2" descr="image002">
            <a:extLst>
              <a:ext uri="{FF2B5EF4-FFF2-40B4-BE49-F238E27FC236}">
                <a16:creationId xmlns:a16="http://schemas.microsoft.com/office/drawing/2014/main" id="{8BEC078E-0E8F-49E6-A1A6-A62CDF510BE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87865" y="5879462"/>
            <a:ext cx="1223135" cy="561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8594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DO"/>
          </a:p>
        </p:txBody>
      </p:sp>
      <p:sp>
        <p:nvSpPr>
          <p:cNvPr id="3" name="Marcador de contenido 2"/>
          <p:cNvSpPr>
            <a:spLocks noGrp="1"/>
          </p:cNvSpPr>
          <p:nvPr>
            <p:ph idx="1"/>
          </p:nvPr>
        </p:nvSpPr>
        <p:spPr>
          <a:xfrm>
            <a:off x="838200" y="1825625"/>
            <a:ext cx="10515600" cy="435133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DO"/>
          </a:p>
        </p:txBody>
      </p:sp>
      <p:sp>
        <p:nvSpPr>
          <p:cNvPr id="4" name="Marcador de fecha 3"/>
          <p:cNvSpPr>
            <a:spLocks noGrp="1"/>
          </p:cNvSpPr>
          <p:nvPr>
            <p:ph type="dt" sz="half" idx="10"/>
          </p:nvPr>
        </p:nvSpPr>
        <p:spPr/>
        <p:txBody>
          <a:bodyPr/>
          <a:lstStyle/>
          <a:p>
            <a:fld id="{BE367E92-8A59-4846-AC93-230034E6CFD1}" type="datetimeFigureOut">
              <a:rPr lang="es-DO" smtClean="0"/>
              <a:t>25/8/2023</a:t>
            </a:fld>
            <a:endParaRPr lang="es-DO"/>
          </a:p>
        </p:txBody>
      </p:sp>
      <p:sp>
        <p:nvSpPr>
          <p:cNvPr id="5" name="Marcador de pie de página 4"/>
          <p:cNvSpPr>
            <a:spLocks noGrp="1"/>
          </p:cNvSpPr>
          <p:nvPr>
            <p:ph type="ftr" sz="quarter" idx="11"/>
          </p:nvPr>
        </p:nvSpPr>
        <p:spPr/>
        <p:txBody>
          <a:bodyPr/>
          <a:lstStyle/>
          <a:p>
            <a:endParaRPr lang="es-DO"/>
          </a:p>
        </p:txBody>
      </p:sp>
      <p:sp>
        <p:nvSpPr>
          <p:cNvPr id="6" name="Marcador de número de diapositiva 5"/>
          <p:cNvSpPr>
            <a:spLocks noGrp="1"/>
          </p:cNvSpPr>
          <p:nvPr>
            <p:ph type="sldNum" sz="quarter" idx="12"/>
          </p:nvPr>
        </p:nvSpPr>
        <p:spPr/>
        <p:txBody>
          <a:bodyPr/>
          <a:lstStyle/>
          <a:p>
            <a:fld id="{08A9E164-F805-4C5D-8469-A54DFF41B659}" type="slidenum">
              <a:rPr lang="es-DO" smtClean="0"/>
              <a:t>‹Nº›</a:t>
            </a:fld>
            <a:endParaRPr lang="es-DO"/>
          </a:p>
        </p:txBody>
      </p:sp>
      <p:pic>
        <p:nvPicPr>
          <p:cNvPr id="8" name="Imagen 2" descr="image002">
            <a:extLst>
              <a:ext uri="{FF2B5EF4-FFF2-40B4-BE49-F238E27FC236}">
                <a16:creationId xmlns:a16="http://schemas.microsoft.com/office/drawing/2014/main" id="{40EBEA85-1B89-49A0-B45B-C4FDFD3852A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87865" y="5879462"/>
            <a:ext cx="1223135" cy="561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7496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a:prstGeom prst="rect">
            <a:avLst/>
          </a:prstGeom>
        </p:spPr>
        <p:txBody>
          <a:bodyPr anchor="b"/>
          <a:lstStyle>
            <a:lvl1pPr>
              <a:defRPr sz="6000"/>
            </a:lvl1pPr>
          </a:lstStyle>
          <a:p>
            <a:r>
              <a:rPr lang="es-ES"/>
              <a:t>Haga clic para modificar el estilo de título del patrón</a:t>
            </a:r>
            <a:endParaRPr lang="es-DO"/>
          </a:p>
        </p:txBody>
      </p:sp>
      <p:sp>
        <p:nvSpPr>
          <p:cNvPr id="3" name="Marcador de texto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BE367E92-8A59-4846-AC93-230034E6CFD1}" type="datetimeFigureOut">
              <a:rPr lang="es-DO" smtClean="0"/>
              <a:t>25/8/2023</a:t>
            </a:fld>
            <a:endParaRPr lang="es-DO"/>
          </a:p>
        </p:txBody>
      </p:sp>
      <p:sp>
        <p:nvSpPr>
          <p:cNvPr id="5" name="Marcador de pie de página 4"/>
          <p:cNvSpPr>
            <a:spLocks noGrp="1"/>
          </p:cNvSpPr>
          <p:nvPr>
            <p:ph type="ftr" sz="quarter" idx="11"/>
          </p:nvPr>
        </p:nvSpPr>
        <p:spPr/>
        <p:txBody>
          <a:bodyPr/>
          <a:lstStyle/>
          <a:p>
            <a:endParaRPr lang="es-DO"/>
          </a:p>
        </p:txBody>
      </p:sp>
      <p:sp>
        <p:nvSpPr>
          <p:cNvPr id="6" name="Marcador de número de diapositiva 5"/>
          <p:cNvSpPr>
            <a:spLocks noGrp="1"/>
          </p:cNvSpPr>
          <p:nvPr>
            <p:ph type="sldNum" sz="quarter" idx="12"/>
          </p:nvPr>
        </p:nvSpPr>
        <p:spPr/>
        <p:txBody>
          <a:bodyPr/>
          <a:lstStyle/>
          <a:p>
            <a:fld id="{08A9E164-F805-4C5D-8469-A54DFF41B659}" type="slidenum">
              <a:rPr lang="es-DO" smtClean="0"/>
              <a:t>‹Nº›</a:t>
            </a:fld>
            <a:endParaRPr lang="es-DO"/>
          </a:p>
        </p:txBody>
      </p:sp>
      <p:pic>
        <p:nvPicPr>
          <p:cNvPr id="8" name="Imagen 2" descr="image002">
            <a:extLst>
              <a:ext uri="{FF2B5EF4-FFF2-40B4-BE49-F238E27FC236}">
                <a16:creationId xmlns:a16="http://schemas.microsoft.com/office/drawing/2014/main" id="{0B421127-0E63-432E-AF75-905F37F6EEA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87865" y="5879462"/>
            <a:ext cx="1223135" cy="561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7747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DO"/>
          </a:p>
        </p:txBody>
      </p:sp>
      <p:sp>
        <p:nvSpPr>
          <p:cNvPr id="3" name="Marcador de contenido 2"/>
          <p:cNvSpPr>
            <a:spLocks noGrp="1"/>
          </p:cNvSpPr>
          <p:nvPr>
            <p:ph sz="half" idx="1"/>
          </p:nvPr>
        </p:nvSpPr>
        <p:spPr>
          <a:xfrm>
            <a:off x="838200" y="1825625"/>
            <a:ext cx="5181600" cy="435133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DO"/>
          </a:p>
        </p:txBody>
      </p:sp>
      <p:sp>
        <p:nvSpPr>
          <p:cNvPr id="4" name="Marcador de contenido 3"/>
          <p:cNvSpPr>
            <a:spLocks noGrp="1"/>
          </p:cNvSpPr>
          <p:nvPr>
            <p:ph sz="half" idx="2"/>
          </p:nvPr>
        </p:nvSpPr>
        <p:spPr>
          <a:xfrm>
            <a:off x="6172200" y="1825625"/>
            <a:ext cx="5181600" cy="435133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DO"/>
          </a:p>
        </p:txBody>
      </p:sp>
      <p:sp>
        <p:nvSpPr>
          <p:cNvPr id="5" name="Marcador de fecha 4"/>
          <p:cNvSpPr>
            <a:spLocks noGrp="1"/>
          </p:cNvSpPr>
          <p:nvPr>
            <p:ph type="dt" sz="half" idx="10"/>
          </p:nvPr>
        </p:nvSpPr>
        <p:spPr/>
        <p:txBody>
          <a:bodyPr/>
          <a:lstStyle/>
          <a:p>
            <a:fld id="{BE367E92-8A59-4846-AC93-230034E6CFD1}" type="datetimeFigureOut">
              <a:rPr lang="es-DO" smtClean="0"/>
              <a:t>25/8/2023</a:t>
            </a:fld>
            <a:endParaRPr lang="es-DO"/>
          </a:p>
        </p:txBody>
      </p:sp>
      <p:sp>
        <p:nvSpPr>
          <p:cNvPr id="6" name="Marcador de pie de página 5"/>
          <p:cNvSpPr>
            <a:spLocks noGrp="1"/>
          </p:cNvSpPr>
          <p:nvPr>
            <p:ph type="ftr" sz="quarter" idx="11"/>
          </p:nvPr>
        </p:nvSpPr>
        <p:spPr/>
        <p:txBody>
          <a:bodyPr/>
          <a:lstStyle/>
          <a:p>
            <a:endParaRPr lang="es-DO"/>
          </a:p>
        </p:txBody>
      </p:sp>
      <p:sp>
        <p:nvSpPr>
          <p:cNvPr id="7" name="Marcador de número de diapositiva 6"/>
          <p:cNvSpPr>
            <a:spLocks noGrp="1"/>
          </p:cNvSpPr>
          <p:nvPr>
            <p:ph type="sldNum" sz="quarter" idx="12"/>
          </p:nvPr>
        </p:nvSpPr>
        <p:spPr/>
        <p:txBody>
          <a:bodyPr/>
          <a:lstStyle/>
          <a:p>
            <a:fld id="{08A9E164-F805-4C5D-8469-A54DFF41B659}" type="slidenum">
              <a:rPr lang="es-DO" smtClean="0"/>
              <a:t>‹Nº›</a:t>
            </a:fld>
            <a:endParaRPr lang="es-DO"/>
          </a:p>
        </p:txBody>
      </p:sp>
      <p:pic>
        <p:nvPicPr>
          <p:cNvPr id="9" name="Imagen 2" descr="image002">
            <a:extLst>
              <a:ext uri="{FF2B5EF4-FFF2-40B4-BE49-F238E27FC236}">
                <a16:creationId xmlns:a16="http://schemas.microsoft.com/office/drawing/2014/main" id="{B38F40BC-0898-449F-B263-6A91BE090AD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87865" y="5879462"/>
            <a:ext cx="1223135" cy="561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4927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a:prstGeom prst="rect">
            <a:avLst/>
          </a:prstGeom>
        </p:spPr>
        <p:txBody>
          <a:bodyPr/>
          <a:lstStyle/>
          <a:p>
            <a:r>
              <a:rPr lang="es-ES"/>
              <a:t>Haga clic para modificar el estilo de título del patrón</a:t>
            </a:r>
            <a:endParaRPr lang="es-DO"/>
          </a:p>
        </p:txBody>
      </p:sp>
      <p:sp>
        <p:nvSpPr>
          <p:cNvPr id="3" name="Marcador de texto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DO"/>
          </a:p>
        </p:txBody>
      </p:sp>
      <p:sp>
        <p:nvSpPr>
          <p:cNvPr id="5" name="Marcador de texto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DO"/>
          </a:p>
        </p:txBody>
      </p:sp>
      <p:sp>
        <p:nvSpPr>
          <p:cNvPr id="7" name="Marcador de fecha 6"/>
          <p:cNvSpPr>
            <a:spLocks noGrp="1"/>
          </p:cNvSpPr>
          <p:nvPr>
            <p:ph type="dt" sz="half" idx="10"/>
          </p:nvPr>
        </p:nvSpPr>
        <p:spPr/>
        <p:txBody>
          <a:bodyPr/>
          <a:lstStyle/>
          <a:p>
            <a:fld id="{BE367E92-8A59-4846-AC93-230034E6CFD1}" type="datetimeFigureOut">
              <a:rPr lang="es-DO" smtClean="0"/>
              <a:t>25/8/2023</a:t>
            </a:fld>
            <a:endParaRPr lang="es-DO"/>
          </a:p>
        </p:txBody>
      </p:sp>
      <p:sp>
        <p:nvSpPr>
          <p:cNvPr id="8" name="Marcador de pie de página 7"/>
          <p:cNvSpPr>
            <a:spLocks noGrp="1"/>
          </p:cNvSpPr>
          <p:nvPr>
            <p:ph type="ftr" sz="quarter" idx="11"/>
          </p:nvPr>
        </p:nvSpPr>
        <p:spPr/>
        <p:txBody>
          <a:bodyPr/>
          <a:lstStyle/>
          <a:p>
            <a:endParaRPr lang="es-DO"/>
          </a:p>
        </p:txBody>
      </p:sp>
      <p:sp>
        <p:nvSpPr>
          <p:cNvPr id="9" name="Marcador de número de diapositiva 8"/>
          <p:cNvSpPr>
            <a:spLocks noGrp="1"/>
          </p:cNvSpPr>
          <p:nvPr>
            <p:ph type="sldNum" sz="quarter" idx="12"/>
          </p:nvPr>
        </p:nvSpPr>
        <p:spPr/>
        <p:txBody>
          <a:bodyPr/>
          <a:lstStyle/>
          <a:p>
            <a:fld id="{08A9E164-F805-4C5D-8469-A54DFF41B659}" type="slidenum">
              <a:rPr lang="es-DO" smtClean="0"/>
              <a:t>‹Nº›</a:t>
            </a:fld>
            <a:endParaRPr lang="es-DO"/>
          </a:p>
        </p:txBody>
      </p:sp>
      <p:pic>
        <p:nvPicPr>
          <p:cNvPr id="11" name="Imagen 2" descr="image002">
            <a:extLst>
              <a:ext uri="{FF2B5EF4-FFF2-40B4-BE49-F238E27FC236}">
                <a16:creationId xmlns:a16="http://schemas.microsoft.com/office/drawing/2014/main" id="{48A9A6E1-94EF-408A-910D-D4A6FBB0A4C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87865" y="5879462"/>
            <a:ext cx="1223135" cy="561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3549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DO"/>
          </a:p>
        </p:txBody>
      </p:sp>
      <p:sp>
        <p:nvSpPr>
          <p:cNvPr id="3" name="Marcador de fecha 2"/>
          <p:cNvSpPr>
            <a:spLocks noGrp="1"/>
          </p:cNvSpPr>
          <p:nvPr>
            <p:ph type="dt" sz="half" idx="10"/>
          </p:nvPr>
        </p:nvSpPr>
        <p:spPr/>
        <p:txBody>
          <a:bodyPr/>
          <a:lstStyle/>
          <a:p>
            <a:fld id="{BE367E92-8A59-4846-AC93-230034E6CFD1}" type="datetimeFigureOut">
              <a:rPr lang="es-DO" smtClean="0"/>
              <a:t>25/8/2023</a:t>
            </a:fld>
            <a:endParaRPr lang="es-DO"/>
          </a:p>
        </p:txBody>
      </p:sp>
      <p:sp>
        <p:nvSpPr>
          <p:cNvPr id="4" name="Marcador de pie de página 3"/>
          <p:cNvSpPr>
            <a:spLocks noGrp="1"/>
          </p:cNvSpPr>
          <p:nvPr>
            <p:ph type="ftr" sz="quarter" idx="11"/>
          </p:nvPr>
        </p:nvSpPr>
        <p:spPr/>
        <p:txBody>
          <a:bodyPr/>
          <a:lstStyle/>
          <a:p>
            <a:endParaRPr lang="es-DO"/>
          </a:p>
        </p:txBody>
      </p:sp>
      <p:sp>
        <p:nvSpPr>
          <p:cNvPr id="5" name="Marcador de número de diapositiva 4"/>
          <p:cNvSpPr>
            <a:spLocks noGrp="1"/>
          </p:cNvSpPr>
          <p:nvPr>
            <p:ph type="sldNum" sz="quarter" idx="12"/>
          </p:nvPr>
        </p:nvSpPr>
        <p:spPr/>
        <p:txBody>
          <a:bodyPr/>
          <a:lstStyle/>
          <a:p>
            <a:fld id="{08A9E164-F805-4C5D-8469-A54DFF41B659}" type="slidenum">
              <a:rPr lang="es-DO" smtClean="0"/>
              <a:t>‹Nº›</a:t>
            </a:fld>
            <a:endParaRPr lang="es-DO"/>
          </a:p>
        </p:txBody>
      </p:sp>
      <p:pic>
        <p:nvPicPr>
          <p:cNvPr id="7" name="Imagen 2" descr="image002">
            <a:extLst>
              <a:ext uri="{FF2B5EF4-FFF2-40B4-BE49-F238E27FC236}">
                <a16:creationId xmlns:a16="http://schemas.microsoft.com/office/drawing/2014/main" id="{D7A13393-E369-47B5-A655-85FFFCAE20C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87865" y="5879462"/>
            <a:ext cx="1223135" cy="561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2193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a:prstGeom prst="rect">
            <a:avLst/>
          </a:prstGeom>
        </p:spPr>
        <p:txBody>
          <a:bodyPr anchor="b"/>
          <a:lstStyle>
            <a:lvl1pPr>
              <a:defRPr sz="3200"/>
            </a:lvl1pPr>
          </a:lstStyle>
          <a:p>
            <a:r>
              <a:rPr lang="es-ES"/>
              <a:t>Haga clic para modificar el estilo de título del patrón</a:t>
            </a:r>
            <a:endParaRPr lang="es-DO"/>
          </a:p>
        </p:txBody>
      </p:sp>
      <p:sp>
        <p:nvSpPr>
          <p:cNvPr id="3" name="Marcador de contenido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DO"/>
          </a:p>
        </p:txBody>
      </p:sp>
      <p:sp>
        <p:nvSpPr>
          <p:cNvPr id="4" name="Marcador de texto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BE367E92-8A59-4846-AC93-230034E6CFD1}" type="datetimeFigureOut">
              <a:rPr lang="es-DO" smtClean="0"/>
              <a:t>25/8/2023</a:t>
            </a:fld>
            <a:endParaRPr lang="es-DO"/>
          </a:p>
        </p:txBody>
      </p:sp>
      <p:sp>
        <p:nvSpPr>
          <p:cNvPr id="6" name="Marcador de pie de página 5"/>
          <p:cNvSpPr>
            <a:spLocks noGrp="1"/>
          </p:cNvSpPr>
          <p:nvPr>
            <p:ph type="ftr" sz="quarter" idx="11"/>
          </p:nvPr>
        </p:nvSpPr>
        <p:spPr/>
        <p:txBody>
          <a:bodyPr/>
          <a:lstStyle/>
          <a:p>
            <a:endParaRPr lang="es-DO"/>
          </a:p>
        </p:txBody>
      </p:sp>
      <p:sp>
        <p:nvSpPr>
          <p:cNvPr id="7" name="Marcador de número de diapositiva 6"/>
          <p:cNvSpPr>
            <a:spLocks noGrp="1"/>
          </p:cNvSpPr>
          <p:nvPr>
            <p:ph type="sldNum" sz="quarter" idx="12"/>
          </p:nvPr>
        </p:nvSpPr>
        <p:spPr/>
        <p:txBody>
          <a:bodyPr/>
          <a:lstStyle/>
          <a:p>
            <a:fld id="{08A9E164-F805-4C5D-8469-A54DFF41B659}" type="slidenum">
              <a:rPr lang="es-DO" smtClean="0"/>
              <a:t>‹Nº›</a:t>
            </a:fld>
            <a:endParaRPr lang="es-DO"/>
          </a:p>
        </p:txBody>
      </p:sp>
      <p:pic>
        <p:nvPicPr>
          <p:cNvPr id="9" name="Imagen 2" descr="image002">
            <a:extLst>
              <a:ext uri="{FF2B5EF4-FFF2-40B4-BE49-F238E27FC236}">
                <a16:creationId xmlns:a16="http://schemas.microsoft.com/office/drawing/2014/main" id="{A5DD2ED1-4296-4236-AABA-C4D5660B485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87865" y="5879462"/>
            <a:ext cx="1223135" cy="561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9971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a:prstGeom prst="rect">
            <a:avLst/>
          </a:prstGeom>
        </p:spPr>
        <p:txBody>
          <a:bodyPr anchor="b"/>
          <a:lstStyle>
            <a:lvl1pPr>
              <a:defRPr sz="3200"/>
            </a:lvl1pPr>
          </a:lstStyle>
          <a:p>
            <a:r>
              <a:rPr lang="es-ES"/>
              <a:t>Haga clic para modificar el estilo de título del patrón</a:t>
            </a:r>
            <a:endParaRPr lang="es-DO"/>
          </a:p>
        </p:txBody>
      </p:sp>
      <p:sp>
        <p:nvSpPr>
          <p:cNvPr id="3" name="Marcador de posición de imagen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DO"/>
          </a:p>
        </p:txBody>
      </p:sp>
      <p:sp>
        <p:nvSpPr>
          <p:cNvPr id="4" name="Marcador de texto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BE367E92-8A59-4846-AC93-230034E6CFD1}" type="datetimeFigureOut">
              <a:rPr lang="es-DO" smtClean="0"/>
              <a:t>25/8/2023</a:t>
            </a:fld>
            <a:endParaRPr lang="es-DO"/>
          </a:p>
        </p:txBody>
      </p:sp>
      <p:sp>
        <p:nvSpPr>
          <p:cNvPr id="6" name="Marcador de pie de página 5"/>
          <p:cNvSpPr>
            <a:spLocks noGrp="1"/>
          </p:cNvSpPr>
          <p:nvPr>
            <p:ph type="ftr" sz="quarter" idx="11"/>
          </p:nvPr>
        </p:nvSpPr>
        <p:spPr/>
        <p:txBody>
          <a:bodyPr/>
          <a:lstStyle/>
          <a:p>
            <a:endParaRPr lang="es-DO"/>
          </a:p>
        </p:txBody>
      </p:sp>
      <p:sp>
        <p:nvSpPr>
          <p:cNvPr id="7" name="Marcador de número de diapositiva 6"/>
          <p:cNvSpPr>
            <a:spLocks noGrp="1"/>
          </p:cNvSpPr>
          <p:nvPr>
            <p:ph type="sldNum" sz="quarter" idx="12"/>
          </p:nvPr>
        </p:nvSpPr>
        <p:spPr/>
        <p:txBody>
          <a:bodyPr/>
          <a:lstStyle/>
          <a:p>
            <a:fld id="{08A9E164-F805-4C5D-8469-A54DFF41B659}" type="slidenum">
              <a:rPr lang="es-DO" smtClean="0"/>
              <a:t>‹Nº›</a:t>
            </a:fld>
            <a:endParaRPr lang="es-DO"/>
          </a:p>
        </p:txBody>
      </p:sp>
      <p:pic>
        <p:nvPicPr>
          <p:cNvPr id="9" name="Imagen 2" descr="image002">
            <a:extLst>
              <a:ext uri="{FF2B5EF4-FFF2-40B4-BE49-F238E27FC236}">
                <a16:creationId xmlns:a16="http://schemas.microsoft.com/office/drawing/2014/main" id="{08683F47-9E4A-4732-A132-1CD52F8E8A1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87865" y="5879462"/>
            <a:ext cx="1223135" cy="561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778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D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DO" dirty="0"/>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367E92-8A59-4846-AC93-230034E6CFD1}" type="datetimeFigureOut">
              <a:rPr lang="es-DO" smtClean="0"/>
              <a:t>25/8/2023</a:t>
            </a:fld>
            <a:endParaRPr lang="es-DO"/>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DO"/>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A9E164-F805-4C5D-8469-A54DFF41B659}" type="slidenum">
              <a:rPr lang="es-DO" smtClean="0"/>
              <a:t>‹Nº›</a:t>
            </a:fld>
            <a:endParaRPr lang="es-DO"/>
          </a:p>
        </p:txBody>
      </p:sp>
    </p:spTree>
    <p:extLst>
      <p:ext uri="{BB962C8B-B14F-4D97-AF65-F5344CB8AC3E}">
        <p14:creationId xmlns:p14="http://schemas.microsoft.com/office/powerpoint/2010/main" val="36102539"/>
      </p:ext>
    </p:extLst>
  </p:cSld>
  <p:clrMap bg1="lt1" tx1="dk1" bg2="lt2" tx2="dk2" accent1="accent1" accent2="accent2" accent3="accent3" accent4="accent4" accent5="accent5" accent6="accent6" hlink="hlink" folHlink="folHlink"/>
  <p:sldLayoutIdLst>
    <p:sldLayoutId id="2147483655" r:id="rId1"/>
    <p:sldLayoutId id="2147483649" r:id="rId2"/>
    <p:sldLayoutId id="2147483650" r:id="rId3"/>
    <p:sldLayoutId id="2147483651" r:id="rId4"/>
    <p:sldLayoutId id="2147483652" r:id="rId5"/>
    <p:sldLayoutId id="2147483653" r:id="rId6"/>
    <p:sldLayoutId id="2147483654"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D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jpe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5.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gif"/><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44.png"/><Relationship Id="rId7" Type="http://schemas.openxmlformats.org/officeDocument/2006/relationships/image" Target="../media/image67.png"/><Relationship Id="rId2" Type="http://schemas.openxmlformats.org/officeDocument/2006/relationships/image" Target="../media/image64.gif"/><Relationship Id="rId1" Type="http://schemas.openxmlformats.org/officeDocument/2006/relationships/slideLayout" Target="../slideLayouts/slideLayout2.xml"/><Relationship Id="rId6" Type="http://schemas.openxmlformats.org/officeDocument/2006/relationships/image" Target="../media/image66.png"/><Relationship Id="rId5" Type="http://schemas.microsoft.com/office/2007/relationships/hdphoto" Target="../media/hdphoto5.wdp"/><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44.png"/><Relationship Id="rId7" Type="http://schemas.openxmlformats.org/officeDocument/2006/relationships/image" Target="../media/image67.png"/><Relationship Id="rId2" Type="http://schemas.openxmlformats.org/officeDocument/2006/relationships/image" Target="../media/image64.gif"/><Relationship Id="rId1" Type="http://schemas.openxmlformats.org/officeDocument/2006/relationships/slideLayout" Target="../slideLayouts/slideLayout2.xml"/><Relationship Id="rId6" Type="http://schemas.openxmlformats.org/officeDocument/2006/relationships/image" Target="../media/image69.png"/><Relationship Id="rId5" Type="http://schemas.microsoft.com/office/2007/relationships/hdphoto" Target="../media/hdphoto5.wdp"/><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8" Type="http://schemas.openxmlformats.org/officeDocument/2006/relationships/image" Target="../media/image68.png"/><Relationship Id="rId3" Type="http://schemas.microsoft.com/office/2007/relationships/hdphoto" Target="../media/hdphoto6.wdp"/><Relationship Id="rId7" Type="http://schemas.microsoft.com/office/2007/relationships/hdphoto" Target="../media/hdphoto5.wdp"/><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65.png"/><Relationship Id="rId5" Type="http://schemas.microsoft.com/office/2007/relationships/hdphoto" Target="../media/hdphoto7.wdp"/><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75.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image" Target="../media/image80.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interpol.int/es/Noticias-y-acontecimientos/Noticias/2020/INTERPOL-contribuye-a-la-detencion-de-unos-ciberdelincuentes-que-atentaban-contra-sitios-web-de-compra-en-linea" TargetMode="External"/><Relationship Id="rId2" Type="http://schemas.openxmlformats.org/officeDocument/2006/relationships/hyperlink" Target="https://www.interpol.int/es/Noticias-y-acontecimientos/Noticias/2020/Iniciativa-de-INTERPOL-contra-la-mineria-ilicita-de-criptomonedas-en-el-Sudeste-Asiatico" TargetMode="Externa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83.pn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84.png"/></Relationships>
</file>

<file path=ppt/slides/_rels/slide3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2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Imagen 2">
            <a:extLst>
              <a:ext uri="{FF2B5EF4-FFF2-40B4-BE49-F238E27FC236}">
                <a16:creationId xmlns:a16="http://schemas.microsoft.com/office/drawing/2014/main" id="{B4CCC190-7227-0FF6-08B9-0AE9979F4B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4764"/>
            <a:ext cx="4312670" cy="1519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3 Grupo"/>
          <p:cNvGrpSpPr/>
          <p:nvPr/>
        </p:nvGrpSpPr>
        <p:grpSpPr>
          <a:xfrm>
            <a:off x="3480179" y="961441"/>
            <a:ext cx="5883111" cy="4060935"/>
            <a:chOff x="1959428" y="642389"/>
            <a:chExt cx="6830621" cy="5066426"/>
          </a:xfrm>
        </p:grpSpPr>
        <p:grpSp>
          <p:nvGrpSpPr>
            <p:cNvPr id="5" name="4 Grupo"/>
            <p:cNvGrpSpPr/>
            <p:nvPr/>
          </p:nvGrpSpPr>
          <p:grpSpPr>
            <a:xfrm>
              <a:off x="1959428" y="642389"/>
              <a:ext cx="6830621" cy="4820261"/>
              <a:chOff x="1959428" y="642389"/>
              <a:chExt cx="6830621" cy="4820261"/>
            </a:xfrm>
          </p:grpSpPr>
          <p:pic>
            <p:nvPicPr>
              <p:cNvPr id="9" name="Picture 2" descr="Quiénes forman parte en la Cooperación? – Visión General de los Actores. |  Tidus Coop."/>
              <p:cNvPicPr>
                <a:picLocks noChangeAspect="1" noChangeArrowheads="1"/>
              </p:cNvPicPr>
              <p:nvPr/>
            </p:nvPicPr>
            <p:blipFill rotWithShape="1">
              <a:blip r:embed="rId3">
                <a:extLst>
                  <a:ext uri="{28A0092B-C50C-407E-A947-70E740481C1C}">
                    <a14:useLocalDpi xmlns:a14="http://schemas.microsoft.com/office/drawing/2010/main" val="0"/>
                  </a:ext>
                </a:extLst>
              </a:blip>
              <a:srcRect b="3698"/>
              <a:stretch/>
            </p:blipFill>
            <p:spPr bwMode="auto">
              <a:xfrm>
                <a:off x="1959428" y="900588"/>
                <a:ext cx="6830621" cy="456206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Policía cibernética: qué es, requisitos y mucho más"/>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91" b="98438" l="9668" r="94727"/>
                        </a14:imgEffect>
                      </a14:imgLayer>
                    </a14:imgProps>
                  </a:ext>
                  <a:ext uri="{28A0092B-C50C-407E-A947-70E740481C1C}">
                    <a14:useLocalDpi xmlns:a14="http://schemas.microsoft.com/office/drawing/2010/main" val="0"/>
                  </a:ext>
                </a:extLst>
              </a:blip>
              <a:srcRect l="9835" r="4378"/>
              <a:stretch/>
            </p:blipFill>
            <p:spPr bwMode="auto">
              <a:xfrm>
                <a:off x="4465121" y="642389"/>
                <a:ext cx="2280063" cy="1328914"/>
              </a:xfrm>
              <a:prstGeom prst="rect">
                <a:avLst/>
              </a:prstGeom>
              <a:noFill/>
              <a:extLst>
                <a:ext uri="{909E8E84-426E-40DD-AFC4-6F175D3DCCD1}">
                  <a14:hiddenFill xmlns:a14="http://schemas.microsoft.com/office/drawing/2010/main">
                    <a:solidFill>
                      <a:srgbClr val="FFFFFF"/>
                    </a:solidFill>
                  </a14:hiddenFill>
                </a:ext>
              </a:extLst>
            </p:spPr>
          </p:pic>
          <p:sp>
            <p:nvSpPr>
              <p:cNvPr id="11" name="10 Rectángulo"/>
              <p:cNvSpPr/>
              <p:nvPr/>
            </p:nvSpPr>
            <p:spPr>
              <a:xfrm>
                <a:off x="3431969" y="3443844"/>
                <a:ext cx="4275117" cy="2018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grpSp>
        <p:pic>
          <p:nvPicPr>
            <p:cNvPr id="6" name="Picture 6" descr="Qué es la Interpol? - El Orden Mundial - EOM"/>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l="29897" t="5171" r="26257" b="19783"/>
            <a:stretch/>
          </p:blipFill>
          <p:spPr bwMode="auto">
            <a:xfrm>
              <a:off x="2379502" y="2766939"/>
              <a:ext cx="1259404" cy="13157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32072" y="2643456"/>
              <a:ext cx="1256391" cy="1256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5" descr="Archivo:Map of the member states of Interpol.sv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2709" b="99015" l="750" r="99250"/>
                      </a14:imgEffect>
                    </a14:imgLayer>
                  </a14:imgProps>
                </a:ext>
                <a:ext uri="{28A0092B-C50C-407E-A947-70E740481C1C}">
                  <a14:useLocalDpi xmlns:a14="http://schemas.microsoft.com/office/drawing/2010/main" val="0"/>
                </a:ext>
              </a:extLst>
            </a:blip>
            <a:srcRect/>
            <a:stretch>
              <a:fillRect/>
            </a:stretch>
          </p:blipFill>
          <p:spPr bwMode="auto">
            <a:xfrm>
              <a:off x="2738416" y="3032949"/>
              <a:ext cx="5272643" cy="2675866"/>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11 Rectángulo"/>
          <p:cNvSpPr/>
          <p:nvPr/>
        </p:nvSpPr>
        <p:spPr>
          <a:xfrm>
            <a:off x="2161098" y="5258025"/>
            <a:ext cx="7225650" cy="1392689"/>
          </a:xfrm>
          <a:prstGeom prst="rect">
            <a:avLst/>
          </a:prstGeom>
        </p:spPr>
        <p:txBody>
          <a:bodyPr wrap="square">
            <a:spAutoFit/>
          </a:bodyPr>
          <a:lstStyle/>
          <a:p>
            <a:pPr algn="ctr"/>
            <a:r>
              <a:rPr lang="es-MX" sz="2800" b="1" dirty="0">
                <a:solidFill>
                  <a:srgbClr val="000000"/>
                </a:solidFill>
                <a:latin typeface="Calibri" panose="020F0502020204030204" pitchFamily="34" charset="0"/>
              </a:rPr>
              <a:t>"Colaboración Internacional ante </a:t>
            </a:r>
          </a:p>
          <a:p>
            <a:pPr algn="ctr"/>
            <a:r>
              <a:rPr lang="es-MX" sz="2800" b="1" dirty="0">
                <a:solidFill>
                  <a:srgbClr val="000000"/>
                </a:solidFill>
                <a:latin typeface="Calibri" panose="020F0502020204030204" pitchFamily="34" charset="0"/>
              </a:rPr>
              <a:t>la globalización de la Ciberdelincuencia“</a:t>
            </a:r>
          </a:p>
          <a:p>
            <a:pPr algn="ctr"/>
            <a:endParaRPr lang="es-US" dirty="0">
              <a:solidFill>
                <a:srgbClr val="000000"/>
              </a:solidFill>
              <a:latin typeface="Calibri" panose="020F0502020204030204" pitchFamily="34" charset="0"/>
            </a:endParaRPr>
          </a:p>
          <a:p>
            <a:pPr algn="ctr"/>
            <a:r>
              <a:rPr lang="es-US" sz="1050" dirty="0">
                <a:solidFill>
                  <a:srgbClr val="000000"/>
                </a:solidFill>
                <a:latin typeface="Calibri" panose="020F0502020204030204" pitchFamily="34" charset="0"/>
              </a:rPr>
              <a:t>Punta Cana, R. D., del 24 al 27 de agosto del 2023 	</a:t>
            </a:r>
          </a:p>
        </p:txBody>
      </p:sp>
    </p:spTree>
    <p:extLst>
      <p:ext uri="{BB962C8B-B14F-4D97-AF65-F5344CB8AC3E}">
        <p14:creationId xmlns:p14="http://schemas.microsoft.com/office/powerpoint/2010/main" val="239833577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173166" y="55776"/>
            <a:ext cx="9276086" cy="707886"/>
          </a:xfrm>
          <a:prstGeom prst="rect">
            <a:avLst/>
          </a:prstGeom>
        </p:spPr>
        <p:txBody>
          <a:bodyPr wrap="square">
            <a:spAutoFit/>
          </a:bodyPr>
          <a:lstStyle/>
          <a:p>
            <a:pPr algn="ctr"/>
            <a:r>
              <a:rPr lang="es-DO" sz="2000" b="1" dirty="0"/>
              <a:t>BASES DE DATOS POLICIALES CON INFORMACIÓN </a:t>
            </a:r>
          </a:p>
          <a:p>
            <a:pPr algn="ctr"/>
            <a:r>
              <a:rPr lang="es-DO" sz="2000" b="1" dirty="0"/>
              <a:t>SOBRE DELITOS Y DELINCUENTES, ACCESIBLE PARA LOS PAÍSES EN TIEMPO REAL.</a:t>
            </a:r>
          </a:p>
        </p:txBody>
      </p:sp>
      <p:sp>
        <p:nvSpPr>
          <p:cNvPr id="5" name="Elipse 3"/>
          <p:cNvSpPr/>
          <p:nvPr/>
        </p:nvSpPr>
        <p:spPr>
          <a:xfrm>
            <a:off x="1391325" y="2471595"/>
            <a:ext cx="2990850" cy="2781300"/>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6" name="Elipse 4"/>
          <p:cNvSpPr/>
          <p:nvPr/>
        </p:nvSpPr>
        <p:spPr>
          <a:xfrm>
            <a:off x="1572300" y="2620820"/>
            <a:ext cx="2628900" cy="245745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DO" dirty="0"/>
              <a:t>19 bases de datos policiales </a:t>
            </a:r>
          </a:p>
        </p:txBody>
      </p:sp>
      <p:sp>
        <p:nvSpPr>
          <p:cNvPr id="7" name="Rectángulo redondeado 8"/>
          <p:cNvSpPr/>
          <p:nvPr/>
        </p:nvSpPr>
        <p:spPr>
          <a:xfrm>
            <a:off x="5602627" y="2174475"/>
            <a:ext cx="3747752" cy="850005"/>
          </a:xfrm>
          <a:prstGeom prst="roundRect">
            <a:avLst>
              <a:gd name="adj" fmla="val 50000"/>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DO"/>
          </a:p>
        </p:txBody>
      </p:sp>
      <p:sp>
        <p:nvSpPr>
          <p:cNvPr id="8" name="Rectángulo redondeado 9"/>
          <p:cNvSpPr/>
          <p:nvPr/>
        </p:nvSpPr>
        <p:spPr>
          <a:xfrm>
            <a:off x="5958227" y="3320085"/>
            <a:ext cx="3747752" cy="850005"/>
          </a:xfrm>
          <a:prstGeom prst="roundRect">
            <a:avLst>
              <a:gd name="adj" fmla="val 50000"/>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DO"/>
          </a:p>
        </p:txBody>
      </p:sp>
      <p:sp>
        <p:nvSpPr>
          <p:cNvPr id="9" name="Rectángulo redondeado 10"/>
          <p:cNvSpPr/>
          <p:nvPr/>
        </p:nvSpPr>
        <p:spPr>
          <a:xfrm>
            <a:off x="5704227" y="4436389"/>
            <a:ext cx="3747752" cy="850005"/>
          </a:xfrm>
          <a:prstGeom prst="roundRect">
            <a:avLst>
              <a:gd name="adj" fmla="val 50000"/>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DO"/>
          </a:p>
        </p:txBody>
      </p:sp>
      <p:sp>
        <p:nvSpPr>
          <p:cNvPr id="10" name="Rectángulo redondeado 11"/>
          <p:cNvSpPr/>
          <p:nvPr/>
        </p:nvSpPr>
        <p:spPr>
          <a:xfrm>
            <a:off x="4878727" y="5544902"/>
            <a:ext cx="3747752" cy="850005"/>
          </a:xfrm>
          <a:prstGeom prst="roundRect">
            <a:avLst>
              <a:gd name="adj" fmla="val 50000"/>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DO"/>
          </a:p>
        </p:txBody>
      </p:sp>
      <p:grpSp>
        <p:nvGrpSpPr>
          <p:cNvPr id="11" name="10 Grupo"/>
          <p:cNvGrpSpPr/>
          <p:nvPr/>
        </p:nvGrpSpPr>
        <p:grpSpPr>
          <a:xfrm>
            <a:off x="5056527" y="1045528"/>
            <a:ext cx="3747752" cy="850005"/>
            <a:chOff x="5305917" y="685308"/>
            <a:chExt cx="3747752" cy="850005"/>
          </a:xfrm>
        </p:grpSpPr>
        <p:grpSp>
          <p:nvGrpSpPr>
            <p:cNvPr id="12" name="11 Grupo"/>
            <p:cNvGrpSpPr/>
            <p:nvPr/>
          </p:nvGrpSpPr>
          <p:grpSpPr>
            <a:xfrm>
              <a:off x="5305917" y="685308"/>
              <a:ext cx="3747752" cy="850005"/>
              <a:chOff x="5305917" y="685308"/>
              <a:chExt cx="3747752" cy="850005"/>
            </a:xfrm>
          </p:grpSpPr>
          <p:sp>
            <p:nvSpPr>
              <p:cNvPr id="14" name="Rectángulo redondeado 7"/>
              <p:cNvSpPr/>
              <p:nvPr/>
            </p:nvSpPr>
            <p:spPr>
              <a:xfrm>
                <a:off x="5305917" y="685308"/>
                <a:ext cx="3747752" cy="850005"/>
              </a:xfrm>
              <a:prstGeom prst="roundRect">
                <a:avLst>
                  <a:gd name="adj" fmla="val 50000"/>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DO" dirty="0"/>
              </a:p>
            </p:txBody>
          </p:sp>
          <p:sp>
            <p:nvSpPr>
              <p:cNvPr id="15" name="Rectángulo 46"/>
              <p:cNvSpPr/>
              <p:nvPr/>
            </p:nvSpPr>
            <p:spPr>
              <a:xfrm>
                <a:off x="6406079" y="920051"/>
                <a:ext cx="2477088" cy="369332"/>
              </a:xfrm>
              <a:prstGeom prst="rect">
                <a:avLst/>
              </a:prstGeom>
            </p:spPr>
            <p:txBody>
              <a:bodyPr wrap="none">
                <a:spAutoFit/>
              </a:bodyPr>
              <a:lstStyle/>
              <a:p>
                <a:r>
                  <a:rPr lang="es-DO" b="1" dirty="0"/>
                  <a:t>REGISTROS DE POLICIAS</a:t>
                </a:r>
              </a:p>
            </p:txBody>
          </p:sp>
        </p:grpSp>
        <p:sp>
          <p:nvSpPr>
            <p:cNvPr id="13" name="Lágrima 12"/>
            <p:cNvSpPr/>
            <p:nvPr/>
          </p:nvSpPr>
          <p:spPr>
            <a:xfrm>
              <a:off x="5305917" y="685308"/>
              <a:ext cx="914400" cy="850005"/>
            </a:xfrm>
            <a:prstGeom prst="teardrop">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DO">
                <a:solidFill>
                  <a:schemeClr val="accent1">
                    <a:lumMod val="40000"/>
                    <a:lumOff val="60000"/>
                  </a:schemeClr>
                </a:solidFill>
              </a:endParaRPr>
            </a:p>
          </p:txBody>
        </p:sp>
      </p:grpSp>
      <p:sp>
        <p:nvSpPr>
          <p:cNvPr id="16" name="Lágrima 13"/>
          <p:cNvSpPr/>
          <p:nvPr/>
        </p:nvSpPr>
        <p:spPr>
          <a:xfrm rot="1004261">
            <a:off x="5699489" y="4447503"/>
            <a:ext cx="914400" cy="850005"/>
          </a:xfrm>
          <a:prstGeom prst="teardrop">
            <a:avLst>
              <a:gd name="adj" fmla="val 149741"/>
            </a:avLst>
          </a:prstGeom>
          <a:solidFill>
            <a:schemeClr val="accent6">
              <a:lumMod val="75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s-DO">
              <a:solidFill>
                <a:schemeClr val="accent1">
                  <a:lumMod val="40000"/>
                  <a:lumOff val="60000"/>
                </a:schemeClr>
              </a:solidFill>
            </a:endParaRPr>
          </a:p>
        </p:txBody>
      </p:sp>
      <p:sp>
        <p:nvSpPr>
          <p:cNvPr id="17" name="Lágrima 14"/>
          <p:cNvSpPr/>
          <p:nvPr/>
        </p:nvSpPr>
        <p:spPr>
          <a:xfrm rot="1013955">
            <a:off x="4885569" y="5556016"/>
            <a:ext cx="914400" cy="850005"/>
          </a:xfrm>
          <a:prstGeom prst="teardrop">
            <a:avLst>
              <a:gd name="adj" fmla="val 150966"/>
            </a:avLst>
          </a:prstGeom>
          <a:solidFill>
            <a:srgbClr val="DEA900"/>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s-DO">
              <a:solidFill>
                <a:schemeClr val="accent1">
                  <a:lumMod val="40000"/>
                  <a:lumOff val="60000"/>
                </a:schemeClr>
              </a:solidFill>
            </a:endParaRPr>
          </a:p>
        </p:txBody>
      </p:sp>
      <p:sp>
        <p:nvSpPr>
          <p:cNvPr id="18" name="Lágrima 15"/>
          <p:cNvSpPr/>
          <p:nvPr/>
        </p:nvSpPr>
        <p:spPr>
          <a:xfrm rot="1016460">
            <a:off x="5950855" y="3328668"/>
            <a:ext cx="914400" cy="850005"/>
          </a:xfrm>
          <a:prstGeom prst="teardrop">
            <a:avLst>
              <a:gd name="adj" fmla="val 146632"/>
            </a:avLst>
          </a:prstGeom>
          <a:solidFill>
            <a:srgbClr val="00B0F0"/>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s-DO">
              <a:solidFill>
                <a:schemeClr val="accent1">
                  <a:lumMod val="40000"/>
                  <a:lumOff val="60000"/>
                </a:schemeClr>
              </a:solidFill>
            </a:endParaRPr>
          </a:p>
        </p:txBody>
      </p:sp>
      <p:sp>
        <p:nvSpPr>
          <p:cNvPr id="19" name="Lágrima 16"/>
          <p:cNvSpPr/>
          <p:nvPr/>
        </p:nvSpPr>
        <p:spPr>
          <a:xfrm rot="983468">
            <a:off x="5597889" y="2185107"/>
            <a:ext cx="914400" cy="850005"/>
          </a:xfrm>
          <a:prstGeom prst="teardrop">
            <a:avLst>
              <a:gd name="adj" fmla="val 145596"/>
            </a:avLst>
          </a:prstGeom>
          <a:solidFill>
            <a:srgbClr val="92D050"/>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s-DO">
              <a:solidFill>
                <a:schemeClr val="accent1">
                  <a:lumMod val="40000"/>
                  <a:lumOff val="60000"/>
                </a:schemeClr>
              </a:solidFill>
            </a:endParaRPr>
          </a:p>
        </p:txBody>
      </p:sp>
      <p:sp>
        <p:nvSpPr>
          <p:cNvPr id="20" name="Elipse 19"/>
          <p:cNvSpPr/>
          <p:nvPr/>
        </p:nvSpPr>
        <p:spPr>
          <a:xfrm>
            <a:off x="5158127" y="1163269"/>
            <a:ext cx="711200" cy="5658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21" name="Elipse 20"/>
          <p:cNvSpPr/>
          <p:nvPr/>
        </p:nvSpPr>
        <p:spPr>
          <a:xfrm>
            <a:off x="6059827" y="3451735"/>
            <a:ext cx="711200" cy="5658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22" name="Elipse 21"/>
          <p:cNvSpPr/>
          <p:nvPr/>
        </p:nvSpPr>
        <p:spPr>
          <a:xfrm>
            <a:off x="5704227" y="2293624"/>
            <a:ext cx="711200" cy="5658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23" name="Elipse 22"/>
          <p:cNvSpPr/>
          <p:nvPr/>
        </p:nvSpPr>
        <p:spPr>
          <a:xfrm>
            <a:off x="5801089" y="4578459"/>
            <a:ext cx="711200" cy="5658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24" name="Elipse 23"/>
          <p:cNvSpPr/>
          <p:nvPr/>
        </p:nvSpPr>
        <p:spPr>
          <a:xfrm>
            <a:off x="4993027" y="5686972"/>
            <a:ext cx="711200" cy="5658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25" name="Elipse 24"/>
          <p:cNvSpPr/>
          <p:nvPr/>
        </p:nvSpPr>
        <p:spPr>
          <a:xfrm>
            <a:off x="3255810" y="1885921"/>
            <a:ext cx="457200" cy="420574"/>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DO" dirty="0"/>
              <a:t>A</a:t>
            </a:r>
          </a:p>
        </p:txBody>
      </p:sp>
      <p:sp>
        <p:nvSpPr>
          <p:cNvPr id="26" name="Elipse 25"/>
          <p:cNvSpPr/>
          <p:nvPr/>
        </p:nvSpPr>
        <p:spPr>
          <a:xfrm>
            <a:off x="3255810" y="5393801"/>
            <a:ext cx="457200" cy="42057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DO" dirty="0"/>
              <a:t>E</a:t>
            </a:r>
          </a:p>
        </p:txBody>
      </p:sp>
      <p:sp>
        <p:nvSpPr>
          <p:cNvPr id="27" name="Elipse 26"/>
          <p:cNvSpPr/>
          <p:nvPr/>
        </p:nvSpPr>
        <p:spPr>
          <a:xfrm>
            <a:off x="4267829" y="2571704"/>
            <a:ext cx="457200" cy="420574"/>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DO" dirty="0"/>
              <a:t>B</a:t>
            </a:r>
          </a:p>
        </p:txBody>
      </p:sp>
      <p:sp>
        <p:nvSpPr>
          <p:cNvPr id="28" name="Elipse 27"/>
          <p:cNvSpPr/>
          <p:nvPr/>
        </p:nvSpPr>
        <p:spPr>
          <a:xfrm>
            <a:off x="4250437" y="4832321"/>
            <a:ext cx="457200" cy="420574"/>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DO" dirty="0"/>
              <a:t>D</a:t>
            </a:r>
          </a:p>
        </p:txBody>
      </p:sp>
      <p:sp>
        <p:nvSpPr>
          <p:cNvPr id="29" name="Elipse 28"/>
          <p:cNvSpPr/>
          <p:nvPr/>
        </p:nvSpPr>
        <p:spPr>
          <a:xfrm>
            <a:off x="4688227" y="3668449"/>
            <a:ext cx="457200" cy="42057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DO" dirty="0"/>
              <a:t>C</a:t>
            </a:r>
          </a:p>
        </p:txBody>
      </p:sp>
      <p:cxnSp>
        <p:nvCxnSpPr>
          <p:cNvPr id="30" name="Conector angular 30"/>
          <p:cNvCxnSpPr>
            <a:stCxn id="14" idx="1"/>
            <a:endCxn id="25" idx="0"/>
          </p:cNvCxnSpPr>
          <p:nvPr/>
        </p:nvCxnSpPr>
        <p:spPr>
          <a:xfrm rot="10800000" flipV="1">
            <a:off x="3484411" y="1470531"/>
            <a:ext cx="1572117" cy="415390"/>
          </a:xfrm>
          <a:prstGeom prst="bentConnector2">
            <a:avLst/>
          </a:prstGeom>
          <a:ln w="28575"/>
        </p:spPr>
        <p:style>
          <a:lnRef idx="2">
            <a:schemeClr val="accent3"/>
          </a:lnRef>
          <a:fillRef idx="0">
            <a:schemeClr val="accent3"/>
          </a:fillRef>
          <a:effectRef idx="1">
            <a:schemeClr val="accent3"/>
          </a:effectRef>
          <a:fontRef idx="minor">
            <a:schemeClr val="tx1"/>
          </a:fontRef>
        </p:style>
      </p:cxnSp>
      <p:cxnSp>
        <p:nvCxnSpPr>
          <p:cNvPr id="31" name="Conector angular 31"/>
          <p:cNvCxnSpPr>
            <a:stCxn id="7" idx="1"/>
            <a:endCxn id="27" idx="6"/>
          </p:cNvCxnSpPr>
          <p:nvPr/>
        </p:nvCxnSpPr>
        <p:spPr>
          <a:xfrm rot="10800000" flipV="1">
            <a:off x="4725029" y="2599477"/>
            <a:ext cx="877598" cy="182513"/>
          </a:xfrm>
          <a:prstGeom prst="bentConnector3">
            <a:avLst>
              <a:gd name="adj1" fmla="val 50000"/>
            </a:avLst>
          </a:prstGeom>
          <a:ln w="28575"/>
        </p:spPr>
        <p:style>
          <a:lnRef idx="2">
            <a:schemeClr val="accent3"/>
          </a:lnRef>
          <a:fillRef idx="0">
            <a:schemeClr val="accent3"/>
          </a:fillRef>
          <a:effectRef idx="1">
            <a:schemeClr val="accent3"/>
          </a:effectRef>
          <a:fontRef idx="minor">
            <a:schemeClr val="tx1"/>
          </a:fontRef>
        </p:style>
      </p:cxnSp>
      <p:cxnSp>
        <p:nvCxnSpPr>
          <p:cNvPr id="32" name="Conector angular 34"/>
          <p:cNvCxnSpPr>
            <a:endCxn id="29" idx="6"/>
          </p:cNvCxnSpPr>
          <p:nvPr/>
        </p:nvCxnSpPr>
        <p:spPr>
          <a:xfrm rot="10800000" flipV="1">
            <a:off x="5145428" y="3784718"/>
            <a:ext cx="812801" cy="94017"/>
          </a:xfrm>
          <a:prstGeom prst="bentConnector3">
            <a:avLst>
              <a:gd name="adj1" fmla="val 50000"/>
            </a:avLst>
          </a:prstGeom>
          <a:ln w="28575"/>
        </p:spPr>
        <p:style>
          <a:lnRef idx="2">
            <a:schemeClr val="accent3"/>
          </a:lnRef>
          <a:fillRef idx="0">
            <a:schemeClr val="accent3"/>
          </a:fillRef>
          <a:effectRef idx="1">
            <a:schemeClr val="accent3"/>
          </a:effectRef>
          <a:fontRef idx="minor">
            <a:schemeClr val="tx1"/>
          </a:fontRef>
        </p:style>
      </p:cxnSp>
      <p:cxnSp>
        <p:nvCxnSpPr>
          <p:cNvPr id="33" name="Conector angular 36"/>
          <p:cNvCxnSpPr>
            <a:endCxn id="28" idx="6"/>
          </p:cNvCxnSpPr>
          <p:nvPr/>
        </p:nvCxnSpPr>
        <p:spPr>
          <a:xfrm rot="10800000" flipV="1">
            <a:off x="4707638" y="4900410"/>
            <a:ext cx="996591" cy="142198"/>
          </a:xfrm>
          <a:prstGeom prst="bentConnector3">
            <a:avLst>
              <a:gd name="adj1" fmla="val 50000"/>
            </a:avLst>
          </a:prstGeom>
          <a:ln w="28575"/>
        </p:spPr>
        <p:style>
          <a:lnRef idx="2">
            <a:schemeClr val="accent3"/>
          </a:lnRef>
          <a:fillRef idx="0">
            <a:schemeClr val="accent3"/>
          </a:fillRef>
          <a:effectRef idx="1">
            <a:schemeClr val="accent3"/>
          </a:effectRef>
          <a:fontRef idx="minor">
            <a:schemeClr val="tx1"/>
          </a:fontRef>
        </p:style>
      </p:cxnSp>
      <p:cxnSp>
        <p:nvCxnSpPr>
          <p:cNvPr id="34" name="Conector angular 39"/>
          <p:cNvCxnSpPr>
            <a:endCxn id="26" idx="4"/>
          </p:cNvCxnSpPr>
          <p:nvPr/>
        </p:nvCxnSpPr>
        <p:spPr>
          <a:xfrm rot="10800000">
            <a:off x="3484410" y="5814376"/>
            <a:ext cx="1394318" cy="191591"/>
          </a:xfrm>
          <a:prstGeom prst="bentConnector2">
            <a:avLst/>
          </a:prstGeom>
          <a:ln w="28575"/>
        </p:spPr>
        <p:style>
          <a:lnRef idx="2">
            <a:schemeClr val="accent3"/>
          </a:lnRef>
          <a:fillRef idx="0">
            <a:schemeClr val="accent3"/>
          </a:fillRef>
          <a:effectRef idx="1">
            <a:schemeClr val="accent3"/>
          </a:effectRef>
          <a:fontRef idx="minor">
            <a:schemeClr val="tx1"/>
          </a:fontRef>
        </p:style>
      </p:cxnSp>
      <p:sp>
        <p:nvSpPr>
          <p:cNvPr id="35" name="Rectángulo 47"/>
          <p:cNvSpPr/>
          <p:nvPr/>
        </p:nvSpPr>
        <p:spPr>
          <a:xfrm>
            <a:off x="6503228" y="2456220"/>
            <a:ext cx="2905091" cy="338554"/>
          </a:xfrm>
          <a:prstGeom prst="rect">
            <a:avLst/>
          </a:prstGeom>
        </p:spPr>
        <p:txBody>
          <a:bodyPr wrap="none">
            <a:spAutoFit/>
          </a:bodyPr>
          <a:lstStyle/>
          <a:p>
            <a:r>
              <a:rPr lang="es-DO" sz="1600" b="1" dirty="0"/>
              <a:t>BUSQUEDA EN BASES DE DATOS</a:t>
            </a:r>
          </a:p>
        </p:txBody>
      </p:sp>
      <p:sp>
        <p:nvSpPr>
          <p:cNvPr id="36" name="Rectángulo 48"/>
          <p:cNvSpPr/>
          <p:nvPr/>
        </p:nvSpPr>
        <p:spPr>
          <a:xfrm>
            <a:off x="7200041" y="3560421"/>
            <a:ext cx="1965025" cy="369332"/>
          </a:xfrm>
          <a:prstGeom prst="rect">
            <a:avLst/>
          </a:prstGeom>
        </p:spPr>
        <p:txBody>
          <a:bodyPr wrap="none">
            <a:spAutoFit/>
          </a:bodyPr>
          <a:lstStyle/>
          <a:p>
            <a:r>
              <a:rPr lang="es-DO" b="1" dirty="0"/>
              <a:t>BUSQUEDA AL DIA</a:t>
            </a:r>
          </a:p>
        </p:txBody>
      </p:sp>
      <p:sp>
        <p:nvSpPr>
          <p:cNvPr id="37" name="Rectángulo 50"/>
          <p:cNvSpPr/>
          <p:nvPr/>
        </p:nvSpPr>
        <p:spPr>
          <a:xfrm>
            <a:off x="5983383" y="5816015"/>
            <a:ext cx="2448089" cy="338554"/>
          </a:xfrm>
          <a:prstGeom prst="rect">
            <a:avLst/>
          </a:prstGeom>
        </p:spPr>
        <p:txBody>
          <a:bodyPr wrap="square">
            <a:spAutoFit/>
          </a:bodyPr>
          <a:lstStyle/>
          <a:p>
            <a:pPr algn="ctr"/>
            <a:r>
              <a:rPr lang="es-DO" sz="1600" b="1" dirty="0"/>
              <a:t>RESULTADOS POSITIVOS</a:t>
            </a:r>
          </a:p>
        </p:txBody>
      </p:sp>
      <p:sp>
        <p:nvSpPr>
          <p:cNvPr id="38" name="Rectángulo 51"/>
          <p:cNvSpPr/>
          <p:nvPr/>
        </p:nvSpPr>
        <p:spPr>
          <a:xfrm>
            <a:off x="5163829" y="1141772"/>
            <a:ext cx="705498" cy="646331"/>
          </a:xfrm>
          <a:prstGeom prst="rect">
            <a:avLst/>
          </a:prstGeom>
          <a:noFill/>
        </p:spPr>
        <p:txBody>
          <a:bodyPr wrap="square" lIns="91440" tIns="45720" rIns="91440" bIns="45720">
            <a:spAutoFit/>
          </a:bodyPr>
          <a:lstStyle/>
          <a:p>
            <a:pPr algn="ctr"/>
            <a:r>
              <a:rPr lang="es-ES" dirty="0">
                <a:ln w="0"/>
                <a:effectLst>
                  <a:outerShdw blurRad="38100" dist="19050" dir="2700000" algn="tl" rotWithShape="0">
                    <a:schemeClr val="dk1">
                      <a:alpha val="40000"/>
                    </a:schemeClr>
                  </a:outerShdw>
                </a:effectLst>
              </a:rPr>
              <a:t>125</a:t>
            </a:r>
          </a:p>
          <a:p>
            <a:pPr algn="ctr"/>
            <a:r>
              <a:rPr lang="es-ES" b="0" cap="none" spc="0" dirty="0">
                <a:ln w="0"/>
                <a:solidFill>
                  <a:schemeClr val="tx1"/>
                </a:solidFill>
                <a:effectLst>
                  <a:outerShdw blurRad="38100" dist="19050" dir="2700000" algn="tl" rotWithShape="0">
                    <a:schemeClr val="dk1">
                      <a:alpha val="40000"/>
                    </a:schemeClr>
                  </a:outerShdw>
                </a:effectLst>
              </a:rPr>
              <a:t>M</a:t>
            </a:r>
          </a:p>
        </p:txBody>
      </p:sp>
      <p:sp>
        <p:nvSpPr>
          <p:cNvPr id="39" name="Rectángulo 52"/>
          <p:cNvSpPr/>
          <p:nvPr/>
        </p:nvSpPr>
        <p:spPr>
          <a:xfrm>
            <a:off x="5734675" y="2259673"/>
            <a:ext cx="631903" cy="646331"/>
          </a:xfrm>
          <a:prstGeom prst="rect">
            <a:avLst/>
          </a:prstGeom>
          <a:noFill/>
        </p:spPr>
        <p:txBody>
          <a:bodyPr wrap="none" lIns="91440" tIns="45720" rIns="91440" bIns="45720">
            <a:spAutoFit/>
          </a:bodyPr>
          <a:lstStyle/>
          <a:p>
            <a:pPr algn="ctr"/>
            <a:r>
              <a:rPr lang="es-ES" dirty="0">
                <a:ln w="0"/>
                <a:effectLst>
                  <a:outerShdw blurRad="38100" dist="19050" dir="2700000" algn="tl" rotWithShape="0">
                    <a:schemeClr val="dk1">
                      <a:alpha val="40000"/>
                    </a:schemeClr>
                  </a:outerShdw>
                </a:effectLst>
              </a:rPr>
              <a:t>5.9</a:t>
            </a:r>
          </a:p>
          <a:p>
            <a:pPr algn="ctr"/>
            <a:r>
              <a:rPr lang="es-ES" dirty="0">
                <a:ln w="0"/>
                <a:effectLst>
                  <a:outerShdw blurRad="38100" dist="19050" dir="2700000" algn="tl" rotWithShape="0">
                    <a:schemeClr val="dk1">
                      <a:alpha val="40000"/>
                    </a:schemeClr>
                  </a:outerShdw>
                </a:effectLst>
              </a:rPr>
              <a:t>M </a:t>
            </a:r>
            <a:r>
              <a:rPr lang="es-ES" dirty="0" err="1">
                <a:ln w="0"/>
                <a:effectLst>
                  <a:outerShdw blurRad="38100" dist="19050" dir="2700000" algn="tl" rotWithShape="0">
                    <a:schemeClr val="dk1">
                      <a:alpha val="40000"/>
                    </a:schemeClr>
                  </a:outerShdw>
                </a:effectLst>
              </a:rPr>
              <a:t>M</a:t>
            </a:r>
            <a:endParaRPr lang="es-ES" b="0" cap="none" spc="0" dirty="0">
              <a:ln w="0"/>
              <a:solidFill>
                <a:schemeClr val="tx1"/>
              </a:solidFill>
              <a:effectLst>
                <a:outerShdw blurRad="38100" dist="19050" dir="2700000" algn="tl" rotWithShape="0">
                  <a:schemeClr val="dk1">
                    <a:alpha val="40000"/>
                  </a:schemeClr>
                </a:outerShdw>
              </a:effectLst>
            </a:endParaRPr>
          </a:p>
        </p:txBody>
      </p:sp>
      <p:sp>
        <p:nvSpPr>
          <p:cNvPr id="40" name="Rectángulo 53"/>
          <p:cNvSpPr/>
          <p:nvPr/>
        </p:nvSpPr>
        <p:spPr>
          <a:xfrm>
            <a:off x="5983383" y="3503834"/>
            <a:ext cx="827471" cy="461665"/>
          </a:xfrm>
          <a:prstGeom prst="rect">
            <a:avLst/>
          </a:prstGeom>
          <a:noFill/>
        </p:spPr>
        <p:txBody>
          <a:bodyPr wrap="none" lIns="91440" tIns="45720" rIns="91440" bIns="45720">
            <a:spAutoFit/>
          </a:bodyPr>
          <a:lstStyle/>
          <a:p>
            <a:pPr algn="ctr"/>
            <a:r>
              <a:rPr lang="es-ES" sz="2400" dirty="0">
                <a:ln w="0"/>
                <a:effectLst>
                  <a:outerShdw blurRad="38100" dist="19050" dir="2700000" algn="tl" rotWithShape="0">
                    <a:schemeClr val="dk1">
                      <a:alpha val="40000"/>
                    </a:schemeClr>
                  </a:outerShdw>
                </a:effectLst>
              </a:rPr>
              <a:t>16 M</a:t>
            </a:r>
            <a:endParaRPr lang="es-ES" sz="2400" b="0" cap="none" spc="0" dirty="0">
              <a:ln w="0"/>
              <a:solidFill>
                <a:schemeClr val="tx1"/>
              </a:solidFill>
              <a:effectLst>
                <a:outerShdw blurRad="38100" dist="19050" dir="2700000" algn="tl" rotWithShape="0">
                  <a:schemeClr val="dk1">
                    <a:alpha val="40000"/>
                  </a:schemeClr>
                </a:outerShdw>
              </a:effectLst>
            </a:endParaRPr>
          </a:p>
        </p:txBody>
      </p:sp>
      <p:sp>
        <p:nvSpPr>
          <p:cNvPr id="41" name="Rectángulo 54"/>
          <p:cNvSpPr/>
          <p:nvPr/>
        </p:nvSpPr>
        <p:spPr>
          <a:xfrm>
            <a:off x="5834368" y="4630558"/>
            <a:ext cx="651140" cy="461665"/>
          </a:xfrm>
          <a:prstGeom prst="rect">
            <a:avLst/>
          </a:prstGeom>
          <a:noFill/>
        </p:spPr>
        <p:txBody>
          <a:bodyPr wrap="none" lIns="91440" tIns="45720" rIns="91440" bIns="45720">
            <a:spAutoFit/>
          </a:bodyPr>
          <a:lstStyle/>
          <a:p>
            <a:pPr algn="ctr"/>
            <a:r>
              <a:rPr lang="es-ES" sz="2400" dirty="0">
                <a:ln w="0"/>
                <a:effectLst>
                  <a:outerShdw blurRad="38100" dist="19050" dir="2700000" algn="tl" rotWithShape="0">
                    <a:schemeClr val="dk1">
                      <a:alpha val="40000"/>
                    </a:schemeClr>
                  </a:outerShdw>
                </a:effectLst>
              </a:rPr>
              <a:t>187</a:t>
            </a:r>
            <a:endParaRPr lang="es-ES" sz="2400" b="0" cap="none" spc="0" dirty="0">
              <a:ln w="0"/>
              <a:solidFill>
                <a:schemeClr val="tx1"/>
              </a:solidFill>
              <a:effectLst>
                <a:outerShdw blurRad="38100" dist="19050" dir="2700000" algn="tl" rotWithShape="0">
                  <a:schemeClr val="dk1">
                    <a:alpha val="40000"/>
                  </a:schemeClr>
                </a:outerShdw>
              </a:effectLst>
            </a:endParaRPr>
          </a:p>
        </p:txBody>
      </p:sp>
      <p:sp>
        <p:nvSpPr>
          <p:cNvPr id="42" name="Rectángulo 55"/>
          <p:cNvSpPr/>
          <p:nvPr/>
        </p:nvSpPr>
        <p:spPr>
          <a:xfrm>
            <a:off x="4880220" y="5725072"/>
            <a:ext cx="904415" cy="461665"/>
          </a:xfrm>
          <a:prstGeom prst="rect">
            <a:avLst/>
          </a:prstGeom>
          <a:noFill/>
        </p:spPr>
        <p:txBody>
          <a:bodyPr wrap="none" lIns="91440" tIns="45720" rIns="91440" bIns="45720">
            <a:spAutoFit/>
          </a:bodyPr>
          <a:lstStyle/>
          <a:p>
            <a:pPr algn="ctr"/>
            <a:r>
              <a:rPr lang="es-ES" sz="2400" dirty="0">
                <a:ln w="0"/>
                <a:effectLst>
                  <a:outerShdw blurRad="38100" dist="19050" dir="2700000" algn="tl" rotWithShape="0">
                    <a:schemeClr val="dk1">
                      <a:alpha val="40000"/>
                    </a:schemeClr>
                  </a:outerShdw>
                </a:effectLst>
              </a:rPr>
              <a:t>1,4 M</a:t>
            </a:r>
            <a:endParaRPr lang="es-ES" sz="2400" b="0" cap="none" spc="0" dirty="0">
              <a:ln w="0"/>
              <a:solidFill>
                <a:schemeClr val="tx1"/>
              </a:solidFill>
              <a:effectLst>
                <a:outerShdw blurRad="38100" dist="19050" dir="2700000" algn="tl" rotWithShape="0">
                  <a:schemeClr val="dk1">
                    <a:alpha val="40000"/>
                  </a:schemeClr>
                </a:outerShdw>
              </a:effectLst>
            </a:endParaRPr>
          </a:p>
        </p:txBody>
      </p:sp>
      <p:sp>
        <p:nvSpPr>
          <p:cNvPr id="43" name="42 Rectángulo"/>
          <p:cNvSpPr/>
          <p:nvPr/>
        </p:nvSpPr>
        <p:spPr>
          <a:xfrm>
            <a:off x="1986936" y="3165693"/>
            <a:ext cx="1830501" cy="1261884"/>
          </a:xfrm>
          <a:prstGeom prst="rect">
            <a:avLst/>
          </a:prstGeom>
        </p:spPr>
        <p:txBody>
          <a:bodyPr wrap="none">
            <a:spAutoFit/>
          </a:bodyPr>
          <a:lstStyle/>
          <a:p>
            <a:pPr algn="ctr"/>
            <a:r>
              <a:rPr lang="es-DO" sz="4000" b="1" dirty="0"/>
              <a:t>19 </a:t>
            </a:r>
          </a:p>
          <a:p>
            <a:pPr algn="ctr"/>
            <a:r>
              <a:rPr lang="es-DO" b="1" dirty="0"/>
              <a:t>BASES DE DATOS </a:t>
            </a:r>
          </a:p>
          <a:p>
            <a:pPr algn="ctr"/>
            <a:r>
              <a:rPr lang="es-DO" b="1" dirty="0"/>
              <a:t>POLICIALES </a:t>
            </a:r>
          </a:p>
        </p:txBody>
      </p:sp>
      <p:sp>
        <p:nvSpPr>
          <p:cNvPr id="44" name="Rectángulo 48"/>
          <p:cNvSpPr/>
          <p:nvPr/>
        </p:nvSpPr>
        <p:spPr>
          <a:xfrm>
            <a:off x="6973260" y="4722891"/>
            <a:ext cx="2453749" cy="369332"/>
          </a:xfrm>
          <a:prstGeom prst="rect">
            <a:avLst/>
          </a:prstGeom>
        </p:spPr>
        <p:txBody>
          <a:bodyPr wrap="none">
            <a:spAutoFit/>
          </a:bodyPr>
          <a:lstStyle/>
          <a:p>
            <a:r>
              <a:rPr lang="es-DO" b="1" dirty="0"/>
              <a:t>BUSQUEDA/SEGUNDOS</a:t>
            </a:r>
          </a:p>
        </p:txBody>
      </p:sp>
      <p:pic>
        <p:nvPicPr>
          <p:cNvPr id="4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5705" t="29239" r="3162" b="44122"/>
          <a:stretch/>
        </p:blipFill>
        <p:spPr bwMode="auto">
          <a:xfrm>
            <a:off x="10363407" y="2474264"/>
            <a:ext cx="1031691" cy="9354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3670" t="53035" r="1207" b="9349"/>
          <a:stretch/>
        </p:blipFill>
        <p:spPr bwMode="auto">
          <a:xfrm>
            <a:off x="10166732" y="3870203"/>
            <a:ext cx="1401288" cy="13208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47" name="46 Elipse"/>
          <p:cNvSpPr/>
          <p:nvPr/>
        </p:nvSpPr>
        <p:spPr>
          <a:xfrm>
            <a:off x="10166732" y="3865884"/>
            <a:ext cx="1401288" cy="132551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Tree>
    <p:extLst>
      <p:ext uri="{BB962C8B-B14F-4D97-AF65-F5344CB8AC3E}">
        <p14:creationId xmlns:p14="http://schemas.microsoft.com/office/powerpoint/2010/main" val="312961392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fltVal val="0"/>
                                          </p:val>
                                        </p:tav>
                                        <p:tav tm="100000">
                                          <p:val>
                                            <p:strVal val="#ppt_w"/>
                                          </p:val>
                                        </p:tav>
                                      </p:tavLst>
                                    </p:anim>
                                    <p:anim calcmode="lin" valueType="num">
                                      <p:cBhvr>
                                        <p:cTn id="14" dur="1000" fill="hold"/>
                                        <p:tgtEl>
                                          <p:spTgt spid="20"/>
                                        </p:tgtEl>
                                        <p:attrNameLst>
                                          <p:attrName>ppt_h</p:attrName>
                                        </p:attrNameLst>
                                      </p:cBhvr>
                                      <p:tavLst>
                                        <p:tav tm="0">
                                          <p:val>
                                            <p:fltVal val="0"/>
                                          </p:val>
                                        </p:tav>
                                        <p:tav tm="100000">
                                          <p:val>
                                            <p:strVal val="#ppt_h"/>
                                          </p:val>
                                        </p:tav>
                                      </p:tavLst>
                                    </p:anim>
                                    <p:anim calcmode="lin" valueType="num">
                                      <p:cBhvr>
                                        <p:cTn id="15" dur="1000" fill="hold"/>
                                        <p:tgtEl>
                                          <p:spTgt spid="20"/>
                                        </p:tgtEl>
                                        <p:attrNameLst>
                                          <p:attrName>style.rotation</p:attrName>
                                        </p:attrNameLst>
                                      </p:cBhvr>
                                      <p:tavLst>
                                        <p:tav tm="0">
                                          <p:val>
                                            <p:fltVal val="90"/>
                                          </p:val>
                                        </p:tav>
                                        <p:tav tm="100000">
                                          <p:val>
                                            <p:fltVal val="0"/>
                                          </p:val>
                                        </p:tav>
                                      </p:tavLst>
                                    </p:anim>
                                    <p:animEffect transition="in" filter="fade">
                                      <p:cBhvr>
                                        <p:cTn id="16" dur="1000"/>
                                        <p:tgtEl>
                                          <p:spTgt spid="20"/>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p:cTn id="19" dur="1000" fill="hold"/>
                                        <p:tgtEl>
                                          <p:spTgt spid="38"/>
                                        </p:tgtEl>
                                        <p:attrNameLst>
                                          <p:attrName>ppt_w</p:attrName>
                                        </p:attrNameLst>
                                      </p:cBhvr>
                                      <p:tavLst>
                                        <p:tav tm="0">
                                          <p:val>
                                            <p:fltVal val="0"/>
                                          </p:val>
                                        </p:tav>
                                        <p:tav tm="100000">
                                          <p:val>
                                            <p:strVal val="#ppt_w"/>
                                          </p:val>
                                        </p:tav>
                                      </p:tavLst>
                                    </p:anim>
                                    <p:anim calcmode="lin" valueType="num">
                                      <p:cBhvr>
                                        <p:cTn id="20" dur="1000" fill="hold"/>
                                        <p:tgtEl>
                                          <p:spTgt spid="38"/>
                                        </p:tgtEl>
                                        <p:attrNameLst>
                                          <p:attrName>ppt_h</p:attrName>
                                        </p:attrNameLst>
                                      </p:cBhvr>
                                      <p:tavLst>
                                        <p:tav tm="0">
                                          <p:val>
                                            <p:fltVal val="0"/>
                                          </p:val>
                                        </p:tav>
                                        <p:tav tm="100000">
                                          <p:val>
                                            <p:strVal val="#ppt_h"/>
                                          </p:val>
                                        </p:tav>
                                      </p:tavLst>
                                    </p:anim>
                                    <p:anim calcmode="lin" valueType="num">
                                      <p:cBhvr>
                                        <p:cTn id="21" dur="1000" fill="hold"/>
                                        <p:tgtEl>
                                          <p:spTgt spid="38"/>
                                        </p:tgtEl>
                                        <p:attrNameLst>
                                          <p:attrName>style.rotation</p:attrName>
                                        </p:attrNameLst>
                                      </p:cBhvr>
                                      <p:tavLst>
                                        <p:tav tm="0">
                                          <p:val>
                                            <p:fltVal val="90"/>
                                          </p:val>
                                        </p:tav>
                                        <p:tav tm="100000">
                                          <p:val>
                                            <p:fltVal val="0"/>
                                          </p:val>
                                        </p:tav>
                                      </p:tavLst>
                                    </p:anim>
                                    <p:animEffect transition="in" filter="fade">
                                      <p:cBhvr>
                                        <p:cTn id="22" dur="1000"/>
                                        <p:tgtEl>
                                          <p:spTgt spid="38"/>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p:cTn id="25" dur="1000" fill="hold"/>
                                        <p:tgtEl>
                                          <p:spTgt spid="25"/>
                                        </p:tgtEl>
                                        <p:attrNameLst>
                                          <p:attrName>ppt_w</p:attrName>
                                        </p:attrNameLst>
                                      </p:cBhvr>
                                      <p:tavLst>
                                        <p:tav tm="0">
                                          <p:val>
                                            <p:fltVal val="0"/>
                                          </p:val>
                                        </p:tav>
                                        <p:tav tm="100000">
                                          <p:val>
                                            <p:strVal val="#ppt_w"/>
                                          </p:val>
                                        </p:tav>
                                      </p:tavLst>
                                    </p:anim>
                                    <p:anim calcmode="lin" valueType="num">
                                      <p:cBhvr>
                                        <p:cTn id="26" dur="1000" fill="hold"/>
                                        <p:tgtEl>
                                          <p:spTgt spid="25"/>
                                        </p:tgtEl>
                                        <p:attrNameLst>
                                          <p:attrName>ppt_h</p:attrName>
                                        </p:attrNameLst>
                                      </p:cBhvr>
                                      <p:tavLst>
                                        <p:tav tm="0">
                                          <p:val>
                                            <p:fltVal val="0"/>
                                          </p:val>
                                        </p:tav>
                                        <p:tav tm="100000">
                                          <p:val>
                                            <p:strVal val="#ppt_h"/>
                                          </p:val>
                                        </p:tav>
                                      </p:tavLst>
                                    </p:anim>
                                    <p:anim calcmode="lin" valueType="num">
                                      <p:cBhvr>
                                        <p:cTn id="27" dur="1000" fill="hold"/>
                                        <p:tgtEl>
                                          <p:spTgt spid="25"/>
                                        </p:tgtEl>
                                        <p:attrNameLst>
                                          <p:attrName>style.rotation</p:attrName>
                                        </p:attrNameLst>
                                      </p:cBhvr>
                                      <p:tavLst>
                                        <p:tav tm="0">
                                          <p:val>
                                            <p:fltVal val="90"/>
                                          </p:val>
                                        </p:tav>
                                        <p:tav tm="100000">
                                          <p:val>
                                            <p:fltVal val="0"/>
                                          </p:val>
                                        </p:tav>
                                      </p:tavLst>
                                    </p:anim>
                                    <p:animEffect transition="in" filter="fade">
                                      <p:cBhvr>
                                        <p:cTn id="28" dur="1000"/>
                                        <p:tgtEl>
                                          <p:spTgt spid="25"/>
                                        </p:tgtEl>
                                      </p:cBhvr>
                                    </p:animEffect>
                                  </p:childTnLst>
                                </p:cTn>
                              </p:par>
                              <p:par>
                                <p:cTn id="29" presetID="31"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p:cTn id="31" dur="1000" fill="hold"/>
                                        <p:tgtEl>
                                          <p:spTgt spid="30"/>
                                        </p:tgtEl>
                                        <p:attrNameLst>
                                          <p:attrName>ppt_w</p:attrName>
                                        </p:attrNameLst>
                                      </p:cBhvr>
                                      <p:tavLst>
                                        <p:tav tm="0">
                                          <p:val>
                                            <p:fltVal val="0"/>
                                          </p:val>
                                        </p:tav>
                                        <p:tav tm="100000">
                                          <p:val>
                                            <p:strVal val="#ppt_w"/>
                                          </p:val>
                                        </p:tav>
                                      </p:tavLst>
                                    </p:anim>
                                    <p:anim calcmode="lin" valueType="num">
                                      <p:cBhvr>
                                        <p:cTn id="32" dur="1000" fill="hold"/>
                                        <p:tgtEl>
                                          <p:spTgt spid="30"/>
                                        </p:tgtEl>
                                        <p:attrNameLst>
                                          <p:attrName>ppt_h</p:attrName>
                                        </p:attrNameLst>
                                      </p:cBhvr>
                                      <p:tavLst>
                                        <p:tav tm="0">
                                          <p:val>
                                            <p:fltVal val="0"/>
                                          </p:val>
                                        </p:tav>
                                        <p:tav tm="100000">
                                          <p:val>
                                            <p:strVal val="#ppt_h"/>
                                          </p:val>
                                        </p:tav>
                                      </p:tavLst>
                                    </p:anim>
                                    <p:anim calcmode="lin" valueType="num">
                                      <p:cBhvr>
                                        <p:cTn id="33" dur="1000" fill="hold"/>
                                        <p:tgtEl>
                                          <p:spTgt spid="30"/>
                                        </p:tgtEl>
                                        <p:attrNameLst>
                                          <p:attrName>style.rotation</p:attrName>
                                        </p:attrNameLst>
                                      </p:cBhvr>
                                      <p:tavLst>
                                        <p:tav tm="0">
                                          <p:val>
                                            <p:fltVal val="90"/>
                                          </p:val>
                                        </p:tav>
                                        <p:tav tm="100000">
                                          <p:val>
                                            <p:fltVal val="0"/>
                                          </p:val>
                                        </p:tav>
                                      </p:tavLst>
                                    </p:anim>
                                    <p:animEffect transition="in" filter="fade">
                                      <p:cBhvr>
                                        <p:cTn id="34" dur="10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1000" fill="hold"/>
                                        <p:tgtEl>
                                          <p:spTgt spid="7"/>
                                        </p:tgtEl>
                                        <p:attrNameLst>
                                          <p:attrName>ppt_w</p:attrName>
                                        </p:attrNameLst>
                                      </p:cBhvr>
                                      <p:tavLst>
                                        <p:tav tm="0">
                                          <p:val>
                                            <p:fltVal val="0"/>
                                          </p:val>
                                        </p:tav>
                                        <p:tav tm="100000">
                                          <p:val>
                                            <p:strVal val="#ppt_w"/>
                                          </p:val>
                                        </p:tav>
                                      </p:tavLst>
                                    </p:anim>
                                    <p:anim calcmode="lin" valueType="num">
                                      <p:cBhvr>
                                        <p:cTn id="40" dur="1000" fill="hold"/>
                                        <p:tgtEl>
                                          <p:spTgt spid="7"/>
                                        </p:tgtEl>
                                        <p:attrNameLst>
                                          <p:attrName>ppt_h</p:attrName>
                                        </p:attrNameLst>
                                      </p:cBhvr>
                                      <p:tavLst>
                                        <p:tav tm="0">
                                          <p:val>
                                            <p:fltVal val="0"/>
                                          </p:val>
                                        </p:tav>
                                        <p:tav tm="100000">
                                          <p:val>
                                            <p:strVal val="#ppt_h"/>
                                          </p:val>
                                        </p:tav>
                                      </p:tavLst>
                                    </p:anim>
                                    <p:anim calcmode="lin" valueType="num">
                                      <p:cBhvr>
                                        <p:cTn id="41" dur="1000" fill="hold"/>
                                        <p:tgtEl>
                                          <p:spTgt spid="7"/>
                                        </p:tgtEl>
                                        <p:attrNameLst>
                                          <p:attrName>style.rotation</p:attrName>
                                        </p:attrNameLst>
                                      </p:cBhvr>
                                      <p:tavLst>
                                        <p:tav tm="0">
                                          <p:val>
                                            <p:fltVal val="90"/>
                                          </p:val>
                                        </p:tav>
                                        <p:tav tm="100000">
                                          <p:val>
                                            <p:fltVal val="0"/>
                                          </p:val>
                                        </p:tav>
                                      </p:tavLst>
                                    </p:anim>
                                    <p:animEffect transition="in" filter="fade">
                                      <p:cBhvr>
                                        <p:cTn id="42" dur="1000"/>
                                        <p:tgtEl>
                                          <p:spTgt spid="7"/>
                                        </p:tgtEl>
                                      </p:cBhvr>
                                    </p:animEffect>
                                  </p:childTnLst>
                                </p:cTn>
                              </p:par>
                              <p:par>
                                <p:cTn id="43" presetID="3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p:cTn id="45" dur="1000" fill="hold"/>
                                        <p:tgtEl>
                                          <p:spTgt spid="19"/>
                                        </p:tgtEl>
                                        <p:attrNameLst>
                                          <p:attrName>ppt_w</p:attrName>
                                        </p:attrNameLst>
                                      </p:cBhvr>
                                      <p:tavLst>
                                        <p:tav tm="0">
                                          <p:val>
                                            <p:fltVal val="0"/>
                                          </p:val>
                                        </p:tav>
                                        <p:tav tm="100000">
                                          <p:val>
                                            <p:strVal val="#ppt_w"/>
                                          </p:val>
                                        </p:tav>
                                      </p:tavLst>
                                    </p:anim>
                                    <p:anim calcmode="lin" valueType="num">
                                      <p:cBhvr>
                                        <p:cTn id="46" dur="1000" fill="hold"/>
                                        <p:tgtEl>
                                          <p:spTgt spid="19"/>
                                        </p:tgtEl>
                                        <p:attrNameLst>
                                          <p:attrName>ppt_h</p:attrName>
                                        </p:attrNameLst>
                                      </p:cBhvr>
                                      <p:tavLst>
                                        <p:tav tm="0">
                                          <p:val>
                                            <p:fltVal val="0"/>
                                          </p:val>
                                        </p:tav>
                                        <p:tav tm="100000">
                                          <p:val>
                                            <p:strVal val="#ppt_h"/>
                                          </p:val>
                                        </p:tav>
                                      </p:tavLst>
                                    </p:anim>
                                    <p:anim calcmode="lin" valueType="num">
                                      <p:cBhvr>
                                        <p:cTn id="47" dur="1000" fill="hold"/>
                                        <p:tgtEl>
                                          <p:spTgt spid="19"/>
                                        </p:tgtEl>
                                        <p:attrNameLst>
                                          <p:attrName>style.rotation</p:attrName>
                                        </p:attrNameLst>
                                      </p:cBhvr>
                                      <p:tavLst>
                                        <p:tav tm="0">
                                          <p:val>
                                            <p:fltVal val="90"/>
                                          </p:val>
                                        </p:tav>
                                        <p:tav tm="100000">
                                          <p:val>
                                            <p:fltVal val="0"/>
                                          </p:val>
                                        </p:tav>
                                      </p:tavLst>
                                    </p:anim>
                                    <p:animEffect transition="in" filter="fade">
                                      <p:cBhvr>
                                        <p:cTn id="48" dur="1000"/>
                                        <p:tgtEl>
                                          <p:spTgt spid="19"/>
                                        </p:tgtEl>
                                      </p:cBhvr>
                                    </p:animEffect>
                                  </p:childTnLst>
                                </p:cTn>
                              </p:par>
                              <p:par>
                                <p:cTn id="49" presetID="31"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p:cTn id="51" dur="1000" fill="hold"/>
                                        <p:tgtEl>
                                          <p:spTgt spid="22"/>
                                        </p:tgtEl>
                                        <p:attrNameLst>
                                          <p:attrName>ppt_w</p:attrName>
                                        </p:attrNameLst>
                                      </p:cBhvr>
                                      <p:tavLst>
                                        <p:tav tm="0">
                                          <p:val>
                                            <p:fltVal val="0"/>
                                          </p:val>
                                        </p:tav>
                                        <p:tav tm="100000">
                                          <p:val>
                                            <p:strVal val="#ppt_w"/>
                                          </p:val>
                                        </p:tav>
                                      </p:tavLst>
                                    </p:anim>
                                    <p:anim calcmode="lin" valueType="num">
                                      <p:cBhvr>
                                        <p:cTn id="52" dur="1000" fill="hold"/>
                                        <p:tgtEl>
                                          <p:spTgt spid="22"/>
                                        </p:tgtEl>
                                        <p:attrNameLst>
                                          <p:attrName>ppt_h</p:attrName>
                                        </p:attrNameLst>
                                      </p:cBhvr>
                                      <p:tavLst>
                                        <p:tav tm="0">
                                          <p:val>
                                            <p:fltVal val="0"/>
                                          </p:val>
                                        </p:tav>
                                        <p:tav tm="100000">
                                          <p:val>
                                            <p:strVal val="#ppt_h"/>
                                          </p:val>
                                        </p:tav>
                                      </p:tavLst>
                                    </p:anim>
                                    <p:anim calcmode="lin" valueType="num">
                                      <p:cBhvr>
                                        <p:cTn id="53" dur="1000" fill="hold"/>
                                        <p:tgtEl>
                                          <p:spTgt spid="22"/>
                                        </p:tgtEl>
                                        <p:attrNameLst>
                                          <p:attrName>style.rotation</p:attrName>
                                        </p:attrNameLst>
                                      </p:cBhvr>
                                      <p:tavLst>
                                        <p:tav tm="0">
                                          <p:val>
                                            <p:fltVal val="90"/>
                                          </p:val>
                                        </p:tav>
                                        <p:tav tm="100000">
                                          <p:val>
                                            <p:fltVal val="0"/>
                                          </p:val>
                                        </p:tav>
                                      </p:tavLst>
                                    </p:anim>
                                    <p:animEffect transition="in" filter="fade">
                                      <p:cBhvr>
                                        <p:cTn id="54" dur="1000"/>
                                        <p:tgtEl>
                                          <p:spTgt spid="22"/>
                                        </p:tgtEl>
                                      </p:cBhvr>
                                    </p:animEffect>
                                  </p:childTnLst>
                                </p:cTn>
                              </p:par>
                              <p:par>
                                <p:cTn id="55" presetID="31"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p:cTn id="57" dur="1000" fill="hold"/>
                                        <p:tgtEl>
                                          <p:spTgt spid="27"/>
                                        </p:tgtEl>
                                        <p:attrNameLst>
                                          <p:attrName>ppt_w</p:attrName>
                                        </p:attrNameLst>
                                      </p:cBhvr>
                                      <p:tavLst>
                                        <p:tav tm="0">
                                          <p:val>
                                            <p:fltVal val="0"/>
                                          </p:val>
                                        </p:tav>
                                        <p:tav tm="100000">
                                          <p:val>
                                            <p:strVal val="#ppt_w"/>
                                          </p:val>
                                        </p:tav>
                                      </p:tavLst>
                                    </p:anim>
                                    <p:anim calcmode="lin" valueType="num">
                                      <p:cBhvr>
                                        <p:cTn id="58" dur="1000" fill="hold"/>
                                        <p:tgtEl>
                                          <p:spTgt spid="27"/>
                                        </p:tgtEl>
                                        <p:attrNameLst>
                                          <p:attrName>ppt_h</p:attrName>
                                        </p:attrNameLst>
                                      </p:cBhvr>
                                      <p:tavLst>
                                        <p:tav tm="0">
                                          <p:val>
                                            <p:fltVal val="0"/>
                                          </p:val>
                                        </p:tav>
                                        <p:tav tm="100000">
                                          <p:val>
                                            <p:strVal val="#ppt_h"/>
                                          </p:val>
                                        </p:tav>
                                      </p:tavLst>
                                    </p:anim>
                                    <p:anim calcmode="lin" valueType="num">
                                      <p:cBhvr>
                                        <p:cTn id="59" dur="1000" fill="hold"/>
                                        <p:tgtEl>
                                          <p:spTgt spid="27"/>
                                        </p:tgtEl>
                                        <p:attrNameLst>
                                          <p:attrName>style.rotation</p:attrName>
                                        </p:attrNameLst>
                                      </p:cBhvr>
                                      <p:tavLst>
                                        <p:tav tm="0">
                                          <p:val>
                                            <p:fltVal val="90"/>
                                          </p:val>
                                        </p:tav>
                                        <p:tav tm="100000">
                                          <p:val>
                                            <p:fltVal val="0"/>
                                          </p:val>
                                        </p:tav>
                                      </p:tavLst>
                                    </p:anim>
                                    <p:animEffect transition="in" filter="fade">
                                      <p:cBhvr>
                                        <p:cTn id="60" dur="1000"/>
                                        <p:tgtEl>
                                          <p:spTgt spid="27"/>
                                        </p:tgtEl>
                                      </p:cBhvr>
                                    </p:animEffect>
                                  </p:childTnLst>
                                </p:cTn>
                              </p:par>
                              <p:par>
                                <p:cTn id="61" presetID="31" presetClass="entr" presetSubtype="0" fill="hold" nodeType="withEffect">
                                  <p:stCondLst>
                                    <p:cond delay="0"/>
                                  </p:stCondLst>
                                  <p:childTnLst>
                                    <p:set>
                                      <p:cBhvr>
                                        <p:cTn id="62" dur="1" fill="hold">
                                          <p:stCondLst>
                                            <p:cond delay="0"/>
                                          </p:stCondLst>
                                        </p:cTn>
                                        <p:tgtEl>
                                          <p:spTgt spid="31"/>
                                        </p:tgtEl>
                                        <p:attrNameLst>
                                          <p:attrName>style.visibility</p:attrName>
                                        </p:attrNameLst>
                                      </p:cBhvr>
                                      <p:to>
                                        <p:strVal val="visible"/>
                                      </p:to>
                                    </p:set>
                                    <p:anim calcmode="lin" valueType="num">
                                      <p:cBhvr>
                                        <p:cTn id="63" dur="1000" fill="hold"/>
                                        <p:tgtEl>
                                          <p:spTgt spid="31"/>
                                        </p:tgtEl>
                                        <p:attrNameLst>
                                          <p:attrName>ppt_w</p:attrName>
                                        </p:attrNameLst>
                                      </p:cBhvr>
                                      <p:tavLst>
                                        <p:tav tm="0">
                                          <p:val>
                                            <p:fltVal val="0"/>
                                          </p:val>
                                        </p:tav>
                                        <p:tav tm="100000">
                                          <p:val>
                                            <p:strVal val="#ppt_w"/>
                                          </p:val>
                                        </p:tav>
                                      </p:tavLst>
                                    </p:anim>
                                    <p:anim calcmode="lin" valueType="num">
                                      <p:cBhvr>
                                        <p:cTn id="64" dur="1000" fill="hold"/>
                                        <p:tgtEl>
                                          <p:spTgt spid="31"/>
                                        </p:tgtEl>
                                        <p:attrNameLst>
                                          <p:attrName>ppt_h</p:attrName>
                                        </p:attrNameLst>
                                      </p:cBhvr>
                                      <p:tavLst>
                                        <p:tav tm="0">
                                          <p:val>
                                            <p:fltVal val="0"/>
                                          </p:val>
                                        </p:tav>
                                        <p:tav tm="100000">
                                          <p:val>
                                            <p:strVal val="#ppt_h"/>
                                          </p:val>
                                        </p:tav>
                                      </p:tavLst>
                                    </p:anim>
                                    <p:anim calcmode="lin" valueType="num">
                                      <p:cBhvr>
                                        <p:cTn id="65" dur="1000" fill="hold"/>
                                        <p:tgtEl>
                                          <p:spTgt spid="31"/>
                                        </p:tgtEl>
                                        <p:attrNameLst>
                                          <p:attrName>style.rotation</p:attrName>
                                        </p:attrNameLst>
                                      </p:cBhvr>
                                      <p:tavLst>
                                        <p:tav tm="0">
                                          <p:val>
                                            <p:fltVal val="90"/>
                                          </p:val>
                                        </p:tav>
                                        <p:tav tm="100000">
                                          <p:val>
                                            <p:fltVal val="0"/>
                                          </p:val>
                                        </p:tav>
                                      </p:tavLst>
                                    </p:anim>
                                    <p:animEffect transition="in" filter="fade">
                                      <p:cBhvr>
                                        <p:cTn id="66" dur="1000"/>
                                        <p:tgtEl>
                                          <p:spTgt spid="31"/>
                                        </p:tgtEl>
                                      </p:cBhvr>
                                    </p:animEffect>
                                  </p:childTnLst>
                                </p:cTn>
                              </p:par>
                              <p:par>
                                <p:cTn id="67" presetID="31" presetClass="entr" presetSubtype="0" fill="hold" grpId="0" nodeType="withEffect">
                                  <p:stCondLst>
                                    <p:cond delay="0"/>
                                  </p:stCondLst>
                                  <p:childTnLst>
                                    <p:set>
                                      <p:cBhvr>
                                        <p:cTn id="68" dur="1" fill="hold">
                                          <p:stCondLst>
                                            <p:cond delay="0"/>
                                          </p:stCondLst>
                                        </p:cTn>
                                        <p:tgtEl>
                                          <p:spTgt spid="35"/>
                                        </p:tgtEl>
                                        <p:attrNameLst>
                                          <p:attrName>style.visibility</p:attrName>
                                        </p:attrNameLst>
                                      </p:cBhvr>
                                      <p:to>
                                        <p:strVal val="visible"/>
                                      </p:to>
                                    </p:set>
                                    <p:anim calcmode="lin" valueType="num">
                                      <p:cBhvr>
                                        <p:cTn id="69" dur="1000" fill="hold"/>
                                        <p:tgtEl>
                                          <p:spTgt spid="35"/>
                                        </p:tgtEl>
                                        <p:attrNameLst>
                                          <p:attrName>ppt_w</p:attrName>
                                        </p:attrNameLst>
                                      </p:cBhvr>
                                      <p:tavLst>
                                        <p:tav tm="0">
                                          <p:val>
                                            <p:fltVal val="0"/>
                                          </p:val>
                                        </p:tav>
                                        <p:tav tm="100000">
                                          <p:val>
                                            <p:strVal val="#ppt_w"/>
                                          </p:val>
                                        </p:tav>
                                      </p:tavLst>
                                    </p:anim>
                                    <p:anim calcmode="lin" valueType="num">
                                      <p:cBhvr>
                                        <p:cTn id="70" dur="1000" fill="hold"/>
                                        <p:tgtEl>
                                          <p:spTgt spid="35"/>
                                        </p:tgtEl>
                                        <p:attrNameLst>
                                          <p:attrName>ppt_h</p:attrName>
                                        </p:attrNameLst>
                                      </p:cBhvr>
                                      <p:tavLst>
                                        <p:tav tm="0">
                                          <p:val>
                                            <p:fltVal val="0"/>
                                          </p:val>
                                        </p:tav>
                                        <p:tav tm="100000">
                                          <p:val>
                                            <p:strVal val="#ppt_h"/>
                                          </p:val>
                                        </p:tav>
                                      </p:tavLst>
                                    </p:anim>
                                    <p:anim calcmode="lin" valueType="num">
                                      <p:cBhvr>
                                        <p:cTn id="71" dur="1000" fill="hold"/>
                                        <p:tgtEl>
                                          <p:spTgt spid="35"/>
                                        </p:tgtEl>
                                        <p:attrNameLst>
                                          <p:attrName>style.rotation</p:attrName>
                                        </p:attrNameLst>
                                      </p:cBhvr>
                                      <p:tavLst>
                                        <p:tav tm="0">
                                          <p:val>
                                            <p:fltVal val="90"/>
                                          </p:val>
                                        </p:tav>
                                        <p:tav tm="100000">
                                          <p:val>
                                            <p:fltVal val="0"/>
                                          </p:val>
                                        </p:tav>
                                      </p:tavLst>
                                    </p:anim>
                                    <p:animEffect transition="in" filter="fade">
                                      <p:cBhvr>
                                        <p:cTn id="72" dur="1000"/>
                                        <p:tgtEl>
                                          <p:spTgt spid="35"/>
                                        </p:tgtEl>
                                      </p:cBhvr>
                                    </p:animEffect>
                                  </p:childTnLst>
                                </p:cTn>
                              </p:par>
                              <p:par>
                                <p:cTn id="73" presetID="31" presetClass="entr" presetSubtype="0" fill="hold" grpId="0" nodeType="withEffect">
                                  <p:stCondLst>
                                    <p:cond delay="0"/>
                                  </p:stCondLst>
                                  <p:childTnLst>
                                    <p:set>
                                      <p:cBhvr>
                                        <p:cTn id="74" dur="1" fill="hold">
                                          <p:stCondLst>
                                            <p:cond delay="0"/>
                                          </p:stCondLst>
                                        </p:cTn>
                                        <p:tgtEl>
                                          <p:spTgt spid="39"/>
                                        </p:tgtEl>
                                        <p:attrNameLst>
                                          <p:attrName>style.visibility</p:attrName>
                                        </p:attrNameLst>
                                      </p:cBhvr>
                                      <p:to>
                                        <p:strVal val="visible"/>
                                      </p:to>
                                    </p:set>
                                    <p:anim calcmode="lin" valueType="num">
                                      <p:cBhvr>
                                        <p:cTn id="75" dur="1000" fill="hold"/>
                                        <p:tgtEl>
                                          <p:spTgt spid="39"/>
                                        </p:tgtEl>
                                        <p:attrNameLst>
                                          <p:attrName>ppt_w</p:attrName>
                                        </p:attrNameLst>
                                      </p:cBhvr>
                                      <p:tavLst>
                                        <p:tav tm="0">
                                          <p:val>
                                            <p:fltVal val="0"/>
                                          </p:val>
                                        </p:tav>
                                        <p:tav tm="100000">
                                          <p:val>
                                            <p:strVal val="#ppt_w"/>
                                          </p:val>
                                        </p:tav>
                                      </p:tavLst>
                                    </p:anim>
                                    <p:anim calcmode="lin" valueType="num">
                                      <p:cBhvr>
                                        <p:cTn id="76" dur="1000" fill="hold"/>
                                        <p:tgtEl>
                                          <p:spTgt spid="39"/>
                                        </p:tgtEl>
                                        <p:attrNameLst>
                                          <p:attrName>ppt_h</p:attrName>
                                        </p:attrNameLst>
                                      </p:cBhvr>
                                      <p:tavLst>
                                        <p:tav tm="0">
                                          <p:val>
                                            <p:fltVal val="0"/>
                                          </p:val>
                                        </p:tav>
                                        <p:tav tm="100000">
                                          <p:val>
                                            <p:strVal val="#ppt_h"/>
                                          </p:val>
                                        </p:tav>
                                      </p:tavLst>
                                    </p:anim>
                                    <p:anim calcmode="lin" valueType="num">
                                      <p:cBhvr>
                                        <p:cTn id="77" dur="1000" fill="hold"/>
                                        <p:tgtEl>
                                          <p:spTgt spid="39"/>
                                        </p:tgtEl>
                                        <p:attrNameLst>
                                          <p:attrName>style.rotation</p:attrName>
                                        </p:attrNameLst>
                                      </p:cBhvr>
                                      <p:tavLst>
                                        <p:tav tm="0">
                                          <p:val>
                                            <p:fltVal val="90"/>
                                          </p:val>
                                        </p:tav>
                                        <p:tav tm="100000">
                                          <p:val>
                                            <p:fltVal val="0"/>
                                          </p:val>
                                        </p:tav>
                                      </p:tavLst>
                                    </p:anim>
                                    <p:animEffect transition="in" filter="fade">
                                      <p:cBhvr>
                                        <p:cTn id="78" dur="1000"/>
                                        <p:tgtEl>
                                          <p:spTgt spid="39"/>
                                        </p:tgtEl>
                                      </p:cBhvr>
                                    </p:animEffect>
                                  </p:childTnLst>
                                </p:cTn>
                              </p:par>
                            </p:childTnLst>
                          </p:cTn>
                        </p:par>
                      </p:childTnLst>
                    </p:cTn>
                  </p:par>
                  <p:par>
                    <p:cTn id="79" fill="hold">
                      <p:stCondLst>
                        <p:cond delay="indefinite"/>
                      </p:stCondLst>
                      <p:childTnLst>
                        <p:par>
                          <p:cTn id="80" fill="hold">
                            <p:stCondLst>
                              <p:cond delay="0"/>
                            </p:stCondLst>
                            <p:childTnLst>
                              <p:par>
                                <p:cTn id="81" presetID="31" presetClass="entr" presetSubtype="0" fill="hold" grpId="0" nodeType="clickEffect">
                                  <p:stCondLst>
                                    <p:cond delay="0"/>
                                  </p:stCondLst>
                                  <p:childTnLst>
                                    <p:set>
                                      <p:cBhvr>
                                        <p:cTn id="82" dur="1" fill="hold">
                                          <p:stCondLst>
                                            <p:cond delay="0"/>
                                          </p:stCondLst>
                                        </p:cTn>
                                        <p:tgtEl>
                                          <p:spTgt spid="8"/>
                                        </p:tgtEl>
                                        <p:attrNameLst>
                                          <p:attrName>style.visibility</p:attrName>
                                        </p:attrNameLst>
                                      </p:cBhvr>
                                      <p:to>
                                        <p:strVal val="visible"/>
                                      </p:to>
                                    </p:set>
                                    <p:anim calcmode="lin" valueType="num">
                                      <p:cBhvr>
                                        <p:cTn id="83" dur="1000" fill="hold"/>
                                        <p:tgtEl>
                                          <p:spTgt spid="8"/>
                                        </p:tgtEl>
                                        <p:attrNameLst>
                                          <p:attrName>ppt_w</p:attrName>
                                        </p:attrNameLst>
                                      </p:cBhvr>
                                      <p:tavLst>
                                        <p:tav tm="0">
                                          <p:val>
                                            <p:fltVal val="0"/>
                                          </p:val>
                                        </p:tav>
                                        <p:tav tm="100000">
                                          <p:val>
                                            <p:strVal val="#ppt_w"/>
                                          </p:val>
                                        </p:tav>
                                      </p:tavLst>
                                    </p:anim>
                                    <p:anim calcmode="lin" valueType="num">
                                      <p:cBhvr>
                                        <p:cTn id="84" dur="1000" fill="hold"/>
                                        <p:tgtEl>
                                          <p:spTgt spid="8"/>
                                        </p:tgtEl>
                                        <p:attrNameLst>
                                          <p:attrName>ppt_h</p:attrName>
                                        </p:attrNameLst>
                                      </p:cBhvr>
                                      <p:tavLst>
                                        <p:tav tm="0">
                                          <p:val>
                                            <p:fltVal val="0"/>
                                          </p:val>
                                        </p:tav>
                                        <p:tav tm="100000">
                                          <p:val>
                                            <p:strVal val="#ppt_h"/>
                                          </p:val>
                                        </p:tav>
                                      </p:tavLst>
                                    </p:anim>
                                    <p:anim calcmode="lin" valueType="num">
                                      <p:cBhvr>
                                        <p:cTn id="85" dur="1000" fill="hold"/>
                                        <p:tgtEl>
                                          <p:spTgt spid="8"/>
                                        </p:tgtEl>
                                        <p:attrNameLst>
                                          <p:attrName>style.rotation</p:attrName>
                                        </p:attrNameLst>
                                      </p:cBhvr>
                                      <p:tavLst>
                                        <p:tav tm="0">
                                          <p:val>
                                            <p:fltVal val="90"/>
                                          </p:val>
                                        </p:tav>
                                        <p:tav tm="100000">
                                          <p:val>
                                            <p:fltVal val="0"/>
                                          </p:val>
                                        </p:tav>
                                      </p:tavLst>
                                    </p:anim>
                                    <p:animEffect transition="in" filter="fade">
                                      <p:cBhvr>
                                        <p:cTn id="86" dur="1000"/>
                                        <p:tgtEl>
                                          <p:spTgt spid="8"/>
                                        </p:tgtEl>
                                      </p:cBhvr>
                                    </p:animEffect>
                                  </p:childTnLst>
                                </p:cTn>
                              </p:par>
                              <p:par>
                                <p:cTn id="87" presetID="31" presetClass="entr" presetSubtype="0" fill="hold" grpId="0" nodeType="withEffect">
                                  <p:stCondLst>
                                    <p:cond delay="0"/>
                                  </p:stCondLst>
                                  <p:childTnLst>
                                    <p:set>
                                      <p:cBhvr>
                                        <p:cTn id="88" dur="1" fill="hold">
                                          <p:stCondLst>
                                            <p:cond delay="0"/>
                                          </p:stCondLst>
                                        </p:cTn>
                                        <p:tgtEl>
                                          <p:spTgt spid="18"/>
                                        </p:tgtEl>
                                        <p:attrNameLst>
                                          <p:attrName>style.visibility</p:attrName>
                                        </p:attrNameLst>
                                      </p:cBhvr>
                                      <p:to>
                                        <p:strVal val="visible"/>
                                      </p:to>
                                    </p:set>
                                    <p:anim calcmode="lin" valueType="num">
                                      <p:cBhvr>
                                        <p:cTn id="89" dur="1000" fill="hold"/>
                                        <p:tgtEl>
                                          <p:spTgt spid="18"/>
                                        </p:tgtEl>
                                        <p:attrNameLst>
                                          <p:attrName>ppt_w</p:attrName>
                                        </p:attrNameLst>
                                      </p:cBhvr>
                                      <p:tavLst>
                                        <p:tav tm="0">
                                          <p:val>
                                            <p:fltVal val="0"/>
                                          </p:val>
                                        </p:tav>
                                        <p:tav tm="100000">
                                          <p:val>
                                            <p:strVal val="#ppt_w"/>
                                          </p:val>
                                        </p:tav>
                                      </p:tavLst>
                                    </p:anim>
                                    <p:anim calcmode="lin" valueType="num">
                                      <p:cBhvr>
                                        <p:cTn id="90" dur="1000" fill="hold"/>
                                        <p:tgtEl>
                                          <p:spTgt spid="18"/>
                                        </p:tgtEl>
                                        <p:attrNameLst>
                                          <p:attrName>ppt_h</p:attrName>
                                        </p:attrNameLst>
                                      </p:cBhvr>
                                      <p:tavLst>
                                        <p:tav tm="0">
                                          <p:val>
                                            <p:fltVal val="0"/>
                                          </p:val>
                                        </p:tav>
                                        <p:tav tm="100000">
                                          <p:val>
                                            <p:strVal val="#ppt_h"/>
                                          </p:val>
                                        </p:tav>
                                      </p:tavLst>
                                    </p:anim>
                                    <p:anim calcmode="lin" valueType="num">
                                      <p:cBhvr>
                                        <p:cTn id="91" dur="1000" fill="hold"/>
                                        <p:tgtEl>
                                          <p:spTgt spid="18"/>
                                        </p:tgtEl>
                                        <p:attrNameLst>
                                          <p:attrName>style.rotation</p:attrName>
                                        </p:attrNameLst>
                                      </p:cBhvr>
                                      <p:tavLst>
                                        <p:tav tm="0">
                                          <p:val>
                                            <p:fltVal val="90"/>
                                          </p:val>
                                        </p:tav>
                                        <p:tav tm="100000">
                                          <p:val>
                                            <p:fltVal val="0"/>
                                          </p:val>
                                        </p:tav>
                                      </p:tavLst>
                                    </p:anim>
                                    <p:animEffect transition="in" filter="fade">
                                      <p:cBhvr>
                                        <p:cTn id="92" dur="1000"/>
                                        <p:tgtEl>
                                          <p:spTgt spid="18"/>
                                        </p:tgtEl>
                                      </p:cBhvr>
                                    </p:animEffect>
                                  </p:childTnLst>
                                </p:cTn>
                              </p:par>
                              <p:par>
                                <p:cTn id="93" presetID="31" presetClass="entr" presetSubtype="0" fill="hold" grpId="0" nodeType="withEffect">
                                  <p:stCondLst>
                                    <p:cond delay="0"/>
                                  </p:stCondLst>
                                  <p:childTnLst>
                                    <p:set>
                                      <p:cBhvr>
                                        <p:cTn id="94" dur="1" fill="hold">
                                          <p:stCondLst>
                                            <p:cond delay="0"/>
                                          </p:stCondLst>
                                        </p:cTn>
                                        <p:tgtEl>
                                          <p:spTgt spid="21"/>
                                        </p:tgtEl>
                                        <p:attrNameLst>
                                          <p:attrName>style.visibility</p:attrName>
                                        </p:attrNameLst>
                                      </p:cBhvr>
                                      <p:to>
                                        <p:strVal val="visible"/>
                                      </p:to>
                                    </p:set>
                                    <p:anim calcmode="lin" valueType="num">
                                      <p:cBhvr>
                                        <p:cTn id="95" dur="1000" fill="hold"/>
                                        <p:tgtEl>
                                          <p:spTgt spid="21"/>
                                        </p:tgtEl>
                                        <p:attrNameLst>
                                          <p:attrName>ppt_w</p:attrName>
                                        </p:attrNameLst>
                                      </p:cBhvr>
                                      <p:tavLst>
                                        <p:tav tm="0">
                                          <p:val>
                                            <p:fltVal val="0"/>
                                          </p:val>
                                        </p:tav>
                                        <p:tav tm="100000">
                                          <p:val>
                                            <p:strVal val="#ppt_w"/>
                                          </p:val>
                                        </p:tav>
                                      </p:tavLst>
                                    </p:anim>
                                    <p:anim calcmode="lin" valueType="num">
                                      <p:cBhvr>
                                        <p:cTn id="96" dur="1000" fill="hold"/>
                                        <p:tgtEl>
                                          <p:spTgt spid="21"/>
                                        </p:tgtEl>
                                        <p:attrNameLst>
                                          <p:attrName>ppt_h</p:attrName>
                                        </p:attrNameLst>
                                      </p:cBhvr>
                                      <p:tavLst>
                                        <p:tav tm="0">
                                          <p:val>
                                            <p:fltVal val="0"/>
                                          </p:val>
                                        </p:tav>
                                        <p:tav tm="100000">
                                          <p:val>
                                            <p:strVal val="#ppt_h"/>
                                          </p:val>
                                        </p:tav>
                                      </p:tavLst>
                                    </p:anim>
                                    <p:anim calcmode="lin" valueType="num">
                                      <p:cBhvr>
                                        <p:cTn id="97" dur="1000" fill="hold"/>
                                        <p:tgtEl>
                                          <p:spTgt spid="21"/>
                                        </p:tgtEl>
                                        <p:attrNameLst>
                                          <p:attrName>style.rotation</p:attrName>
                                        </p:attrNameLst>
                                      </p:cBhvr>
                                      <p:tavLst>
                                        <p:tav tm="0">
                                          <p:val>
                                            <p:fltVal val="90"/>
                                          </p:val>
                                        </p:tav>
                                        <p:tav tm="100000">
                                          <p:val>
                                            <p:fltVal val="0"/>
                                          </p:val>
                                        </p:tav>
                                      </p:tavLst>
                                    </p:anim>
                                    <p:animEffect transition="in" filter="fade">
                                      <p:cBhvr>
                                        <p:cTn id="98" dur="1000"/>
                                        <p:tgtEl>
                                          <p:spTgt spid="21"/>
                                        </p:tgtEl>
                                      </p:cBhvr>
                                    </p:animEffect>
                                  </p:childTnLst>
                                </p:cTn>
                              </p:par>
                              <p:par>
                                <p:cTn id="99" presetID="31" presetClass="entr" presetSubtype="0" fill="hold" grpId="0" nodeType="withEffect">
                                  <p:stCondLst>
                                    <p:cond delay="0"/>
                                  </p:stCondLst>
                                  <p:childTnLst>
                                    <p:set>
                                      <p:cBhvr>
                                        <p:cTn id="100" dur="1" fill="hold">
                                          <p:stCondLst>
                                            <p:cond delay="0"/>
                                          </p:stCondLst>
                                        </p:cTn>
                                        <p:tgtEl>
                                          <p:spTgt spid="29"/>
                                        </p:tgtEl>
                                        <p:attrNameLst>
                                          <p:attrName>style.visibility</p:attrName>
                                        </p:attrNameLst>
                                      </p:cBhvr>
                                      <p:to>
                                        <p:strVal val="visible"/>
                                      </p:to>
                                    </p:set>
                                    <p:anim calcmode="lin" valueType="num">
                                      <p:cBhvr>
                                        <p:cTn id="101" dur="1000" fill="hold"/>
                                        <p:tgtEl>
                                          <p:spTgt spid="29"/>
                                        </p:tgtEl>
                                        <p:attrNameLst>
                                          <p:attrName>ppt_w</p:attrName>
                                        </p:attrNameLst>
                                      </p:cBhvr>
                                      <p:tavLst>
                                        <p:tav tm="0">
                                          <p:val>
                                            <p:fltVal val="0"/>
                                          </p:val>
                                        </p:tav>
                                        <p:tav tm="100000">
                                          <p:val>
                                            <p:strVal val="#ppt_w"/>
                                          </p:val>
                                        </p:tav>
                                      </p:tavLst>
                                    </p:anim>
                                    <p:anim calcmode="lin" valueType="num">
                                      <p:cBhvr>
                                        <p:cTn id="102" dur="1000" fill="hold"/>
                                        <p:tgtEl>
                                          <p:spTgt spid="29"/>
                                        </p:tgtEl>
                                        <p:attrNameLst>
                                          <p:attrName>ppt_h</p:attrName>
                                        </p:attrNameLst>
                                      </p:cBhvr>
                                      <p:tavLst>
                                        <p:tav tm="0">
                                          <p:val>
                                            <p:fltVal val="0"/>
                                          </p:val>
                                        </p:tav>
                                        <p:tav tm="100000">
                                          <p:val>
                                            <p:strVal val="#ppt_h"/>
                                          </p:val>
                                        </p:tav>
                                      </p:tavLst>
                                    </p:anim>
                                    <p:anim calcmode="lin" valueType="num">
                                      <p:cBhvr>
                                        <p:cTn id="103" dur="1000" fill="hold"/>
                                        <p:tgtEl>
                                          <p:spTgt spid="29"/>
                                        </p:tgtEl>
                                        <p:attrNameLst>
                                          <p:attrName>style.rotation</p:attrName>
                                        </p:attrNameLst>
                                      </p:cBhvr>
                                      <p:tavLst>
                                        <p:tav tm="0">
                                          <p:val>
                                            <p:fltVal val="90"/>
                                          </p:val>
                                        </p:tav>
                                        <p:tav tm="100000">
                                          <p:val>
                                            <p:fltVal val="0"/>
                                          </p:val>
                                        </p:tav>
                                      </p:tavLst>
                                    </p:anim>
                                    <p:animEffect transition="in" filter="fade">
                                      <p:cBhvr>
                                        <p:cTn id="104" dur="1000"/>
                                        <p:tgtEl>
                                          <p:spTgt spid="29"/>
                                        </p:tgtEl>
                                      </p:cBhvr>
                                    </p:animEffect>
                                  </p:childTnLst>
                                </p:cTn>
                              </p:par>
                              <p:par>
                                <p:cTn id="105" presetID="31" presetClass="entr" presetSubtype="0" fill="hold" nodeType="withEffect">
                                  <p:stCondLst>
                                    <p:cond delay="0"/>
                                  </p:stCondLst>
                                  <p:childTnLst>
                                    <p:set>
                                      <p:cBhvr>
                                        <p:cTn id="106" dur="1" fill="hold">
                                          <p:stCondLst>
                                            <p:cond delay="0"/>
                                          </p:stCondLst>
                                        </p:cTn>
                                        <p:tgtEl>
                                          <p:spTgt spid="32"/>
                                        </p:tgtEl>
                                        <p:attrNameLst>
                                          <p:attrName>style.visibility</p:attrName>
                                        </p:attrNameLst>
                                      </p:cBhvr>
                                      <p:to>
                                        <p:strVal val="visible"/>
                                      </p:to>
                                    </p:set>
                                    <p:anim calcmode="lin" valueType="num">
                                      <p:cBhvr>
                                        <p:cTn id="107" dur="1000" fill="hold"/>
                                        <p:tgtEl>
                                          <p:spTgt spid="32"/>
                                        </p:tgtEl>
                                        <p:attrNameLst>
                                          <p:attrName>ppt_w</p:attrName>
                                        </p:attrNameLst>
                                      </p:cBhvr>
                                      <p:tavLst>
                                        <p:tav tm="0">
                                          <p:val>
                                            <p:fltVal val="0"/>
                                          </p:val>
                                        </p:tav>
                                        <p:tav tm="100000">
                                          <p:val>
                                            <p:strVal val="#ppt_w"/>
                                          </p:val>
                                        </p:tav>
                                      </p:tavLst>
                                    </p:anim>
                                    <p:anim calcmode="lin" valueType="num">
                                      <p:cBhvr>
                                        <p:cTn id="108" dur="1000" fill="hold"/>
                                        <p:tgtEl>
                                          <p:spTgt spid="32"/>
                                        </p:tgtEl>
                                        <p:attrNameLst>
                                          <p:attrName>ppt_h</p:attrName>
                                        </p:attrNameLst>
                                      </p:cBhvr>
                                      <p:tavLst>
                                        <p:tav tm="0">
                                          <p:val>
                                            <p:fltVal val="0"/>
                                          </p:val>
                                        </p:tav>
                                        <p:tav tm="100000">
                                          <p:val>
                                            <p:strVal val="#ppt_h"/>
                                          </p:val>
                                        </p:tav>
                                      </p:tavLst>
                                    </p:anim>
                                    <p:anim calcmode="lin" valueType="num">
                                      <p:cBhvr>
                                        <p:cTn id="109" dur="1000" fill="hold"/>
                                        <p:tgtEl>
                                          <p:spTgt spid="32"/>
                                        </p:tgtEl>
                                        <p:attrNameLst>
                                          <p:attrName>style.rotation</p:attrName>
                                        </p:attrNameLst>
                                      </p:cBhvr>
                                      <p:tavLst>
                                        <p:tav tm="0">
                                          <p:val>
                                            <p:fltVal val="90"/>
                                          </p:val>
                                        </p:tav>
                                        <p:tav tm="100000">
                                          <p:val>
                                            <p:fltVal val="0"/>
                                          </p:val>
                                        </p:tav>
                                      </p:tavLst>
                                    </p:anim>
                                    <p:animEffect transition="in" filter="fade">
                                      <p:cBhvr>
                                        <p:cTn id="110" dur="1000"/>
                                        <p:tgtEl>
                                          <p:spTgt spid="32"/>
                                        </p:tgtEl>
                                      </p:cBhvr>
                                    </p:animEffect>
                                  </p:childTnLst>
                                </p:cTn>
                              </p:par>
                              <p:par>
                                <p:cTn id="111" presetID="31" presetClass="entr" presetSubtype="0" fill="hold" grpId="0" nodeType="withEffect">
                                  <p:stCondLst>
                                    <p:cond delay="0"/>
                                  </p:stCondLst>
                                  <p:childTnLst>
                                    <p:set>
                                      <p:cBhvr>
                                        <p:cTn id="112" dur="1" fill="hold">
                                          <p:stCondLst>
                                            <p:cond delay="0"/>
                                          </p:stCondLst>
                                        </p:cTn>
                                        <p:tgtEl>
                                          <p:spTgt spid="36"/>
                                        </p:tgtEl>
                                        <p:attrNameLst>
                                          <p:attrName>style.visibility</p:attrName>
                                        </p:attrNameLst>
                                      </p:cBhvr>
                                      <p:to>
                                        <p:strVal val="visible"/>
                                      </p:to>
                                    </p:set>
                                    <p:anim calcmode="lin" valueType="num">
                                      <p:cBhvr>
                                        <p:cTn id="113" dur="1000" fill="hold"/>
                                        <p:tgtEl>
                                          <p:spTgt spid="36"/>
                                        </p:tgtEl>
                                        <p:attrNameLst>
                                          <p:attrName>ppt_w</p:attrName>
                                        </p:attrNameLst>
                                      </p:cBhvr>
                                      <p:tavLst>
                                        <p:tav tm="0">
                                          <p:val>
                                            <p:fltVal val="0"/>
                                          </p:val>
                                        </p:tav>
                                        <p:tav tm="100000">
                                          <p:val>
                                            <p:strVal val="#ppt_w"/>
                                          </p:val>
                                        </p:tav>
                                      </p:tavLst>
                                    </p:anim>
                                    <p:anim calcmode="lin" valueType="num">
                                      <p:cBhvr>
                                        <p:cTn id="114" dur="1000" fill="hold"/>
                                        <p:tgtEl>
                                          <p:spTgt spid="36"/>
                                        </p:tgtEl>
                                        <p:attrNameLst>
                                          <p:attrName>ppt_h</p:attrName>
                                        </p:attrNameLst>
                                      </p:cBhvr>
                                      <p:tavLst>
                                        <p:tav tm="0">
                                          <p:val>
                                            <p:fltVal val="0"/>
                                          </p:val>
                                        </p:tav>
                                        <p:tav tm="100000">
                                          <p:val>
                                            <p:strVal val="#ppt_h"/>
                                          </p:val>
                                        </p:tav>
                                      </p:tavLst>
                                    </p:anim>
                                    <p:anim calcmode="lin" valueType="num">
                                      <p:cBhvr>
                                        <p:cTn id="115" dur="1000" fill="hold"/>
                                        <p:tgtEl>
                                          <p:spTgt spid="36"/>
                                        </p:tgtEl>
                                        <p:attrNameLst>
                                          <p:attrName>style.rotation</p:attrName>
                                        </p:attrNameLst>
                                      </p:cBhvr>
                                      <p:tavLst>
                                        <p:tav tm="0">
                                          <p:val>
                                            <p:fltVal val="90"/>
                                          </p:val>
                                        </p:tav>
                                        <p:tav tm="100000">
                                          <p:val>
                                            <p:fltVal val="0"/>
                                          </p:val>
                                        </p:tav>
                                      </p:tavLst>
                                    </p:anim>
                                    <p:animEffect transition="in" filter="fade">
                                      <p:cBhvr>
                                        <p:cTn id="116" dur="1000"/>
                                        <p:tgtEl>
                                          <p:spTgt spid="36"/>
                                        </p:tgtEl>
                                      </p:cBhvr>
                                    </p:animEffect>
                                  </p:childTnLst>
                                </p:cTn>
                              </p:par>
                              <p:par>
                                <p:cTn id="117" presetID="31" presetClass="entr" presetSubtype="0" fill="hold" grpId="0" nodeType="withEffect">
                                  <p:stCondLst>
                                    <p:cond delay="0"/>
                                  </p:stCondLst>
                                  <p:childTnLst>
                                    <p:set>
                                      <p:cBhvr>
                                        <p:cTn id="118" dur="1" fill="hold">
                                          <p:stCondLst>
                                            <p:cond delay="0"/>
                                          </p:stCondLst>
                                        </p:cTn>
                                        <p:tgtEl>
                                          <p:spTgt spid="40"/>
                                        </p:tgtEl>
                                        <p:attrNameLst>
                                          <p:attrName>style.visibility</p:attrName>
                                        </p:attrNameLst>
                                      </p:cBhvr>
                                      <p:to>
                                        <p:strVal val="visible"/>
                                      </p:to>
                                    </p:set>
                                    <p:anim calcmode="lin" valueType="num">
                                      <p:cBhvr>
                                        <p:cTn id="119" dur="1000" fill="hold"/>
                                        <p:tgtEl>
                                          <p:spTgt spid="40"/>
                                        </p:tgtEl>
                                        <p:attrNameLst>
                                          <p:attrName>ppt_w</p:attrName>
                                        </p:attrNameLst>
                                      </p:cBhvr>
                                      <p:tavLst>
                                        <p:tav tm="0">
                                          <p:val>
                                            <p:fltVal val="0"/>
                                          </p:val>
                                        </p:tav>
                                        <p:tav tm="100000">
                                          <p:val>
                                            <p:strVal val="#ppt_w"/>
                                          </p:val>
                                        </p:tav>
                                      </p:tavLst>
                                    </p:anim>
                                    <p:anim calcmode="lin" valueType="num">
                                      <p:cBhvr>
                                        <p:cTn id="120" dur="1000" fill="hold"/>
                                        <p:tgtEl>
                                          <p:spTgt spid="40"/>
                                        </p:tgtEl>
                                        <p:attrNameLst>
                                          <p:attrName>ppt_h</p:attrName>
                                        </p:attrNameLst>
                                      </p:cBhvr>
                                      <p:tavLst>
                                        <p:tav tm="0">
                                          <p:val>
                                            <p:fltVal val="0"/>
                                          </p:val>
                                        </p:tav>
                                        <p:tav tm="100000">
                                          <p:val>
                                            <p:strVal val="#ppt_h"/>
                                          </p:val>
                                        </p:tav>
                                      </p:tavLst>
                                    </p:anim>
                                    <p:anim calcmode="lin" valueType="num">
                                      <p:cBhvr>
                                        <p:cTn id="121" dur="1000" fill="hold"/>
                                        <p:tgtEl>
                                          <p:spTgt spid="40"/>
                                        </p:tgtEl>
                                        <p:attrNameLst>
                                          <p:attrName>style.rotation</p:attrName>
                                        </p:attrNameLst>
                                      </p:cBhvr>
                                      <p:tavLst>
                                        <p:tav tm="0">
                                          <p:val>
                                            <p:fltVal val="90"/>
                                          </p:val>
                                        </p:tav>
                                        <p:tav tm="100000">
                                          <p:val>
                                            <p:fltVal val="0"/>
                                          </p:val>
                                        </p:tav>
                                      </p:tavLst>
                                    </p:anim>
                                    <p:animEffect transition="in" filter="fade">
                                      <p:cBhvr>
                                        <p:cTn id="122" dur="1000"/>
                                        <p:tgtEl>
                                          <p:spTgt spid="40"/>
                                        </p:tgtEl>
                                      </p:cBhvr>
                                    </p:animEffect>
                                  </p:childTnLst>
                                </p:cTn>
                              </p:par>
                            </p:childTnLst>
                          </p:cTn>
                        </p:par>
                      </p:childTnLst>
                    </p:cTn>
                  </p:par>
                  <p:par>
                    <p:cTn id="123" fill="hold">
                      <p:stCondLst>
                        <p:cond delay="indefinite"/>
                      </p:stCondLst>
                      <p:childTnLst>
                        <p:par>
                          <p:cTn id="124" fill="hold">
                            <p:stCondLst>
                              <p:cond delay="0"/>
                            </p:stCondLst>
                            <p:childTnLst>
                              <p:par>
                                <p:cTn id="125" presetID="31" presetClass="entr" presetSubtype="0" fill="hold" grpId="0" nodeType="clickEffect">
                                  <p:stCondLst>
                                    <p:cond delay="0"/>
                                  </p:stCondLst>
                                  <p:childTnLst>
                                    <p:set>
                                      <p:cBhvr>
                                        <p:cTn id="126" dur="1" fill="hold">
                                          <p:stCondLst>
                                            <p:cond delay="0"/>
                                          </p:stCondLst>
                                        </p:cTn>
                                        <p:tgtEl>
                                          <p:spTgt spid="9"/>
                                        </p:tgtEl>
                                        <p:attrNameLst>
                                          <p:attrName>style.visibility</p:attrName>
                                        </p:attrNameLst>
                                      </p:cBhvr>
                                      <p:to>
                                        <p:strVal val="visible"/>
                                      </p:to>
                                    </p:set>
                                    <p:anim calcmode="lin" valueType="num">
                                      <p:cBhvr>
                                        <p:cTn id="127" dur="1000" fill="hold"/>
                                        <p:tgtEl>
                                          <p:spTgt spid="9"/>
                                        </p:tgtEl>
                                        <p:attrNameLst>
                                          <p:attrName>ppt_w</p:attrName>
                                        </p:attrNameLst>
                                      </p:cBhvr>
                                      <p:tavLst>
                                        <p:tav tm="0">
                                          <p:val>
                                            <p:fltVal val="0"/>
                                          </p:val>
                                        </p:tav>
                                        <p:tav tm="100000">
                                          <p:val>
                                            <p:strVal val="#ppt_w"/>
                                          </p:val>
                                        </p:tav>
                                      </p:tavLst>
                                    </p:anim>
                                    <p:anim calcmode="lin" valueType="num">
                                      <p:cBhvr>
                                        <p:cTn id="128" dur="1000" fill="hold"/>
                                        <p:tgtEl>
                                          <p:spTgt spid="9"/>
                                        </p:tgtEl>
                                        <p:attrNameLst>
                                          <p:attrName>ppt_h</p:attrName>
                                        </p:attrNameLst>
                                      </p:cBhvr>
                                      <p:tavLst>
                                        <p:tav tm="0">
                                          <p:val>
                                            <p:fltVal val="0"/>
                                          </p:val>
                                        </p:tav>
                                        <p:tav tm="100000">
                                          <p:val>
                                            <p:strVal val="#ppt_h"/>
                                          </p:val>
                                        </p:tav>
                                      </p:tavLst>
                                    </p:anim>
                                    <p:anim calcmode="lin" valueType="num">
                                      <p:cBhvr>
                                        <p:cTn id="129" dur="1000" fill="hold"/>
                                        <p:tgtEl>
                                          <p:spTgt spid="9"/>
                                        </p:tgtEl>
                                        <p:attrNameLst>
                                          <p:attrName>style.rotation</p:attrName>
                                        </p:attrNameLst>
                                      </p:cBhvr>
                                      <p:tavLst>
                                        <p:tav tm="0">
                                          <p:val>
                                            <p:fltVal val="90"/>
                                          </p:val>
                                        </p:tav>
                                        <p:tav tm="100000">
                                          <p:val>
                                            <p:fltVal val="0"/>
                                          </p:val>
                                        </p:tav>
                                      </p:tavLst>
                                    </p:anim>
                                    <p:animEffect transition="in" filter="fade">
                                      <p:cBhvr>
                                        <p:cTn id="130" dur="1000"/>
                                        <p:tgtEl>
                                          <p:spTgt spid="9"/>
                                        </p:tgtEl>
                                      </p:cBhvr>
                                    </p:animEffect>
                                  </p:childTnLst>
                                </p:cTn>
                              </p:par>
                              <p:par>
                                <p:cTn id="131" presetID="31" presetClass="entr" presetSubtype="0" fill="hold" grpId="0" nodeType="withEffect">
                                  <p:stCondLst>
                                    <p:cond delay="0"/>
                                  </p:stCondLst>
                                  <p:childTnLst>
                                    <p:set>
                                      <p:cBhvr>
                                        <p:cTn id="132" dur="1" fill="hold">
                                          <p:stCondLst>
                                            <p:cond delay="0"/>
                                          </p:stCondLst>
                                        </p:cTn>
                                        <p:tgtEl>
                                          <p:spTgt spid="16"/>
                                        </p:tgtEl>
                                        <p:attrNameLst>
                                          <p:attrName>style.visibility</p:attrName>
                                        </p:attrNameLst>
                                      </p:cBhvr>
                                      <p:to>
                                        <p:strVal val="visible"/>
                                      </p:to>
                                    </p:set>
                                    <p:anim calcmode="lin" valueType="num">
                                      <p:cBhvr>
                                        <p:cTn id="133" dur="1000" fill="hold"/>
                                        <p:tgtEl>
                                          <p:spTgt spid="16"/>
                                        </p:tgtEl>
                                        <p:attrNameLst>
                                          <p:attrName>ppt_w</p:attrName>
                                        </p:attrNameLst>
                                      </p:cBhvr>
                                      <p:tavLst>
                                        <p:tav tm="0">
                                          <p:val>
                                            <p:fltVal val="0"/>
                                          </p:val>
                                        </p:tav>
                                        <p:tav tm="100000">
                                          <p:val>
                                            <p:strVal val="#ppt_w"/>
                                          </p:val>
                                        </p:tav>
                                      </p:tavLst>
                                    </p:anim>
                                    <p:anim calcmode="lin" valueType="num">
                                      <p:cBhvr>
                                        <p:cTn id="134" dur="1000" fill="hold"/>
                                        <p:tgtEl>
                                          <p:spTgt spid="16"/>
                                        </p:tgtEl>
                                        <p:attrNameLst>
                                          <p:attrName>ppt_h</p:attrName>
                                        </p:attrNameLst>
                                      </p:cBhvr>
                                      <p:tavLst>
                                        <p:tav tm="0">
                                          <p:val>
                                            <p:fltVal val="0"/>
                                          </p:val>
                                        </p:tav>
                                        <p:tav tm="100000">
                                          <p:val>
                                            <p:strVal val="#ppt_h"/>
                                          </p:val>
                                        </p:tav>
                                      </p:tavLst>
                                    </p:anim>
                                    <p:anim calcmode="lin" valueType="num">
                                      <p:cBhvr>
                                        <p:cTn id="135" dur="1000" fill="hold"/>
                                        <p:tgtEl>
                                          <p:spTgt spid="16"/>
                                        </p:tgtEl>
                                        <p:attrNameLst>
                                          <p:attrName>style.rotation</p:attrName>
                                        </p:attrNameLst>
                                      </p:cBhvr>
                                      <p:tavLst>
                                        <p:tav tm="0">
                                          <p:val>
                                            <p:fltVal val="90"/>
                                          </p:val>
                                        </p:tav>
                                        <p:tav tm="100000">
                                          <p:val>
                                            <p:fltVal val="0"/>
                                          </p:val>
                                        </p:tav>
                                      </p:tavLst>
                                    </p:anim>
                                    <p:animEffect transition="in" filter="fade">
                                      <p:cBhvr>
                                        <p:cTn id="136" dur="1000"/>
                                        <p:tgtEl>
                                          <p:spTgt spid="16"/>
                                        </p:tgtEl>
                                      </p:cBhvr>
                                    </p:animEffect>
                                  </p:childTnLst>
                                </p:cTn>
                              </p:par>
                              <p:par>
                                <p:cTn id="137" presetID="31" presetClass="entr" presetSubtype="0" fill="hold" grpId="0" nodeType="withEffect">
                                  <p:stCondLst>
                                    <p:cond delay="0"/>
                                  </p:stCondLst>
                                  <p:childTnLst>
                                    <p:set>
                                      <p:cBhvr>
                                        <p:cTn id="138" dur="1" fill="hold">
                                          <p:stCondLst>
                                            <p:cond delay="0"/>
                                          </p:stCondLst>
                                        </p:cTn>
                                        <p:tgtEl>
                                          <p:spTgt spid="23"/>
                                        </p:tgtEl>
                                        <p:attrNameLst>
                                          <p:attrName>style.visibility</p:attrName>
                                        </p:attrNameLst>
                                      </p:cBhvr>
                                      <p:to>
                                        <p:strVal val="visible"/>
                                      </p:to>
                                    </p:set>
                                    <p:anim calcmode="lin" valueType="num">
                                      <p:cBhvr>
                                        <p:cTn id="139" dur="1000" fill="hold"/>
                                        <p:tgtEl>
                                          <p:spTgt spid="23"/>
                                        </p:tgtEl>
                                        <p:attrNameLst>
                                          <p:attrName>ppt_w</p:attrName>
                                        </p:attrNameLst>
                                      </p:cBhvr>
                                      <p:tavLst>
                                        <p:tav tm="0">
                                          <p:val>
                                            <p:fltVal val="0"/>
                                          </p:val>
                                        </p:tav>
                                        <p:tav tm="100000">
                                          <p:val>
                                            <p:strVal val="#ppt_w"/>
                                          </p:val>
                                        </p:tav>
                                      </p:tavLst>
                                    </p:anim>
                                    <p:anim calcmode="lin" valueType="num">
                                      <p:cBhvr>
                                        <p:cTn id="140" dur="1000" fill="hold"/>
                                        <p:tgtEl>
                                          <p:spTgt spid="23"/>
                                        </p:tgtEl>
                                        <p:attrNameLst>
                                          <p:attrName>ppt_h</p:attrName>
                                        </p:attrNameLst>
                                      </p:cBhvr>
                                      <p:tavLst>
                                        <p:tav tm="0">
                                          <p:val>
                                            <p:fltVal val="0"/>
                                          </p:val>
                                        </p:tav>
                                        <p:tav tm="100000">
                                          <p:val>
                                            <p:strVal val="#ppt_h"/>
                                          </p:val>
                                        </p:tav>
                                      </p:tavLst>
                                    </p:anim>
                                    <p:anim calcmode="lin" valueType="num">
                                      <p:cBhvr>
                                        <p:cTn id="141" dur="1000" fill="hold"/>
                                        <p:tgtEl>
                                          <p:spTgt spid="23"/>
                                        </p:tgtEl>
                                        <p:attrNameLst>
                                          <p:attrName>style.rotation</p:attrName>
                                        </p:attrNameLst>
                                      </p:cBhvr>
                                      <p:tavLst>
                                        <p:tav tm="0">
                                          <p:val>
                                            <p:fltVal val="90"/>
                                          </p:val>
                                        </p:tav>
                                        <p:tav tm="100000">
                                          <p:val>
                                            <p:fltVal val="0"/>
                                          </p:val>
                                        </p:tav>
                                      </p:tavLst>
                                    </p:anim>
                                    <p:animEffect transition="in" filter="fade">
                                      <p:cBhvr>
                                        <p:cTn id="142" dur="1000"/>
                                        <p:tgtEl>
                                          <p:spTgt spid="23"/>
                                        </p:tgtEl>
                                      </p:cBhvr>
                                    </p:animEffect>
                                  </p:childTnLst>
                                </p:cTn>
                              </p:par>
                              <p:par>
                                <p:cTn id="143" presetID="31" presetClass="entr" presetSubtype="0" fill="hold" grpId="0" nodeType="withEffect">
                                  <p:stCondLst>
                                    <p:cond delay="0"/>
                                  </p:stCondLst>
                                  <p:childTnLst>
                                    <p:set>
                                      <p:cBhvr>
                                        <p:cTn id="144" dur="1" fill="hold">
                                          <p:stCondLst>
                                            <p:cond delay="0"/>
                                          </p:stCondLst>
                                        </p:cTn>
                                        <p:tgtEl>
                                          <p:spTgt spid="28"/>
                                        </p:tgtEl>
                                        <p:attrNameLst>
                                          <p:attrName>style.visibility</p:attrName>
                                        </p:attrNameLst>
                                      </p:cBhvr>
                                      <p:to>
                                        <p:strVal val="visible"/>
                                      </p:to>
                                    </p:set>
                                    <p:anim calcmode="lin" valueType="num">
                                      <p:cBhvr>
                                        <p:cTn id="145" dur="1000" fill="hold"/>
                                        <p:tgtEl>
                                          <p:spTgt spid="28"/>
                                        </p:tgtEl>
                                        <p:attrNameLst>
                                          <p:attrName>ppt_w</p:attrName>
                                        </p:attrNameLst>
                                      </p:cBhvr>
                                      <p:tavLst>
                                        <p:tav tm="0">
                                          <p:val>
                                            <p:fltVal val="0"/>
                                          </p:val>
                                        </p:tav>
                                        <p:tav tm="100000">
                                          <p:val>
                                            <p:strVal val="#ppt_w"/>
                                          </p:val>
                                        </p:tav>
                                      </p:tavLst>
                                    </p:anim>
                                    <p:anim calcmode="lin" valueType="num">
                                      <p:cBhvr>
                                        <p:cTn id="146" dur="1000" fill="hold"/>
                                        <p:tgtEl>
                                          <p:spTgt spid="28"/>
                                        </p:tgtEl>
                                        <p:attrNameLst>
                                          <p:attrName>ppt_h</p:attrName>
                                        </p:attrNameLst>
                                      </p:cBhvr>
                                      <p:tavLst>
                                        <p:tav tm="0">
                                          <p:val>
                                            <p:fltVal val="0"/>
                                          </p:val>
                                        </p:tav>
                                        <p:tav tm="100000">
                                          <p:val>
                                            <p:strVal val="#ppt_h"/>
                                          </p:val>
                                        </p:tav>
                                      </p:tavLst>
                                    </p:anim>
                                    <p:anim calcmode="lin" valueType="num">
                                      <p:cBhvr>
                                        <p:cTn id="147" dur="1000" fill="hold"/>
                                        <p:tgtEl>
                                          <p:spTgt spid="28"/>
                                        </p:tgtEl>
                                        <p:attrNameLst>
                                          <p:attrName>style.rotation</p:attrName>
                                        </p:attrNameLst>
                                      </p:cBhvr>
                                      <p:tavLst>
                                        <p:tav tm="0">
                                          <p:val>
                                            <p:fltVal val="90"/>
                                          </p:val>
                                        </p:tav>
                                        <p:tav tm="100000">
                                          <p:val>
                                            <p:fltVal val="0"/>
                                          </p:val>
                                        </p:tav>
                                      </p:tavLst>
                                    </p:anim>
                                    <p:animEffect transition="in" filter="fade">
                                      <p:cBhvr>
                                        <p:cTn id="148" dur="1000"/>
                                        <p:tgtEl>
                                          <p:spTgt spid="28"/>
                                        </p:tgtEl>
                                      </p:cBhvr>
                                    </p:animEffect>
                                  </p:childTnLst>
                                </p:cTn>
                              </p:par>
                              <p:par>
                                <p:cTn id="149" presetID="31" presetClass="entr" presetSubtype="0" fill="hold" nodeType="withEffect">
                                  <p:stCondLst>
                                    <p:cond delay="0"/>
                                  </p:stCondLst>
                                  <p:childTnLst>
                                    <p:set>
                                      <p:cBhvr>
                                        <p:cTn id="150" dur="1" fill="hold">
                                          <p:stCondLst>
                                            <p:cond delay="0"/>
                                          </p:stCondLst>
                                        </p:cTn>
                                        <p:tgtEl>
                                          <p:spTgt spid="33"/>
                                        </p:tgtEl>
                                        <p:attrNameLst>
                                          <p:attrName>style.visibility</p:attrName>
                                        </p:attrNameLst>
                                      </p:cBhvr>
                                      <p:to>
                                        <p:strVal val="visible"/>
                                      </p:to>
                                    </p:set>
                                    <p:anim calcmode="lin" valueType="num">
                                      <p:cBhvr>
                                        <p:cTn id="151" dur="1000" fill="hold"/>
                                        <p:tgtEl>
                                          <p:spTgt spid="33"/>
                                        </p:tgtEl>
                                        <p:attrNameLst>
                                          <p:attrName>ppt_w</p:attrName>
                                        </p:attrNameLst>
                                      </p:cBhvr>
                                      <p:tavLst>
                                        <p:tav tm="0">
                                          <p:val>
                                            <p:fltVal val="0"/>
                                          </p:val>
                                        </p:tav>
                                        <p:tav tm="100000">
                                          <p:val>
                                            <p:strVal val="#ppt_w"/>
                                          </p:val>
                                        </p:tav>
                                      </p:tavLst>
                                    </p:anim>
                                    <p:anim calcmode="lin" valueType="num">
                                      <p:cBhvr>
                                        <p:cTn id="152" dur="1000" fill="hold"/>
                                        <p:tgtEl>
                                          <p:spTgt spid="33"/>
                                        </p:tgtEl>
                                        <p:attrNameLst>
                                          <p:attrName>ppt_h</p:attrName>
                                        </p:attrNameLst>
                                      </p:cBhvr>
                                      <p:tavLst>
                                        <p:tav tm="0">
                                          <p:val>
                                            <p:fltVal val="0"/>
                                          </p:val>
                                        </p:tav>
                                        <p:tav tm="100000">
                                          <p:val>
                                            <p:strVal val="#ppt_h"/>
                                          </p:val>
                                        </p:tav>
                                      </p:tavLst>
                                    </p:anim>
                                    <p:anim calcmode="lin" valueType="num">
                                      <p:cBhvr>
                                        <p:cTn id="153" dur="1000" fill="hold"/>
                                        <p:tgtEl>
                                          <p:spTgt spid="33"/>
                                        </p:tgtEl>
                                        <p:attrNameLst>
                                          <p:attrName>style.rotation</p:attrName>
                                        </p:attrNameLst>
                                      </p:cBhvr>
                                      <p:tavLst>
                                        <p:tav tm="0">
                                          <p:val>
                                            <p:fltVal val="90"/>
                                          </p:val>
                                        </p:tav>
                                        <p:tav tm="100000">
                                          <p:val>
                                            <p:fltVal val="0"/>
                                          </p:val>
                                        </p:tav>
                                      </p:tavLst>
                                    </p:anim>
                                    <p:animEffect transition="in" filter="fade">
                                      <p:cBhvr>
                                        <p:cTn id="154" dur="1000"/>
                                        <p:tgtEl>
                                          <p:spTgt spid="33"/>
                                        </p:tgtEl>
                                      </p:cBhvr>
                                    </p:animEffect>
                                  </p:childTnLst>
                                </p:cTn>
                              </p:par>
                              <p:par>
                                <p:cTn id="155" presetID="31" presetClass="entr" presetSubtype="0" fill="hold" grpId="0" nodeType="withEffect">
                                  <p:stCondLst>
                                    <p:cond delay="0"/>
                                  </p:stCondLst>
                                  <p:childTnLst>
                                    <p:set>
                                      <p:cBhvr>
                                        <p:cTn id="156" dur="1" fill="hold">
                                          <p:stCondLst>
                                            <p:cond delay="0"/>
                                          </p:stCondLst>
                                        </p:cTn>
                                        <p:tgtEl>
                                          <p:spTgt spid="41"/>
                                        </p:tgtEl>
                                        <p:attrNameLst>
                                          <p:attrName>style.visibility</p:attrName>
                                        </p:attrNameLst>
                                      </p:cBhvr>
                                      <p:to>
                                        <p:strVal val="visible"/>
                                      </p:to>
                                    </p:set>
                                    <p:anim calcmode="lin" valueType="num">
                                      <p:cBhvr>
                                        <p:cTn id="157" dur="1000" fill="hold"/>
                                        <p:tgtEl>
                                          <p:spTgt spid="41"/>
                                        </p:tgtEl>
                                        <p:attrNameLst>
                                          <p:attrName>ppt_w</p:attrName>
                                        </p:attrNameLst>
                                      </p:cBhvr>
                                      <p:tavLst>
                                        <p:tav tm="0">
                                          <p:val>
                                            <p:fltVal val="0"/>
                                          </p:val>
                                        </p:tav>
                                        <p:tav tm="100000">
                                          <p:val>
                                            <p:strVal val="#ppt_w"/>
                                          </p:val>
                                        </p:tav>
                                      </p:tavLst>
                                    </p:anim>
                                    <p:anim calcmode="lin" valueType="num">
                                      <p:cBhvr>
                                        <p:cTn id="158" dur="1000" fill="hold"/>
                                        <p:tgtEl>
                                          <p:spTgt spid="41"/>
                                        </p:tgtEl>
                                        <p:attrNameLst>
                                          <p:attrName>ppt_h</p:attrName>
                                        </p:attrNameLst>
                                      </p:cBhvr>
                                      <p:tavLst>
                                        <p:tav tm="0">
                                          <p:val>
                                            <p:fltVal val="0"/>
                                          </p:val>
                                        </p:tav>
                                        <p:tav tm="100000">
                                          <p:val>
                                            <p:strVal val="#ppt_h"/>
                                          </p:val>
                                        </p:tav>
                                      </p:tavLst>
                                    </p:anim>
                                    <p:anim calcmode="lin" valueType="num">
                                      <p:cBhvr>
                                        <p:cTn id="159" dur="1000" fill="hold"/>
                                        <p:tgtEl>
                                          <p:spTgt spid="41"/>
                                        </p:tgtEl>
                                        <p:attrNameLst>
                                          <p:attrName>style.rotation</p:attrName>
                                        </p:attrNameLst>
                                      </p:cBhvr>
                                      <p:tavLst>
                                        <p:tav tm="0">
                                          <p:val>
                                            <p:fltVal val="90"/>
                                          </p:val>
                                        </p:tav>
                                        <p:tav tm="100000">
                                          <p:val>
                                            <p:fltVal val="0"/>
                                          </p:val>
                                        </p:tav>
                                      </p:tavLst>
                                    </p:anim>
                                    <p:animEffect transition="in" filter="fade">
                                      <p:cBhvr>
                                        <p:cTn id="160" dur="1000"/>
                                        <p:tgtEl>
                                          <p:spTgt spid="41"/>
                                        </p:tgtEl>
                                      </p:cBhvr>
                                    </p:animEffect>
                                  </p:childTnLst>
                                </p:cTn>
                              </p:par>
                              <p:par>
                                <p:cTn id="161" presetID="31" presetClass="entr" presetSubtype="0" fill="hold" grpId="0" nodeType="withEffect">
                                  <p:stCondLst>
                                    <p:cond delay="0"/>
                                  </p:stCondLst>
                                  <p:childTnLst>
                                    <p:set>
                                      <p:cBhvr>
                                        <p:cTn id="162" dur="1" fill="hold">
                                          <p:stCondLst>
                                            <p:cond delay="0"/>
                                          </p:stCondLst>
                                        </p:cTn>
                                        <p:tgtEl>
                                          <p:spTgt spid="44"/>
                                        </p:tgtEl>
                                        <p:attrNameLst>
                                          <p:attrName>style.visibility</p:attrName>
                                        </p:attrNameLst>
                                      </p:cBhvr>
                                      <p:to>
                                        <p:strVal val="visible"/>
                                      </p:to>
                                    </p:set>
                                    <p:anim calcmode="lin" valueType="num">
                                      <p:cBhvr>
                                        <p:cTn id="163" dur="1000" fill="hold"/>
                                        <p:tgtEl>
                                          <p:spTgt spid="44"/>
                                        </p:tgtEl>
                                        <p:attrNameLst>
                                          <p:attrName>ppt_w</p:attrName>
                                        </p:attrNameLst>
                                      </p:cBhvr>
                                      <p:tavLst>
                                        <p:tav tm="0">
                                          <p:val>
                                            <p:fltVal val="0"/>
                                          </p:val>
                                        </p:tav>
                                        <p:tav tm="100000">
                                          <p:val>
                                            <p:strVal val="#ppt_w"/>
                                          </p:val>
                                        </p:tav>
                                      </p:tavLst>
                                    </p:anim>
                                    <p:anim calcmode="lin" valueType="num">
                                      <p:cBhvr>
                                        <p:cTn id="164" dur="1000" fill="hold"/>
                                        <p:tgtEl>
                                          <p:spTgt spid="44"/>
                                        </p:tgtEl>
                                        <p:attrNameLst>
                                          <p:attrName>ppt_h</p:attrName>
                                        </p:attrNameLst>
                                      </p:cBhvr>
                                      <p:tavLst>
                                        <p:tav tm="0">
                                          <p:val>
                                            <p:fltVal val="0"/>
                                          </p:val>
                                        </p:tav>
                                        <p:tav tm="100000">
                                          <p:val>
                                            <p:strVal val="#ppt_h"/>
                                          </p:val>
                                        </p:tav>
                                      </p:tavLst>
                                    </p:anim>
                                    <p:anim calcmode="lin" valueType="num">
                                      <p:cBhvr>
                                        <p:cTn id="165" dur="1000" fill="hold"/>
                                        <p:tgtEl>
                                          <p:spTgt spid="44"/>
                                        </p:tgtEl>
                                        <p:attrNameLst>
                                          <p:attrName>style.rotation</p:attrName>
                                        </p:attrNameLst>
                                      </p:cBhvr>
                                      <p:tavLst>
                                        <p:tav tm="0">
                                          <p:val>
                                            <p:fltVal val="90"/>
                                          </p:val>
                                        </p:tav>
                                        <p:tav tm="100000">
                                          <p:val>
                                            <p:fltVal val="0"/>
                                          </p:val>
                                        </p:tav>
                                      </p:tavLst>
                                    </p:anim>
                                    <p:animEffect transition="in" filter="fade">
                                      <p:cBhvr>
                                        <p:cTn id="166" dur="1000"/>
                                        <p:tgtEl>
                                          <p:spTgt spid="44"/>
                                        </p:tgtEl>
                                      </p:cBhvr>
                                    </p:animEffect>
                                  </p:childTnLst>
                                </p:cTn>
                              </p:par>
                            </p:childTnLst>
                          </p:cTn>
                        </p:par>
                      </p:childTnLst>
                    </p:cTn>
                  </p:par>
                  <p:par>
                    <p:cTn id="167" fill="hold">
                      <p:stCondLst>
                        <p:cond delay="indefinite"/>
                      </p:stCondLst>
                      <p:childTnLst>
                        <p:par>
                          <p:cTn id="168" fill="hold">
                            <p:stCondLst>
                              <p:cond delay="0"/>
                            </p:stCondLst>
                            <p:childTnLst>
                              <p:par>
                                <p:cTn id="169" presetID="31" presetClass="entr" presetSubtype="0" fill="hold" grpId="0" nodeType="clickEffect">
                                  <p:stCondLst>
                                    <p:cond delay="0"/>
                                  </p:stCondLst>
                                  <p:childTnLst>
                                    <p:set>
                                      <p:cBhvr>
                                        <p:cTn id="170" dur="1" fill="hold">
                                          <p:stCondLst>
                                            <p:cond delay="0"/>
                                          </p:stCondLst>
                                        </p:cTn>
                                        <p:tgtEl>
                                          <p:spTgt spid="10"/>
                                        </p:tgtEl>
                                        <p:attrNameLst>
                                          <p:attrName>style.visibility</p:attrName>
                                        </p:attrNameLst>
                                      </p:cBhvr>
                                      <p:to>
                                        <p:strVal val="visible"/>
                                      </p:to>
                                    </p:set>
                                    <p:anim calcmode="lin" valueType="num">
                                      <p:cBhvr>
                                        <p:cTn id="171" dur="1000" fill="hold"/>
                                        <p:tgtEl>
                                          <p:spTgt spid="10"/>
                                        </p:tgtEl>
                                        <p:attrNameLst>
                                          <p:attrName>ppt_w</p:attrName>
                                        </p:attrNameLst>
                                      </p:cBhvr>
                                      <p:tavLst>
                                        <p:tav tm="0">
                                          <p:val>
                                            <p:fltVal val="0"/>
                                          </p:val>
                                        </p:tav>
                                        <p:tav tm="100000">
                                          <p:val>
                                            <p:strVal val="#ppt_w"/>
                                          </p:val>
                                        </p:tav>
                                      </p:tavLst>
                                    </p:anim>
                                    <p:anim calcmode="lin" valueType="num">
                                      <p:cBhvr>
                                        <p:cTn id="172" dur="1000" fill="hold"/>
                                        <p:tgtEl>
                                          <p:spTgt spid="10"/>
                                        </p:tgtEl>
                                        <p:attrNameLst>
                                          <p:attrName>ppt_h</p:attrName>
                                        </p:attrNameLst>
                                      </p:cBhvr>
                                      <p:tavLst>
                                        <p:tav tm="0">
                                          <p:val>
                                            <p:fltVal val="0"/>
                                          </p:val>
                                        </p:tav>
                                        <p:tav tm="100000">
                                          <p:val>
                                            <p:strVal val="#ppt_h"/>
                                          </p:val>
                                        </p:tav>
                                      </p:tavLst>
                                    </p:anim>
                                    <p:anim calcmode="lin" valueType="num">
                                      <p:cBhvr>
                                        <p:cTn id="173" dur="1000" fill="hold"/>
                                        <p:tgtEl>
                                          <p:spTgt spid="10"/>
                                        </p:tgtEl>
                                        <p:attrNameLst>
                                          <p:attrName>style.rotation</p:attrName>
                                        </p:attrNameLst>
                                      </p:cBhvr>
                                      <p:tavLst>
                                        <p:tav tm="0">
                                          <p:val>
                                            <p:fltVal val="90"/>
                                          </p:val>
                                        </p:tav>
                                        <p:tav tm="100000">
                                          <p:val>
                                            <p:fltVal val="0"/>
                                          </p:val>
                                        </p:tav>
                                      </p:tavLst>
                                    </p:anim>
                                    <p:animEffect transition="in" filter="fade">
                                      <p:cBhvr>
                                        <p:cTn id="174" dur="1000"/>
                                        <p:tgtEl>
                                          <p:spTgt spid="10"/>
                                        </p:tgtEl>
                                      </p:cBhvr>
                                    </p:animEffect>
                                  </p:childTnLst>
                                </p:cTn>
                              </p:par>
                              <p:par>
                                <p:cTn id="175" presetID="31" presetClass="entr" presetSubtype="0" fill="hold" grpId="0" nodeType="withEffect">
                                  <p:stCondLst>
                                    <p:cond delay="0"/>
                                  </p:stCondLst>
                                  <p:childTnLst>
                                    <p:set>
                                      <p:cBhvr>
                                        <p:cTn id="176" dur="1" fill="hold">
                                          <p:stCondLst>
                                            <p:cond delay="0"/>
                                          </p:stCondLst>
                                        </p:cTn>
                                        <p:tgtEl>
                                          <p:spTgt spid="17"/>
                                        </p:tgtEl>
                                        <p:attrNameLst>
                                          <p:attrName>style.visibility</p:attrName>
                                        </p:attrNameLst>
                                      </p:cBhvr>
                                      <p:to>
                                        <p:strVal val="visible"/>
                                      </p:to>
                                    </p:set>
                                    <p:anim calcmode="lin" valueType="num">
                                      <p:cBhvr>
                                        <p:cTn id="177" dur="1000" fill="hold"/>
                                        <p:tgtEl>
                                          <p:spTgt spid="17"/>
                                        </p:tgtEl>
                                        <p:attrNameLst>
                                          <p:attrName>ppt_w</p:attrName>
                                        </p:attrNameLst>
                                      </p:cBhvr>
                                      <p:tavLst>
                                        <p:tav tm="0">
                                          <p:val>
                                            <p:fltVal val="0"/>
                                          </p:val>
                                        </p:tav>
                                        <p:tav tm="100000">
                                          <p:val>
                                            <p:strVal val="#ppt_w"/>
                                          </p:val>
                                        </p:tav>
                                      </p:tavLst>
                                    </p:anim>
                                    <p:anim calcmode="lin" valueType="num">
                                      <p:cBhvr>
                                        <p:cTn id="178" dur="1000" fill="hold"/>
                                        <p:tgtEl>
                                          <p:spTgt spid="17"/>
                                        </p:tgtEl>
                                        <p:attrNameLst>
                                          <p:attrName>ppt_h</p:attrName>
                                        </p:attrNameLst>
                                      </p:cBhvr>
                                      <p:tavLst>
                                        <p:tav tm="0">
                                          <p:val>
                                            <p:fltVal val="0"/>
                                          </p:val>
                                        </p:tav>
                                        <p:tav tm="100000">
                                          <p:val>
                                            <p:strVal val="#ppt_h"/>
                                          </p:val>
                                        </p:tav>
                                      </p:tavLst>
                                    </p:anim>
                                    <p:anim calcmode="lin" valueType="num">
                                      <p:cBhvr>
                                        <p:cTn id="179" dur="1000" fill="hold"/>
                                        <p:tgtEl>
                                          <p:spTgt spid="17"/>
                                        </p:tgtEl>
                                        <p:attrNameLst>
                                          <p:attrName>style.rotation</p:attrName>
                                        </p:attrNameLst>
                                      </p:cBhvr>
                                      <p:tavLst>
                                        <p:tav tm="0">
                                          <p:val>
                                            <p:fltVal val="90"/>
                                          </p:val>
                                        </p:tav>
                                        <p:tav tm="100000">
                                          <p:val>
                                            <p:fltVal val="0"/>
                                          </p:val>
                                        </p:tav>
                                      </p:tavLst>
                                    </p:anim>
                                    <p:animEffect transition="in" filter="fade">
                                      <p:cBhvr>
                                        <p:cTn id="180" dur="1000"/>
                                        <p:tgtEl>
                                          <p:spTgt spid="17"/>
                                        </p:tgtEl>
                                      </p:cBhvr>
                                    </p:animEffect>
                                  </p:childTnLst>
                                </p:cTn>
                              </p:par>
                              <p:par>
                                <p:cTn id="181" presetID="31" presetClass="entr" presetSubtype="0" fill="hold" grpId="0" nodeType="withEffect">
                                  <p:stCondLst>
                                    <p:cond delay="0"/>
                                  </p:stCondLst>
                                  <p:childTnLst>
                                    <p:set>
                                      <p:cBhvr>
                                        <p:cTn id="182" dur="1" fill="hold">
                                          <p:stCondLst>
                                            <p:cond delay="0"/>
                                          </p:stCondLst>
                                        </p:cTn>
                                        <p:tgtEl>
                                          <p:spTgt spid="24"/>
                                        </p:tgtEl>
                                        <p:attrNameLst>
                                          <p:attrName>style.visibility</p:attrName>
                                        </p:attrNameLst>
                                      </p:cBhvr>
                                      <p:to>
                                        <p:strVal val="visible"/>
                                      </p:to>
                                    </p:set>
                                    <p:anim calcmode="lin" valueType="num">
                                      <p:cBhvr>
                                        <p:cTn id="183" dur="1000" fill="hold"/>
                                        <p:tgtEl>
                                          <p:spTgt spid="24"/>
                                        </p:tgtEl>
                                        <p:attrNameLst>
                                          <p:attrName>ppt_w</p:attrName>
                                        </p:attrNameLst>
                                      </p:cBhvr>
                                      <p:tavLst>
                                        <p:tav tm="0">
                                          <p:val>
                                            <p:fltVal val="0"/>
                                          </p:val>
                                        </p:tav>
                                        <p:tav tm="100000">
                                          <p:val>
                                            <p:strVal val="#ppt_w"/>
                                          </p:val>
                                        </p:tav>
                                      </p:tavLst>
                                    </p:anim>
                                    <p:anim calcmode="lin" valueType="num">
                                      <p:cBhvr>
                                        <p:cTn id="184" dur="1000" fill="hold"/>
                                        <p:tgtEl>
                                          <p:spTgt spid="24"/>
                                        </p:tgtEl>
                                        <p:attrNameLst>
                                          <p:attrName>ppt_h</p:attrName>
                                        </p:attrNameLst>
                                      </p:cBhvr>
                                      <p:tavLst>
                                        <p:tav tm="0">
                                          <p:val>
                                            <p:fltVal val="0"/>
                                          </p:val>
                                        </p:tav>
                                        <p:tav tm="100000">
                                          <p:val>
                                            <p:strVal val="#ppt_h"/>
                                          </p:val>
                                        </p:tav>
                                      </p:tavLst>
                                    </p:anim>
                                    <p:anim calcmode="lin" valueType="num">
                                      <p:cBhvr>
                                        <p:cTn id="185" dur="1000" fill="hold"/>
                                        <p:tgtEl>
                                          <p:spTgt spid="24"/>
                                        </p:tgtEl>
                                        <p:attrNameLst>
                                          <p:attrName>style.rotation</p:attrName>
                                        </p:attrNameLst>
                                      </p:cBhvr>
                                      <p:tavLst>
                                        <p:tav tm="0">
                                          <p:val>
                                            <p:fltVal val="90"/>
                                          </p:val>
                                        </p:tav>
                                        <p:tav tm="100000">
                                          <p:val>
                                            <p:fltVal val="0"/>
                                          </p:val>
                                        </p:tav>
                                      </p:tavLst>
                                    </p:anim>
                                    <p:animEffect transition="in" filter="fade">
                                      <p:cBhvr>
                                        <p:cTn id="186" dur="1000"/>
                                        <p:tgtEl>
                                          <p:spTgt spid="24"/>
                                        </p:tgtEl>
                                      </p:cBhvr>
                                    </p:animEffect>
                                  </p:childTnLst>
                                </p:cTn>
                              </p:par>
                              <p:par>
                                <p:cTn id="187" presetID="31" presetClass="entr" presetSubtype="0" fill="hold" grpId="0" nodeType="withEffect">
                                  <p:stCondLst>
                                    <p:cond delay="0"/>
                                  </p:stCondLst>
                                  <p:childTnLst>
                                    <p:set>
                                      <p:cBhvr>
                                        <p:cTn id="188" dur="1" fill="hold">
                                          <p:stCondLst>
                                            <p:cond delay="0"/>
                                          </p:stCondLst>
                                        </p:cTn>
                                        <p:tgtEl>
                                          <p:spTgt spid="26"/>
                                        </p:tgtEl>
                                        <p:attrNameLst>
                                          <p:attrName>style.visibility</p:attrName>
                                        </p:attrNameLst>
                                      </p:cBhvr>
                                      <p:to>
                                        <p:strVal val="visible"/>
                                      </p:to>
                                    </p:set>
                                    <p:anim calcmode="lin" valueType="num">
                                      <p:cBhvr>
                                        <p:cTn id="189" dur="1000" fill="hold"/>
                                        <p:tgtEl>
                                          <p:spTgt spid="26"/>
                                        </p:tgtEl>
                                        <p:attrNameLst>
                                          <p:attrName>ppt_w</p:attrName>
                                        </p:attrNameLst>
                                      </p:cBhvr>
                                      <p:tavLst>
                                        <p:tav tm="0">
                                          <p:val>
                                            <p:fltVal val="0"/>
                                          </p:val>
                                        </p:tav>
                                        <p:tav tm="100000">
                                          <p:val>
                                            <p:strVal val="#ppt_w"/>
                                          </p:val>
                                        </p:tav>
                                      </p:tavLst>
                                    </p:anim>
                                    <p:anim calcmode="lin" valueType="num">
                                      <p:cBhvr>
                                        <p:cTn id="190" dur="1000" fill="hold"/>
                                        <p:tgtEl>
                                          <p:spTgt spid="26"/>
                                        </p:tgtEl>
                                        <p:attrNameLst>
                                          <p:attrName>ppt_h</p:attrName>
                                        </p:attrNameLst>
                                      </p:cBhvr>
                                      <p:tavLst>
                                        <p:tav tm="0">
                                          <p:val>
                                            <p:fltVal val="0"/>
                                          </p:val>
                                        </p:tav>
                                        <p:tav tm="100000">
                                          <p:val>
                                            <p:strVal val="#ppt_h"/>
                                          </p:val>
                                        </p:tav>
                                      </p:tavLst>
                                    </p:anim>
                                    <p:anim calcmode="lin" valueType="num">
                                      <p:cBhvr>
                                        <p:cTn id="191" dur="1000" fill="hold"/>
                                        <p:tgtEl>
                                          <p:spTgt spid="26"/>
                                        </p:tgtEl>
                                        <p:attrNameLst>
                                          <p:attrName>style.rotation</p:attrName>
                                        </p:attrNameLst>
                                      </p:cBhvr>
                                      <p:tavLst>
                                        <p:tav tm="0">
                                          <p:val>
                                            <p:fltVal val="90"/>
                                          </p:val>
                                        </p:tav>
                                        <p:tav tm="100000">
                                          <p:val>
                                            <p:fltVal val="0"/>
                                          </p:val>
                                        </p:tav>
                                      </p:tavLst>
                                    </p:anim>
                                    <p:animEffect transition="in" filter="fade">
                                      <p:cBhvr>
                                        <p:cTn id="192" dur="1000"/>
                                        <p:tgtEl>
                                          <p:spTgt spid="26"/>
                                        </p:tgtEl>
                                      </p:cBhvr>
                                    </p:animEffect>
                                  </p:childTnLst>
                                </p:cTn>
                              </p:par>
                              <p:par>
                                <p:cTn id="193" presetID="31" presetClass="entr" presetSubtype="0" fill="hold" nodeType="withEffect">
                                  <p:stCondLst>
                                    <p:cond delay="0"/>
                                  </p:stCondLst>
                                  <p:childTnLst>
                                    <p:set>
                                      <p:cBhvr>
                                        <p:cTn id="194" dur="1" fill="hold">
                                          <p:stCondLst>
                                            <p:cond delay="0"/>
                                          </p:stCondLst>
                                        </p:cTn>
                                        <p:tgtEl>
                                          <p:spTgt spid="34"/>
                                        </p:tgtEl>
                                        <p:attrNameLst>
                                          <p:attrName>style.visibility</p:attrName>
                                        </p:attrNameLst>
                                      </p:cBhvr>
                                      <p:to>
                                        <p:strVal val="visible"/>
                                      </p:to>
                                    </p:set>
                                    <p:anim calcmode="lin" valueType="num">
                                      <p:cBhvr>
                                        <p:cTn id="195" dur="1000" fill="hold"/>
                                        <p:tgtEl>
                                          <p:spTgt spid="34"/>
                                        </p:tgtEl>
                                        <p:attrNameLst>
                                          <p:attrName>ppt_w</p:attrName>
                                        </p:attrNameLst>
                                      </p:cBhvr>
                                      <p:tavLst>
                                        <p:tav tm="0">
                                          <p:val>
                                            <p:fltVal val="0"/>
                                          </p:val>
                                        </p:tav>
                                        <p:tav tm="100000">
                                          <p:val>
                                            <p:strVal val="#ppt_w"/>
                                          </p:val>
                                        </p:tav>
                                      </p:tavLst>
                                    </p:anim>
                                    <p:anim calcmode="lin" valueType="num">
                                      <p:cBhvr>
                                        <p:cTn id="196" dur="1000" fill="hold"/>
                                        <p:tgtEl>
                                          <p:spTgt spid="34"/>
                                        </p:tgtEl>
                                        <p:attrNameLst>
                                          <p:attrName>ppt_h</p:attrName>
                                        </p:attrNameLst>
                                      </p:cBhvr>
                                      <p:tavLst>
                                        <p:tav tm="0">
                                          <p:val>
                                            <p:fltVal val="0"/>
                                          </p:val>
                                        </p:tav>
                                        <p:tav tm="100000">
                                          <p:val>
                                            <p:strVal val="#ppt_h"/>
                                          </p:val>
                                        </p:tav>
                                      </p:tavLst>
                                    </p:anim>
                                    <p:anim calcmode="lin" valueType="num">
                                      <p:cBhvr>
                                        <p:cTn id="197" dur="1000" fill="hold"/>
                                        <p:tgtEl>
                                          <p:spTgt spid="34"/>
                                        </p:tgtEl>
                                        <p:attrNameLst>
                                          <p:attrName>style.rotation</p:attrName>
                                        </p:attrNameLst>
                                      </p:cBhvr>
                                      <p:tavLst>
                                        <p:tav tm="0">
                                          <p:val>
                                            <p:fltVal val="90"/>
                                          </p:val>
                                        </p:tav>
                                        <p:tav tm="100000">
                                          <p:val>
                                            <p:fltVal val="0"/>
                                          </p:val>
                                        </p:tav>
                                      </p:tavLst>
                                    </p:anim>
                                    <p:animEffect transition="in" filter="fade">
                                      <p:cBhvr>
                                        <p:cTn id="198" dur="1000"/>
                                        <p:tgtEl>
                                          <p:spTgt spid="34"/>
                                        </p:tgtEl>
                                      </p:cBhvr>
                                    </p:animEffect>
                                  </p:childTnLst>
                                </p:cTn>
                              </p:par>
                              <p:par>
                                <p:cTn id="199" presetID="31" presetClass="entr" presetSubtype="0" fill="hold" grpId="0" nodeType="withEffect">
                                  <p:stCondLst>
                                    <p:cond delay="0"/>
                                  </p:stCondLst>
                                  <p:childTnLst>
                                    <p:set>
                                      <p:cBhvr>
                                        <p:cTn id="200" dur="1" fill="hold">
                                          <p:stCondLst>
                                            <p:cond delay="0"/>
                                          </p:stCondLst>
                                        </p:cTn>
                                        <p:tgtEl>
                                          <p:spTgt spid="37"/>
                                        </p:tgtEl>
                                        <p:attrNameLst>
                                          <p:attrName>style.visibility</p:attrName>
                                        </p:attrNameLst>
                                      </p:cBhvr>
                                      <p:to>
                                        <p:strVal val="visible"/>
                                      </p:to>
                                    </p:set>
                                    <p:anim calcmode="lin" valueType="num">
                                      <p:cBhvr>
                                        <p:cTn id="201" dur="1000" fill="hold"/>
                                        <p:tgtEl>
                                          <p:spTgt spid="37"/>
                                        </p:tgtEl>
                                        <p:attrNameLst>
                                          <p:attrName>ppt_w</p:attrName>
                                        </p:attrNameLst>
                                      </p:cBhvr>
                                      <p:tavLst>
                                        <p:tav tm="0">
                                          <p:val>
                                            <p:fltVal val="0"/>
                                          </p:val>
                                        </p:tav>
                                        <p:tav tm="100000">
                                          <p:val>
                                            <p:strVal val="#ppt_w"/>
                                          </p:val>
                                        </p:tav>
                                      </p:tavLst>
                                    </p:anim>
                                    <p:anim calcmode="lin" valueType="num">
                                      <p:cBhvr>
                                        <p:cTn id="202" dur="1000" fill="hold"/>
                                        <p:tgtEl>
                                          <p:spTgt spid="37"/>
                                        </p:tgtEl>
                                        <p:attrNameLst>
                                          <p:attrName>ppt_h</p:attrName>
                                        </p:attrNameLst>
                                      </p:cBhvr>
                                      <p:tavLst>
                                        <p:tav tm="0">
                                          <p:val>
                                            <p:fltVal val="0"/>
                                          </p:val>
                                        </p:tav>
                                        <p:tav tm="100000">
                                          <p:val>
                                            <p:strVal val="#ppt_h"/>
                                          </p:val>
                                        </p:tav>
                                      </p:tavLst>
                                    </p:anim>
                                    <p:anim calcmode="lin" valueType="num">
                                      <p:cBhvr>
                                        <p:cTn id="203" dur="1000" fill="hold"/>
                                        <p:tgtEl>
                                          <p:spTgt spid="37"/>
                                        </p:tgtEl>
                                        <p:attrNameLst>
                                          <p:attrName>style.rotation</p:attrName>
                                        </p:attrNameLst>
                                      </p:cBhvr>
                                      <p:tavLst>
                                        <p:tav tm="0">
                                          <p:val>
                                            <p:fltVal val="90"/>
                                          </p:val>
                                        </p:tav>
                                        <p:tav tm="100000">
                                          <p:val>
                                            <p:fltVal val="0"/>
                                          </p:val>
                                        </p:tav>
                                      </p:tavLst>
                                    </p:anim>
                                    <p:animEffect transition="in" filter="fade">
                                      <p:cBhvr>
                                        <p:cTn id="204" dur="1000"/>
                                        <p:tgtEl>
                                          <p:spTgt spid="37"/>
                                        </p:tgtEl>
                                      </p:cBhvr>
                                    </p:animEffect>
                                  </p:childTnLst>
                                </p:cTn>
                              </p:par>
                              <p:par>
                                <p:cTn id="205" presetID="31" presetClass="entr" presetSubtype="0" fill="hold" grpId="0" nodeType="withEffect">
                                  <p:stCondLst>
                                    <p:cond delay="0"/>
                                  </p:stCondLst>
                                  <p:childTnLst>
                                    <p:set>
                                      <p:cBhvr>
                                        <p:cTn id="206" dur="1" fill="hold">
                                          <p:stCondLst>
                                            <p:cond delay="0"/>
                                          </p:stCondLst>
                                        </p:cTn>
                                        <p:tgtEl>
                                          <p:spTgt spid="42"/>
                                        </p:tgtEl>
                                        <p:attrNameLst>
                                          <p:attrName>style.visibility</p:attrName>
                                        </p:attrNameLst>
                                      </p:cBhvr>
                                      <p:to>
                                        <p:strVal val="visible"/>
                                      </p:to>
                                    </p:set>
                                    <p:anim calcmode="lin" valueType="num">
                                      <p:cBhvr>
                                        <p:cTn id="207" dur="1000" fill="hold"/>
                                        <p:tgtEl>
                                          <p:spTgt spid="42"/>
                                        </p:tgtEl>
                                        <p:attrNameLst>
                                          <p:attrName>ppt_w</p:attrName>
                                        </p:attrNameLst>
                                      </p:cBhvr>
                                      <p:tavLst>
                                        <p:tav tm="0">
                                          <p:val>
                                            <p:fltVal val="0"/>
                                          </p:val>
                                        </p:tav>
                                        <p:tav tm="100000">
                                          <p:val>
                                            <p:strVal val="#ppt_w"/>
                                          </p:val>
                                        </p:tav>
                                      </p:tavLst>
                                    </p:anim>
                                    <p:anim calcmode="lin" valueType="num">
                                      <p:cBhvr>
                                        <p:cTn id="208" dur="1000" fill="hold"/>
                                        <p:tgtEl>
                                          <p:spTgt spid="42"/>
                                        </p:tgtEl>
                                        <p:attrNameLst>
                                          <p:attrName>ppt_h</p:attrName>
                                        </p:attrNameLst>
                                      </p:cBhvr>
                                      <p:tavLst>
                                        <p:tav tm="0">
                                          <p:val>
                                            <p:fltVal val="0"/>
                                          </p:val>
                                        </p:tav>
                                        <p:tav tm="100000">
                                          <p:val>
                                            <p:strVal val="#ppt_h"/>
                                          </p:val>
                                        </p:tav>
                                      </p:tavLst>
                                    </p:anim>
                                    <p:anim calcmode="lin" valueType="num">
                                      <p:cBhvr>
                                        <p:cTn id="209" dur="1000" fill="hold"/>
                                        <p:tgtEl>
                                          <p:spTgt spid="42"/>
                                        </p:tgtEl>
                                        <p:attrNameLst>
                                          <p:attrName>style.rotation</p:attrName>
                                        </p:attrNameLst>
                                      </p:cBhvr>
                                      <p:tavLst>
                                        <p:tav tm="0">
                                          <p:val>
                                            <p:fltVal val="90"/>
                                          </p:val>
                                        </p:tav>
                                        <p:tav tm="100000">
                                          <p:val>
                                            <p:fltVal val="0"/>
                                          </p:val>
                                        </p:tav>
                                      </p:tavLst>
                                    </p:anim>
                                    <p:animEffect transition="in" filter="fade">
                                      <p:cBhvr>
                                        <p:cTn id="210" dur="1000"/>
                                        <p:tgtEl>
                                          <p:spTgt spid="42"/>
                                        </p:tgtEl>
                                      </p:cBhvr>
                                    </p:animEffect>
                                  </p:childTnLst>
                                </p:cTn>
                              </p:par>
                            </p:childTnLst>
                          </p:cTn>
                        </p:par>
                      </p:childTnLst>
                    </p:cTn>
                  </p:par>
                  <p:par>
                    <p:cTn id="211" fill="hold">
                      <p:stCondLst>
                        <p:cond delay="indefinite"/>
                      </p:stCondLst>
                      <p:childTnLst>
                        <p:par>
                          <p:cTn id="212" fill="hold">
                            <p:stCondLst>
                              <p:cond delay="0"/>
                            </p:stCondLst>
                            <p:childTnLst>
                              <p:par>
                                <p:cTn id="213" presetID="26" presetClass="entr" presetSubtype="0" fill="hold" nodeType="clickEffect">
                                  <p:stCondLst>
                                    <p:cond delay="0"/>
                                  </p:stCondLst>
                                  <p:childTnLst>
                                    <p:set>
                                      <p:cBhvr>
                                        <p:cTn id="214" dur="1" fill="hold">
                                          <p:stCondLst>
                                            <p:cond delay="0"/>
                                          </p:stCondLst>
                                        </p:cTn>
                                        <p:tgtEl>
                                          <p:spTgt spid="45"/>
                                        </p:tgtEl>
                                        <p:attrNameLst>
                                          <p:attrName>style.visibility</p:attrName>
                                        </p:attrNameLst>
                                      </p:cBhvr>
                                      <p:to>
                                        <p:strVal val="visible"/>
                                      </p:to>
                                    </p:set>
                                    <p:animEffect transition="in" filter="wipe(down)">
                                      <p:cBhvr>
                                        <p:cTn id="215" dur="580">
                                          <p:stCondLst>
                                            <p:cond delay="0"/>
                                          </p:stCondLst>
                                        </p:cTn>
                                        <p:tgtEl>
                                          <p:spTgt spid="45"/>
                                        </p:tgtEl>
                                      </p:cBhvr>
                                    </p:animEffect>
                                    <p:anim calcmode="lin" valueType="num">
                                      <p:cBhvr>
                                        <p:cTn id="216"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217"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218"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219"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220"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221" dur="26">
                                          <p:stCondLst>
                                            <p:cond delay="650"/>
                                          </p:stCondLst>
                                        </p:cTn>
                                        <p:tgtEl>
                                          <p:spTgt spid="45"/>
                                        </p:tgtEl>
                                      </p:cBhvr>
                                      <p:to x="100000" y="60000"/>
                                    </p:animScale>
                                    <p:animScale>
                                      <p:cBhvr>
                                        <p:cTn id="222" dur="166" decel="50000">
                                          <p:stCondLst>
                                            <p:cond delay="676"/>
                                          </p:stCondLst>
                                        </p:cTn>
                                        <p:tgtEl>
                                          <p:spTgt spid="45"/>
                                        </p:tgtEl>
                                      </p:cBhvr>
                                      <p:to x="100000" y="100000"/>
                                    </p:animScale>
                                    <p:animScale>
                                      <p:cBhvr>
                                        <p:cTn id="223" dur="26">
                                          <p:stCondLst>
                                            <p:cond delay="1312"/>
                                          </p:stCondLst>
                                        </p:cTn>
                                        <p:tgtEl>
                                          <p:spTgt spid="45"/>
                                        </p:tgtEl>
                                      </p:cBhvr>
                                      <p:to x="100000" y="80000"/>
                                    </p:animScale>
                                    <p:animScale>
                                      <p:cBhvr>
                                        <p:cTn id="224" dur="166" decel="50000">
                                          <p:stCondLst>
                                            <p:cond delay="1338"/>
                                          </p:stCondLst>
                                        </p:cTn>
                                        <p:tgtEl>
                                          <p:spTgt spid="45"/>
                                        </p:tgtEl>
                                      </p:cBhvr>
                                      <p:to x="100000" y="100000"/>
                                    </p:animScale>
                                    <p:animScale>
                                      <p:cBhvr>
                                        <p:cTn id="225" dur="26">
                                          <p:stCondLst>
                                            <p:cond delay="1642"/>
                                          </p:stCondLst>
                                        </p:cTn>
                                        <p:tgtEl>
                                          <p:spTgt spid="45"/>
                                        </p:tgtEl>
                                      </p:cBhvr>
                                      <p:to x="100000" y="90000"/>
                                    </p:animScale>
                                    <p:animScale>
                                      <p:cBhvr>
                                        <p:cTn id="226" dur="166" decel="50000">
                                          <p:stCondLst>
                                            <p:cond delay="1668"/>
                                          </p:stCondLst>
                                        </p:cTn>
                                        <p:tgtEl>
                                          <p:spTgt spid="45"/>
                                        </p:tgtEl>
                                      </p:cBhvr>
                                      <p:to x="100000" y="100000"/>
                                    </p:animScale>
                                    <p:animScale>
                                      <p:cBhvr>
                                        <p:cTn id="227" dur="26">
                                          <p:stCondLst>
                                            <p:cond delay="1808"/>
                                          </p:stCondLst>
                                        </p:cTn>
                                        <p:tgtEl>
                                          <p:spTgt spid="45"/>
                                        </p:tgtEl>
                                      </p:cBhvr>
                                      <p:to x="100000" y="95000"/>
                                    </p:animScale>
                                    <p:animScale>
                                      <p:cBhvr>
                                        <p:cTn id="228" dur="166" decel="50000">
                                          <p:stCondLst>
                                            <p:cond delay="1834"/>
                                          </p:stCondLst>
                                        </p:cTn>
                                        <p:tgtEl>
                                          <p:spTgt spid="45"/>
                                        </p:tgtEl>
                                      </p:cBhvr>
                                      <p:to x="100000" y="100000"/>
                                    </p:animScale>
                                  </p:childTnLst>
                                </p:cTn>
                              </p:par>
                            </p:childTnLst>
                          </p:cTn>
                        </p:par>
                      </p:childTnLst>
                    </p:cTn>
                  </p:par>
                  <p:par>
                    <p:cTn id="229" fill="hold">
                      <p:stCondLst>
                        <p:cond delay="indefinite"/>
                      </p:stCondLst>
                      <p:childTnLst>
                        <p:par>
                          <p:cTn id="230" fill="hold">
                            <p:stCondLst>
                              <p:cond delay="0"/>
                            </p:stCondLst>
                            <p:childTnLst>
                              <p:par>
                                <p:cTn id="231" presetID="26" presetClass="entr" presetSubtype="0" fill="hold" nodeType="clickEffect">
                                  <p:stCondLst>
                                    <p:cond delay="0"/>
                                  </p:stCondLst>
                                  <p:childTnLst>
                                    <p:set>
                                      <p:cBhvr>
                                        <p:cTn id="232" dur="1" fill="hold">
                                          <p:stCondLst>
                                            <p:cond delay="0"/>
                                          </p:stCondLst>
                                        </p:cTn>
                                        <p:tgtEl>
                                          <p:spTgt spid="46"/>
                                        </p:tgtEl>
                                        <p:attrNameLst>
                                          <p:attrName>style.visibility</p:attrName>
                                        </p:attrNameLst>
                                      </p:cBhvr>
                                      <p:to>
                                        <p:strVal val="visible"/>
                                      </p:to>
                                    </p:set>
                                    <p:animEffect transition="in" filter="wipe(down)">
                                      <p:cBhvr>
                                        <p:cTn id="233" dur="580">
                                          <p:stCondLst>
                                            <p:cond delay="0"/>
                                          </p:stCondLst>
                                        </p:cTn>
                                        <p:tgtEl>
                                          <p:spTgt spid="46"/>
                                        </p:tgtEl>
                                      </p:cBhvr>
                                    </p:animEffect>
                                    <p:anim calcmode="lin" valueType="num">
                                      <p:cBhvr>
                                        <p:cTn id="234"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235"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236"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237"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238"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239" dur="26">
                                          <p:stCondLst>
                                            <p:cond delay="650"/>
                                          </p:stCondLst>
                                        </p:cTn>
                                        <p:tgtEl>
                                          <p:spTgt spid="46"/>
                                        </p:tgtEl>
                                      </p:cBhvr>
                                      <p:to x="100000" y="60000"/>
                                    </p:animScale>
                                    <p:animScale>
                                      <p:cBhvr>
                                        <p:cTn id="240" dur="166" decel="50000">
                                          <p:stCondLst>
                                            <p:cond delay="676"/>
                                          </p:stCondLst>
                                        </p:cTn>
                                        <p:tgtEl>
                                          <p:spTgt spid="46"/>
                                        </p:tgtEl>
                                      </p:cBhvr>
                                      <p:to x="100000" y="100000"/>
                                    </p:animScale>
                                    <p:animScale>
                                      <p:cBhvr>
                                        <p:cTn id="241" dur="26">
                                          <p:stCondLst>
                                            <p:cond delay="1312"/>
                                          </p:stCondLst>
                                        </p:cTn>
                                        <p:tgtEl>
                                          <p:spTgt spid="46"/>
                                        </p:tgtEl>
                                      </p:cBhvr>
                                      <p:to x="100000" y="80000"/>
                                    </p:animScale>
                                    <p:animScale>
                                      <p:cBhvr>
                                        <p:cTn id="242" dur="166" decel="50000">
                                          <p:stCondLst>
                                            <p:cond delay="1338"/>
                                          </p:stCondLst>
                                        </p:cTn>
                                        <p:tgtEl>
                                          <p:spTgt spid="46"/>
                                        </p:tgtEl>
                                      </p:cBhvr>
                                      <p:to x="100000" y="100000"/>
                                    </p:animScale>
                                    <p:animScale>
                                      <p:cBhvr>
                                        <p:cTn id="243" dur="26">
                                          <p:stCondLst>
                                            <p:cond delay="1642"/>
                                          </p:stCondLst>
                                        </p:cTn>
                                        <p:tgtEl>
                                          <p:spTgt spid="46"/>
                                        </p:tgtEl>
                                      </p:cBhvr>
                                      <p:to x="100000" y="90000"/>
                                    </p:animScale>
                                    <p:animScale>
                                      <p:cBhvr>
                                        <p:cTn id="244" dur="166" decel="50000">
                                          <p:stCondLst>
                                            <p:cond delay="1668"/>
                                          </p:stCondLst>
                                        </p:cTn>
                                        <p:tgtEl>
                                          <p:spTgt spid="46"/>
                                        </p:tgtEl>
                                      </p:cBhvr>
                                      <p:to x="100000" y="100000"/>
                                    </p:animScale>
                                    <p:animScale>
                                      <p:cBhvr>
                                        <p:cTn id="245" dur="26">
                                          <p:stCondLst>
                                            <p:cond delay="1808"/>
                                          </p:stCondLst>
                                        </p:cTn>
                                        <p:tgtEl>
                                          <p:spTgt spid="46"/>
                                        </p:tgtEl>
                                      </p:cBhvr>
                                      <p:to x="100000" y="95000"/>
                                    </p:animScale>
                                    <p:animScale>
                                      <p:cBhvr>
                                        <p:cTn id="246" dur="166" decel="50000">
                                          <p:stCondLst>
                                            <p:cond delay="1834"/>
                                          </p:stCondLst>
                                        </p:cTn>
                                        <p:tgtEl>
                                          <p:spTgt spid="46"/>
                                        </p:tgtEl>
                                      </p:cBhvr>
                                      <p:to x="100000" y="100000"/>
                                    </p:animScale>
                                  </p:childTnLst>
                                </p:cTn>
                              </p:par>
                              <p:par>
                                <p:cTn id="247" presetID="26" presetClass="entr" presetSubtype="0" fill="hold" grpId="0" nodeType="withEffect">
                                  <p:stCondLst>
                                    <p:cond delay="0"/>
                                  </p:stCondLst>
                                  <p:childTnLst>
                                    <p:set>
                                      <p:cBhvr>
                                        <p:cTn id="248" dur="1" fill="hold">
                                          <p:stCondLst>
                                            <p:cond delay="0"/>
                                          </p:stCondLst>
                                        </p:cTn>
                                        <p:tgtEl>
                                          <p:spTgt spid="47"/>
                                        </p:tgtEl>
                                        <p:attrNameLst>
                                          <p:attrName>style.visibility</p:attrName>
                                        </p:attrNameLst>
                                      </p:cBhvr>
                                      <p:to>
                                        <p:strVal val="visible"/>
                                      </p:to>
                                    </p:set>
                                    <p:animEffect transition="in" filter="wipe(down)">
                                      <p:cBhvr>
                                        <p:cTn id="249" dur="580">
                                          <p:stCondLst>
                                            <p:cond delay="0"/>
                                          </p:stCondLst>
                                        </p:cTn>
                                        <p:tgtEl>
                                          <p:spTgt spid="47"/>
                                        </p:tgtEl>
                                      </p:cBhvr>
                                    </p:animEffect>
                                    <p:anim calcmode="lin" valueType="num">
                                      <p:cBhvr>
                                        <p:cTn id="250"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251"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252"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253"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254"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255" dur="26">
                                          <p:stCondLst>
                                            <p:cond delay="650"/>
                                          </p:stCondLst>
                                        </p:cTn>
                                        <p:tgtEl>
                                          <p:spTgt spid="47"/>
                                        </p:tgtEl>
                                      </p:cBhvr>
                                      <p:to x="100000" y="60000"/>
                                    </p:animScale>
                                    <p:animScale>
                                      <p:cBhvr>
                                        <p:cTn id="256" dur="166" decel="50000">
                                          <p:stCondLst>
                                            <p:cond delay="676"/>
                                          </p:stCondLst>
                                        </p:cTn>
                                        <p:tgtEl>
                                          <p:spTgt spid="47"/>
                                        </p:tgtEl>
                                      </p:cBhvr>
                                      <p:to x="100000" y="100000"/>
                                    </p:animScale>
                                    <p:animScale>
                                      <p:cBhvr>
                                        <p:cTn id="257" dur="26">
                                          <p:stCondLst>
                                            <p:cond delay="1312"/>
                                          </p:stCondLst>
                                        </p:cTn>
                                        <p:tgtEl>
                                          <p:spTgt spid="47"/>
                                        </p:tgtEl>
                                      </p:cBhvr>
                                      <p:to x="100000" y="80000"/>
                                    </p:animScale>
                                    <p:animScale>
                                      <p:cBhvr>
                                        <p:cTn id="258" dur="166" decel="50000">
                                          <p:stCondLst>
                                            <p:cond delay="1338"/>
                                          </p:stCondLst>
                                        </p:cTn>
                                        <p:tgtEl>
                                          <p:spTgt spid="47"/>
                                        </p:tgtEl>
                                      </p:cBhvr>
                                      <p:to x="100000" y="100000"/>
                                    </p:animScale>
                                    <p:animScale>
                                      <p:cBhvr>
                                        <p:cTn id="259" dur="26">
                                          <p:stCondLst>
                                            <p:cond delay="1642"/>
                                          </p:stCondLst>
                                        </p:cTn>
                                        <p:tgtEl>
                                          <p:spTgt spid="47"/>
                                        </p:tgtEl>
                                      </p:cBhvr>
                                      <p:to x="100000" y="90000"/>
                                    </p:animScale>
                                    <p:animScale>
                                      <p:cBhvr>
                                        <p:cTn id="260" dur="166" decel="50000">
                                          <p:stCondLst>
                                            <p:cond delay="1668"/>
                                          </p:stCondLst>
                                        </p:cTn>
                                        <p:tgtEl>
                                          <p:spTgt spid="47"/>
                                        </p:tgtEl>
                                      </p:cBhvr>
                                      <p:to x="100000" y="100000"/>
                                    </p:animScale>
                                    <p:animScale>
                                      <p:cBhvr>
                                        <p:cTn id="261" dur="26">
                                          <p:stCondLst>
                                            <p:cond delay="1808"/>
                                          </p:stCondLst>
                                        </p:cTn>
                                        <p:tgtEl>
                                          <p:spTgt spid="47"/>
                                        </p:tgtEl>
                                      </p:cBhvr>
                                      <p:to x="100000" y="95000"/>
                                    </p:animScale>
                                    <p:animScale>
                                      <p:cBhvr>
                                        <p:cTn id="262" dur="166" decel="50000">
                                          <p:stCondLst>
                                            <p:cond delay="1834"/>
                                          </p:stCondLst>
                                        </p:cTn>
                                        <p:tgtEl>
                                          <p:spTgt spid="4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5" grpId="0"/>
      <p:bldP spid="36" grpId="0"/>
      <p:bldP spid="37" grpId="0"/>
      <p:bldP spid="38" grpId="0"/>
      <p:bldP spid="39" grpId="0"/>
      <p:bldP spid="40" grpId="0"/>
      <p:bldP spid="41" grpId="0"/>
      <p:bldP spid="42" grpId="0"/>
      <p:bldP spid="44" grpId="0"/>
      <p:bldP spid="4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8845" y="162900"/>
            <a:ext cx="5554303" cy="1317724"/>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chemeClr val="accent1"/>
                </a:solidFill>
              </a14:hiddenFill>
            </a:ext>
          </a:extLst>
        </p:spPr>
      </p:pic>
      <p:sp>
        <p:nvSpPr>
          <p:cNvPr id="6" name="5 Elipse"/>
          <p:cNvSpPr/>
          <p:nvPr/>
        </p:nvSpPr>
        <p:spPr>
          <a:xfrm>
            <a:off x="2466108" y="3867386"/>
            <a:ext cx="1330036" cy="125878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7" name="6 Elipse"/>
          <p:cNvSpPr/>
          <p:nvPr/>
        </p:nvSpPr>
        <p:spPr>
          <a:xfrm>
            <a:off x="4480951" y="3259777"/>
            <a:ext cx="1330036" cy="125878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8" name="7 Elipse"/>
          <p:cNvSpPr/>
          <p:nvPr/>
        </p:nvSpPr>
        <p:spPr>
          <a:xfrm>
            <a:off x="6299855" y="3885198"/>
            <a:ext cx="1330036" cy="125878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0" name="9 Elipse"/>
          <p:cNvSpPr/>
          <p:nvPr/>
        </p:nvSpPr>
        <p:spPr>
          <a:xfrm>
            <a:off x="10187048" y="3857488"/>
            <a:ext cx="1330036" cy="125878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cxnSp>
        <p:nvCxnSpPr>
          <p:cNvPr id="11" name="10 Conector recto"/>
          <p:cNvCxnSpPr/>
          <p:nvPr/>
        </p:nvCxnSpPr>
        <p:spPr>
          <a:xfrm>
            <a:off x="684810" y="4494811"/>
            <a:ext cx="10747168" cy="11876"/>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5794" y="3354789"/>
            <a:ext cx="659192" cy="98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12 Rectángulo"/>
          <p:cNvSpPr/>
          <p:nvPr/>
        </p:nvSpPr>
        <p:spPr>
          <a:xfrm>
            <a:off x="344040" y="2226633"/>
            <a:ext cx="4702629" cy="8193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dirty="0"/>
          </a:p>
        </p:txBody>
      </p:sp>
      <p:cxnSp>
        <p:nvCxnSpPr>
          <p:cNvPr id="14" name="13 Conector recto"/>
          <p:cNvCxnSpPr/>
          <p:nvPr/>
        </p:nvCxnSpPr>
        <p:spPr>
          <a:xfrm>
            <a:off x="2695355" y="2630383"/>
            <a:ext cx="0" cy="819389"/>
          </a:xfrm>
          <a:prstGeom prst="line">
            <a:avLst/>
          </a:prstGeom>
        </p:spPr>
        <p:style>
          <a:lnRef idx="3">
            <a:schemeClr val="accent4"/>
          </a:lnRef>
          <a:fillRef idx="0">
            <a:schemeClr val="accent4"/>
          </a:fillRef>
          <a:effectRef idx="2">
            <a:schemeClr val="accent4"/>
          </a:effectRef>
          <a:fontRef idx="minor">
            <a:schemeClr val="tx1"/>
          </a:fontRef>
        </p:style>
      </p:cxnSp>
      <p:sp>
        <p:nvSpPr>
          <p:cNvPr id="15" name="14 Rectángulo"/>
          <p:cNvSpPr/>
          <p:nvPr/>
        </p:nvSpPr>
        <p:spPr>
          <a:xfrm>
            <a:off x="344040" y="2221866"/>
            <a:ext cx="2351314" cy="923330"/>
          </a:xfrm>
          <a:prstGeom prst="rect">
            <a:avLst/>
          </a:prstGeom>
        </p:spPr>
        <p:txBody>
          <a:bodyPr wrap="square">
            <a:spAutoFit/>
          </a:bodyPr>
          <a:lstStyle/>
          <a:p>
            <a:pPr algn="ctr"/>
            <a:r>
              <a:rPr lang="es-DO" b="1" dirty="0">
                <a:solidFill>
                  <a:schemeClr val="bg1"/>
                </a:solidFill>
              </a:rPr>
              <a:t>71,531</a:t>
            </a:r>
          </a:p>
          <a:p>
            <a:pPr algn="ctr"/>
            <a:r>
              <a:rPr lang="es-DO" sz="1700" b="1" dirty="0">
                <a:solidFill>
                  <a:schemeClr val="bg1"/>
                </a:solidFill>
              </a:rPr>
              <a:t>NOTIFICACIONES </a:t>
            </a:r>
          </a:p>
          <a:p>
            <a:pPr algn="ctr"/>
            <a:r>
              <a:rPr lang="es-DO" sz="1700" b="1" dirty="0">
                <a:solidFill>
                  <a:schemeClr val="bg1"/>
                </a:solidFill>
              </a:rPr>
              <a:t>VALIDAS</a:t>
            </a:r>
            <a:endParaRPr lang="es-DO" sz="1700" dirty="0">
              <a:solidFill>
                <a:schemeClr val="bg1"/>
              </a:solidFill>
            </a:endParaRPr>
          </a:p>
        </p:txBody>
      </p:sp>
      <p:sp>
        <p:nvSpPr>
          <p:cNvPr id="16" name="15 Rectángulo"/>
          <p:cNvSpPr/>
          <p:nvPr/>
        </p:nvSpPr>
        <p:spPr>
          <a:xfrm>
            <a:off x="2675219" y="2214758"/>
            <a:ext cx="2470749" cy="769441"/>
          </a:xfrm>
          <a:prstGeom prst="rect">
            <a:avLst/>
          </a:prstGeom>
        </p:spPr>
        <p:txBody>
          <a:bodyPr wrap="square">
            <a:spAutoFit/>
          </a:bodyPr>
          <a:lstStyle/>
          <a:p>
            <a:pPr algn="ctr"/>
            <a:r>
              <a:rPr lang="es-DO" sz="1600" b="1" dirty="0">
                <a:solidFill>
                  <a:schemeClr val="bg1"/>
                </a:solidFill>
              </a:rPr>
              <a:t>7,105</a:t>
            </a:r>
          </a:p>
          <a:p>
            <a:pPr algn="ctr"/>
            <a:r>
              <a:rPr lang="es-DO" sz="1400" b="1" dirty="0">
                <a:solidFill>
                  <a:schemeClr val="bg1"/>
                </a:solidFill>
              </a:rPr>
              <a:t>PUESTAS A DISPOSICION DEL PUBLICO A TRAVES DE LA WEB</a:t>
            </a:r>
            <a:endParaRPr lang="es-DO" sz="1400" dirty="0">
              <a:solidFill>
                <a:schemeClr val="bg1"/>
              </a:solidFill>
            </a:endParaRPr>
          </a:p>
        </p:txBody>
      </p:sp>
      <p:cxnSp>
        <p:nvCxnSpPr>
          <p:cNvPr id="17" name="16 Conector angular"/>
          <p:cNvCxnSpPr>
            <a:stCxn id="5" idx="6"/>
          </p:cNvCxnSpPr>
          <p:nvPr/>
        </p:nvCxnSpPr>
        <p:spPr>
          <a:xfrm flipV="1">
            <a:off x="1919846" y="3057898"/>
            <a:ext cx="1413160" cy="807521"/>
          </a:xfrm>
          <a:prstGeom prst="bentConnector3">
            <a:avLst>
              <a:gd name="adj1" fmla="val 55042"/>
            </a:avLst>
          </a:prstGeom>
        </p:spPr>
        <p:style>
          <a:lnRef idx="3">
            <a:schemeClr val="accent1"/>
          </a:lnRef>
          <a:fillRef idx="0">
            <a:schemeClr val="accent1"/>
          </a:fillRef>
          <a:effectRef idx="2">
            <a:schemeClr val="accent1"/>
          </a:effectRef>
          <a:fontRef idx="minor">
            <a:schemeClr val="tx1"/>
          </a:fontRef>
        </p:style>
      </p:cxnSp>
      <p:sp>
        <p:nvSpPr>
          <p:cNvPr id="18" name="17 Rectángulo"/>
          <p:cNvSpPr/>
          <p:nvPr/>
        </p:nvSpPr>
        <p:spPr>
          <a:xfrm>
            <a:off x="5436440" y="2248408"/>
            <a:ext cx="4702629" cy="8193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dirty="0"/>
          </a:p>
        </p:txBody>
      </p:sp>
      <p:cxnSp>
        <p:nvCxnSpPr>
          <p:cNvPr id="19" name="18 Conector recto"/>
          <p:cNvCxnSpPr>
            <a:stCxn id="18" idx="0"/>
            <a:endCxn id="18" idx="2"/>
          </p:cNvCxnSpPr>
          <p:nvPr/>
        </p:nvCxnSpPr>
        <p:spPr>
          <a:xfrm>
            <a:off x="7787755" y="2248408"/>
            <a:ext cx="0" cy="819389"/>
          </a:xfrm>
          <a:prstGeom prst="line">
            <a:avLst/>
          </a:prstGeom>
        </p:spPr>
        <p:style>
          <a:lnRef idx="3">
            <a:schemeClr val="accent4"/>
          </a:lnRef>
          <a:fillRef idx="0">
            <a:schemeClr val="accent4"/>
          </a:fillRef>
          <a:effectRef idx="2">
            <a:schemeClr val="accent4"/>
          </a:effectRef>
          <a:fontRef idx="minor">
            <a:schemeClr val="tx1"/>
          </a:fontRef>
        </p:style>
      </p:cxnSp>
      <p:sp>
        <p:nvSpPr>
          <p:cNvPr id="20" name="19 Rectángulo"/>
          <p:cNvSpPr/>
          <p:nvPr/>
        </p:nvSpPr>
        <p:spPr>
          <a:xfrm>
            <a:off x="5436440" y="2243641"/>
            <a:ext cx="2351314" cy="923330"/>
          </a:xfrm>
          <a:prstGeom prst="rect">
            <a:avLst/>
          </a:prstGeom>
        </p:spPr>
        <p:txBody>
          <a:bodyPr wrap="square">
            <a:spAutoFit/>
          </a:bodyPr>
          <a:lstStyle/>
          <a:p>
            <a:pPr algn="ctr"/>
            <a:r>
              <a:rPr lang="es-DO" b="1" dirty="0">
                <a:solidFill>
                  <a:schemeClr val="bg1"/>
                </a:solidFill>
              </a:rPr>
              <a:t>15,462</a:t>
            </a:r>
          </a:p>
          <a:p>
            <a:pPr algn="ctr"/>
            <a:r>
              <a:rPr lang="es-DO" sz="1700" b="1" dirty="0">
                <a:solidFill>
                  <a:schemeClr val="bg1"/>
                </a:solidFill>
              </a:rPr>
              <a:t>NOTIFICACIONES </a:t>
            </a:r>
          </a:p>
          <a:p>
            <a:pPr algn="ctr"/>
            <a:r>
              <a:rPr lang="es-DO" sz="1700" b="1" dirty="0">
                <a:solidFill>
                  <a:schemeClr val="bg1"/>
                </a:solidFill>
              </a:rPr>
              <a:t>VALIDAS</a:t>
            </a:r>
            <a:endParaRPr lang="es-DO" sz="1700" dirty="0">
              <a:solidFill>
                <a:schemeClr val="bg1"/>
              </a:solidFill>
            </a:endParaRPr>
          </a:p>
        </p:txBody>
      </p:sp>
      <p:sp>
        <p:nvSpPr>
          <p:cNvPr id="21" name="20 Rectángulo"/>
          <p:cNvSpPr/>
          <p:nvPr/>
        </p:nvSpPr>
        <p:spPr>
          <a:xfrm>
            <a:off x="7767619" y="2248408"/>
            <a:ext cx="2470749" cy="553998"/>
          </a:xfrm>
          <a:prstGeom prst="rect">
            <a:avLst/>
          </a:prstGeom>
        </p:spPr>
        <p:txBody>
          <a:bodyPr wrap="square">
            <a:spAutoFit/>
          </a:bodyPr>
          <a:lstStyle/>
          <a:p>
            <a:pPr algn="ctr"/>
            <a:r>
              <a:rPr lang="es-DO" sz="1600" b="1" dirty="0">
                <a:solidFill>
                  <a:schemeClr val="bg1"/>
                </a:solidFill>
              </a:rPr>
              <a:t>8,917</a:t>
            </a:r>
          </a:p>
          <a:p>
            <a:pPr algn="ctr"/>
            <a:r>
              <a:rPr lang="es-DO" sz="1400" b="1" dirty="0">
                <a:solidFill>
                  <a:schemeClr val="bg1"/>
                </a:solidFill>
              </a:rPr>
              <a:t>DE ACCESO PUBLICO </a:t>
            </a:r>
            <a:endParaRPr lang="es-DO" sz="1400" dirty="0">
              <a:solidFill>
                <a:schemeClr val="bg1"/>
              </a:solidFill>
            </a:endParaRPr>
          </a:p>
        </p:txBody>
      </p:sp>
      <p:cxnSp>
        <p:nvCxnSpPr>
          <p:cNvPr id="22" name="21 Conector angular"/>
          <p:cNvCxnSpPr>
            <a:stCxn id="9" idx="2"/>
          </p:cNvCxnSpPr>
          <p:nvPr/>
        </p:nvCxnSpPr>
        <p:spPr>
          <a:xfrm rot="10800000" flipH="1">
            <a:off x="8233548" y="3067799"/>
            <a:ext cx="1065263" cy="797620"/>
          </a:xfrm>
          <a:prstGeom prst="bentConnector3">
            <a:avLst>
              <a:gd name="adj1" fmla="val -66050"/>
            </a:avLst>
          </a:prstGeom>
        </p:spPr>
        <p:style>
          <a:lnRef idx="3">
            <a:schemeClr val="accent1"/>
          </a:lnRef>
          <a:fillRef idx="0">
            <a:schemeClr val="accent1"/>
          </a:fillRef>
          <a:effectRef idx="2">
            <a:schemeClr val="accent1"/>
          </a:effectRef>
          <a:fontRef idx="minor">
            <a:schemeClr val="tx1"/>
          </a:fontRef>
        </p:style>
      </p:cxnSp>
      <p:pic>
        <p:nvPicPr>
          <p:cNvPr id="23" name="Picture 4" descr="Yellow Notice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73939" y="3354789"/>
            <a:ext cx="659192" cy="989550"/>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33 Grupo"/>
          <p:cNvGrpSpPr/>
          <p:nvPr/>
        </p:nvGrpSpPr>
        <p:grpSpPr>
          <a:xfrm>
            <a:off x="589810" y="3236027"/>
            <a:ext cx="1330036" cy="1820010"/>
            <a:chOff x="465115" y="3000492"/>
            <a:chExt cx="1330036" cy="1820010"/>
          </a:xfrm>
        </p:grpSpPr>
        <p:sp>
          <p:nvSpPr>
            <p:cNvPr id="5" name="4 Elipse"/>
            <p:cNvSpPr/>
            <p:nvPr/>
          </p:nvSpPr>
          <p:spPr>
            <a:xfrm>
              <a:off x="465115" y="3000492"/>
              <a:ext cx="1330036" cy="125878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24" name="23 Rectángulo"/>
            <p:cNvSpPr/>
            <p:nvPr/>
          </p:nvSpPr>
          <p:spPr>
            <a:xfrm>
              <a:off x="631365" y="4297282"/>
              <a:ext cx="1135247" cy="523220"/>
            </a:xfrm>
            <a:prstGeom prst="rect">
              <a:avLst/>
            </a:prstGeom>
          </p:spPr>
          <p:txBody>
            <a:bodyPr wrap="none">
              <a:spAutoFit/>
            </a:bodyPr>
            <a:lstStyle/>
            <a:p>
              <a:r>
                <a:rPr lang="es-DO" sz="1400" b="1" dirty="0">
                  <a:latin typeface="Century Gothic" panose="020B0502020202020204" pitchFamily="34" charset="0"/>
                </a:rPr>
                <a:t>PERSONAS </a:t>
              </a:r>
            </a:p>
            <a:p>
              <a:r>
                <a:rPr lang="es-DO" sz="1400" b="1" dirty="0">
                  <a:latin typeface="Century Gothic" panose="020B0502020202020204" pitchFamily="34" charset="0"/>
                </a:rPr>
                <a:t>BUSCADAS</a:t>
              </a:r>
              <a:endParaRPr lang="es-DO" sz="1400" dirty="0">
                <a:latin typeface="Century Gothic" panose="020B0502020202020204" pitchFamily="34" charset="0"/>
              </a:endParaRPr>
            </a:p>
          </p:txBody>
        </p:sp>
      </p:grpSp>
      <p:grpSp>
        <p:nvGrpSpPr>
          <p:cNvPr id="35" name="34 Grupo"/>
          <p:cNvGrpSpPr/>
          <p:nvPr/>
        </p:nvGrpSpPr>
        <p:grpSpPr>
          <a:xfrm>
            <a:off x="8113526" y="3236027"/>
            <a:ext cx="1600118" cy="1820402"/>
            <a:chOff x="7988831" y="3000492"/>
            <a:chExt cx="1600118" cy="1820402"/>
          </a:xfrm>
        </p:grpSpPr>
        <p:sp>
          <p:nvSpPr>
            <p:cNvPr id="9" name="8 Elipse"/>
            <p:cNvSpPr/>
            <p:nvPr/>
          </p:nvSpPr>
          <p:spPr>
            <a:xfrm>
              <a:off x="8108854" y="3000492"/>
              <a:ext cx="1330036" cy="125878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25" name="24 Rectángulo"/>
            <p:cNvSpPr/>
            <p:nvPr/>
          </p:nvSpPr>
          <p:spPr>
            <a:xfrm>
              <a:off x="7988831" y="4297674"/>
              <a:ext cx="1600118" cy="523220"/>
            </a:xfrm>
            <a:prstGeom prst="rect">
              <a:avLst/>
            </a:prstGeom>
          </p:spPr>
          <p:txBody>
            <a:bodyPr wrap="none">
              <a:spAutoFit/>
            </a:bodyPr>
            <a:lstStyle/>
            <a:p>
              <a:pPr algn="ctr"/>
              <a:r>
                <a:rPr lang="es-DO" sz="1400" b="1" dirty="0">
                  <a:latin typeface="Century Gothic" panose="020B0502020202020204" pitchFamily="34" charset="0"/>
                </a:rPr>
                <a:t>PERSONAS </a:t>
              </a:r>
            </a:p>
            <a:p>
              <a:pPr algn="ctr"/>
              <a:r>
                <a:rPr lang="es-DO" sz="1400" b="1" dirty="0">
                  <a:latin typeface="Century Gothic" panose="020B0502020202020204" pitchFamily="34" charset="0"/>
                </a:rPr>
                <a:t>DESAPARECIDAS</a:t>
              </a:r>
              <a:endParaRPr lang="es-DO" sz="1400" dirty="0">
                <a:latin typeface="Century Gothic" panose="020B0502020202020204" pitchFamily="34" charset="0"/>
              </a:endParaRPr>
            </a:p>
          </p:txBody>
        </p:sp>
      </p:grpSp>
      <p:sp>
        <p:nvSpPr>
          <p:cNvPr id="26" name="25 Rectángulo"/>
          <p:cNvSpPr/>
          <p:nvPr/>
        </p:nvSpPr>
        <p:spPr>
          <a:xfrm>
            <a:off x="4489001" y="4524509"/>
            <a:ext cx="1341778" cy="523220"/>
          </a:xfrm>
          <a:prstGeom prst="rect">
            <a:avLst/>
          </a:prstGeom>
        </p:spPr>
        <p:txBody>
          <a:bodyPr wrap="none">
            <a:spAutoFit/>
          </a:bodyPr>
          <a:lstStyle/>
          <a:p>
            <a:pPr algn="ctr"/>
            <a:r>
              <a:rPr lang="es-DO" sz="1400" b="1" dirty="0"/>
              <a:t>INFORMACION </a:t>
            </a:r>
          </a:p>
          <a:p>
            <a:pPr algn="ctr"/>
            <a:r>
              <a:rPr lang="es-DO" sz="1400" b="1" dirty="0"/>
              <a:t>ADICIONAL</a:t>
            </a:r>
            <a:endParaRPr lang="es-DO" sz="1400" dirty="0"/>
          </a:p>
        </p:txBody>
      </p:sp>
      <p:pic>
        <p:nvPicPr>
          <p:cNvPr id="27"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24252" y="3390414"/>
            <a:ext cx="658501" cy="98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27 Rectángulo"/>
          <p:cNvSpPr/>
          <p:nvPr/>
        </p:nvSpPr>
        <p:spPr>
          <a:xfrm>
            <a:off x="2383713" y="5143982"/>
            <a:ext cx="1483098" cy="523220"/>
          </a:xfrm>
          <a:prstGeom prst="rect">
            <a:avLst/>
          </a:prstGeom>
        </p:spPr>
        <p:txBody>
          <a:bodyPr wrap="none">
            <a:spAutoFit/>
          </a:bodyPr>
          <a:lstStyle/>
          <a:p>
            <a:pPr algn="ctr"/>
            <a:r>
              <a:rPr lang="es-DO" sz="1400" b="1" dirty="0"/>
              <a:t>CADAVERES </a:t>
            </a:r>
          </a:p>
          <a:p>
            <a:pPr algn="ctr"/>
            <a:r>
              <a:rPr lang="es-DO" sz="1400" b="1" dirty="0"/>
              <a:t>POR IDENTIFICAR</a:t>
            </a:r>
            <a:endParaRPr lang="es-DO" sz="1400" dirty="0"/>
          </a:p>
        </p:txBody>
      </p:sp>
      <p:pic>
        <p:nvPicPr>
          <p:cNvPr id="29"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82442" y="3975001"/>
            <a:ext cx="704943" cy="1059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1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16597" y="3975000"/>
            <a:ext cx="704943" cy="1059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23054" y="3994790"/>
            <a:ext cx="673335" cy="101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31 Rectángulo"/>
          <p:cNvSpPr/>
          <p:nvPr/>
        </p:nvSpPr>
        <p:spPr>
          <a:xfrm>
            <a:off x="6015714" y="5171690"/>
            <a:ext cx="1930465" cy="307777"/>
          </a:xfrm>
          <a:prstGeom prst="rect">
            <a:avLst/>
          </a:prstGeom>
        </p:spPr>
        <p:txBody>
          <a:bodyPr wrap="none">
            <a:spAutoFit/>
          </a:bodyPr>
          <a:lstStyle/>
          <a:p>
            <a:pPr algn="ctr"/>
            <a:r>
              <a:rPr lang="es-DO" sz="1400" b="1" dirty="0"/>
              <a:t>AVISO E INFORMACION</a:t>
            </a:r>
            <a:endParaRPr lang="es-DO" sz="1400" dirty="0"/>
          </a:p>
        </p:txBody>
      </p:sp>
      <p:sp>
        <p:nvSpPr>
          <p:cNvPr id="33" name="32 Rectángulo"/>
          <p:cNvSpPr/>
          <p:nvPr/>
        </p:nvSpPr>
        <p:spPr>
          <a:xfrm>
            <a:off x="10010094" y="5143980"/>
            <a:ext cx="1741054" cy="307777"/>
          </a:xfrm>
          <a:prstGeom prst="rect">
            <a:avLst/>
          </a:prstGeom>
        </p:spPr>
        <p:txBody>
          <a:bodyPr wrap="none">
            <a:spAutoFit/>
          </a:bodyPr>
          <a:lstStyle/>
          <a:p>
            <a:pPr algn="ctr"/>
            <a:r>
              <a:rPr lang="es-DO" sz="1400" b="1" dirty="0"/>
              <a:t>PELIGRO INMINENTE</a:t>
            </a:r>
            <a:endParaRPr lang="es-DO" sz="1400" dirty="0"/>
          </a:p>
        </p:txBody>
      </p:sp>
    </p:spTree>
    <p:extLst>
      <p:ext uri="{BB962C8B-B14F-4D97-AF65-F5344CB8AC3E}">
        <p14:creationId xmlns:p14="http://schemas.microsoft.com/office/powerpoint/2010/main" val="3093705359"/>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360"/>
                                          </p:val>
                                        </p:tav>
                                        <p:tav tm="100000">
                                          <p:val>
                                            <p:fltVal val="0"/>
                                          </p:val>
                                        </p:tav>
                                      </p:tavLst>
                                    </p:anim>
                                    <p:animEffect transition="in" filter="fade">
                                      <p:cBhvr>
                                        <p:cTn id="10" dur="500"/>
                                        <p:tgtEl>
                                          <p:spTgt spid="12"/>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 calcmode="lin" valueType="num">
                                      <p:cBhvr>
                                        <p:cTn id="15" dur="500" fill="hold"/>
                                        <p:tgtEl>
                                          <p:spTgt spid="13"/>
                                        </p:tgtEl>
                                        <p:attrNameLst>
                                          <p:attrName>style.rotation</p:attrName>
                                        </p:attrNameLst>
                                      </p:cBhvr>
                                      <p:tavLst>
                                        <p:tav tm="0">
                                          <p:val>
                                            <p:fltVal val="360"/>
                                          </p:val>
                                        </p:tav>
                                        <p:tav tm="100000">
                                          <p:val>
                                            <p:fltVal val="0"/>
                                          </p:val>
                                        </p:tav>
                                      </p:tavLst>
                                    </p:anim>
                                    <p:animEffect transition="in" filter="fade">
                                      <p:cBhvr>
                                        <p:cTn id="16" dur="500"/>
                                        <p:tgtEl>
                                          <p:spTgt spid="13"/>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 calcmode="lin" valueType="num">
                                      <p:cBhvr>
                                        <p:cTn id="21" dur="500" fill="hold"/>
                                        <p:tgtEl>
                                          <p:spTgt spid="14"/>
                                        </p:tgtEl>
                                        <p:attrNameLst>
                                          <p:attrName>style.rotation</p:attrName>
                                        </p:attrNameLst>
                                      </p:cBhvr>
                                      <p:tavLst>
                                        <p:tav tm="0">
                                          <p:val>
                                            <p:fltVal val="360"/>
                                          </p:val>
                                        </p:tav>
                                        <p:tav tm="100000">
                                          <p:val>
                                            <p:fltVal val="0"/>
                                          </p:val>
                                        </p:tav>
                                      </p:tavLst>
                                    </p:anim>
                                    <p:animEffect transition="in" filter="fade">
                                      <p:cBhvr>
                                        <p:cTn id="22" dur="500"/>
                                        <p:tgtEl>
                                          <p:spTgt spid="14"/>
                                        </p:tgtEl>
                                      </p:cBhvr>
                                    </p:animEffect>
                                  </p:childTnLst>
                                </p:cTn>
                              </p:par>
                              <p:par>
                                <p:cTn id="23" presetID="49" presetClass="entr" presetSubtype="0" decel="10000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anim calcmode="lin" valueType="num">
                                      <p:cBhvr>
                                        <p:cTn id="27" dur="500" fill="hold"/>
                                        <p:tgtEl>
                                          <p:spTgt spid="15"/>
                                        </p:tgtEl>
                                        <p:attrNameLst>
                                          <p:attrName>style.rotation</p:attrName>
                                        </p:attrNameLst>
                                      </p:cBhvr>
                                      <p:tavLst>
                                        <p:tav tm="0">
                                          <p:val>
                                            <p:fltVal val="360"/>
                                          </p:val>
                                        </p:tav>
                                        <p:tav tm="100000">
                                          <p:val>
                                            <p:fltVal val="0"/>
                                          </p:val>
                                        </p:tav>
                                      </p:tavLst>
                                    </p:anim>
                                    <p:animEffect transition="in" filter="fade">
                                      <p:cBhvr>
                                        <p:cTn id="28" dur="500"/>
                                        <p:tgtEl>
                                          <p:spTgt spid="15"/>
                                        </p:tgtEl>
                                      </p:cBhvr>
                                    </p:animEffect>
                                  </p:childTnLst>
                                </p:cTn>
                              </p:par>
                              <p:par>
                                <p:cTn id="29" presetID="49" presetClass="entr" presetSubtype="0" decel="10000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 calcmode="lin" valueType="num">
                                      <p:cBhvr>
                                        <p:cTn id="33" dur="500" fill="hold"/>
                                        <p:tgtEl>
                                          <p:spTgt spid="16"/>
                                        </p:tgtEl>
                                        <p:attrNameLst>
                                          <p:attrName>style.rotation</p:attrName>
                                        </p:attrNameLst>
                                      </p:cBhvr>
                                      <p:tavLst>
                                        <p:tav tm="0">
                                          <p:val>
                                            <p:fltVal val="360"/>
                                          </p:val>
                                        </p:tav>
                                        <p:tav tm="100000">
                                          <p:val>
                                            <p:fltVal val="0"/>
                                          </p:val>
                                        </p:tav>
                                      </p:tavLst>
                                    </p:anim>
                                    <p:animEffect transition="in" filter="fade">
                                      <p:cBhvr>
                                        <p:cTn id="34" dur="500"/>
                                        <p:tgtEl>
                                          <p:spTgt spid="16"/>
                                        </p:tgtEl>
                                      </p:cBhvr>
                                    </p:animEffect>
                                  </p:childTnLst>
                                </p:cTn>
                              </p:par>
                              <p:par>
                                <p:cTn id="35" presetID="49" presetClass="entr" presetSubtype="0" decel="10000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 calcmode="lin" valueType="num">
                                      <p:cBhvr>
                                        <p:cTn id="39" dur="500" fill="hold"/>
                                        <p:tgtEl>
                                          <p:spTgt spid="17"/>
                                        </p:tgtEl>
                                        <p:attrNameLst>
                                          <p:attrName>style.rotation</p:attrName>
                                        </p:attrNameLst>
                                      </p:cBhvr>
                                      <p:tavLst>
                                        <p:tav tm="0">
                                          <p:val>
                                            <p:fltVal val="360"/>
                                          </p:val>
                                        </p:tav>
                                        <p:tav tm="100000">
                                          <p:val>
                                            <p:fltVal val="0"/>
                                          </p:val>
                                        </p:tav>
                                      </p:tavLst>
                                    </p:anim>
                                    <p:animEffect transition="in" filter="fade">
                                      <p:cBhvr>
                                        <p:cTn id="40" dur="500"/>
                                        <p:tgtEl>
                                          <p:spTgt spid="17"/>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1000" fill="hold"/>
                                        <p:tgtEl>
                                          <p:spTgt spid="18"/>
                                        </p:tgtEl>
                                        <p:attrNameLst>
                                          <p:attrName>ppt_w</p:attrName>
                                        </p:attrNameLst>
                                      </p:cBhvr>
                                      <p:tavLst>
                                        <p:tav tm="0">
                                          <p:val>
                                            <p:fltVal val="0"/>
                                          </p:val>
                                        </p:tav>
                                        <p:tav tm="100000">
                                          <p:val>
                                            <p:strVal val="#ppt_w"/>
                                          </p:val>
                                        </p:tav>
                                      </p:tavLst>
                                    </p:anim>
                                    <p:anim calcmode="lin" valueType="num">
                                      <p:cBhvr>
                                        <p:cTn id="44" dur="1000" fill="hold"/>
                                        <p:tgtEl>
                                          <p:spTgt spid="18"/>
                                        </p:tgtEl>
                                        <p:attrNameLst>
                                          <p:attrName>ppt_h</p:attrName>
                                        </p:attrNameLst>
                                      </p:cBhvr>
                                      <p:tavLst>
                                        <p:tav tm="0">
                                          <p:val>
                                            <p:fltVal val="0"/>
                                          </p:val>
                                        </p:tav>
                                        <p:tav tm="100000">
                                          <p:val>
                                            <p:strVal val="#ppt_h"/>
                                          </p:val>
                                        </p:tav>
                                      </p:tavLst>
                                    </p:anim>
                                    <p:anim calcmode="lin" valueType="num">
                                      <p:cBhvr>
                                        <p:cTn id="45" dur="1000" fill="hold"/>
                                        <p:tgtEl>
                                          <p:spTgt spid="18"/>
                                        </p:tgtEl>
                                        <p:attrNameLst>
                                          <p:attrName>style.rotation</p:attrName>
                                        </p:attrNameLst>
                                      </p:cBhvr>
                                      <p:tavLst>
                                        <p:tav tm="0">
                                          <p:val>
                                            <p:fltVal val="90"/>
                                          </p:val>
                                        </p:tav>
                                        <p:tav tm="100000">
                                          <p:val>
                                            <p:fltVal val="0"/>
                                          </p:val>
                                        </p:tav>
                                      </p:tavLst>
                                    </p:anim>
                                    <p:animEffect transition="in" filter="fade">
                                      <p:cBhvr>
                                        <p:cTn id="46" dur="1000"/>
                                        <p:tgtEl>
                                          <p:spTgt spid="18"/>
                                        </p:tgtEl>
                                      </p:cBhvr>
                                    </p:animEffect>
                                  </p:childTnLst>
                                </p:cTn>
                              </p:par>
                              <p:par>
                                <p:cTn id="47" presetID="31" presetClass="entr" presetSubtype="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1000" fill="hold"/>
                                        <p:tgtEl>
                                          <p:spTgt spid="19"/>
                                        </p:tgtEl>
                                        <p:attrNameLst>
                                          <p:attrName>ppt_w</p:attrName>
                                        </p:attrNameLst>
                                      </p:cBhvr>
                                      <p:tavLst>
                                        <p:tav tm="0">
                                          <p:val>
                                            <p:fltVal val="0"/>
                                          </p:val>
                                        </p:tav>
                                        <p:tav tm="100000">
                                          <p:val>
                                            <p:strVal val="#ppt_w"/>
                                          </p:val>
                                        </p:tav>
                                      </p:tavLst>
                                    </p:anim>
                                    <p:anim calcmode="lin" valueType="num">
                                      <p:cBhvr>
                                        <p:cTn id="50" dur="1000" fill="hold"/>
                                        <p:tgtEl>
                                          <p:spTgt spid="19"/>
                                        </p:tgtEl>
                                        <p:attrNameLst>
                                          <p:attrName>ppt_h</p:attrName>
                                        </p:attrNameLst>
                                      </p:cBhvr>
                                      <p:tavLst>
                                        <p:tav tm="0">
                                          <p:val>
                                            <p:fltVal val="0"/>
                                          </p:val>
                                        </p:tav>
                                        <p:tav tm="100000">
                                          <p:val>
                                            <p:strVal val="#ppt_h"/>
                                          </p:val>
                                        </p:tav>
                                      </p:tavLst>
                                    </p:anim>
                                    <p:anim calcmode="lin" valueType="num">
                                      <p:cBhvr>
                                        <p:cTn id="51" dur="1000" fill="hold"/>
                                        <p:tgtEl>
                                          <p:spTgt spid="19"/>
                                        </p:tgtEl>
                                        <p:attrNameLst>
                                          <p:attrName>style.rotation</p:attrName>
                                        </p:attrNameLst>
                                      </p:cBhvr>
                                      <p:tavLst>
                                        <p:tav tm="0">
                                          <p:val>
                                            <p:fltVal val="90"/>
                                          </p:val>
                                        </p:tav>
                                        <p:tav tm="100000">
                                          <p:val>
                                            <p:fltVal val="0"/>
                                          </p:val>
                                        </p:tav>
                                      </p:tavLst>
                                    </p:anim>
                                    <p:animEffect transition="in" filter="fade">
                                      <p:cBhvr>
                                        <p:cTn id="52" dur="1000"/>
                                        <p:tgtEl>
                                          <p:spTgt spid="19"/>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1000" fill="hold"/>
                                        <p:tgtEl>
                                          <p:spTgt spid="20"/>
                                        </p:tgtEl>
                                        <p:attrNameLst>
                                          <p:attrName>ppt_w</p:attrName>
                                        </p:attrNameLst>
                                      </p:cBhvr>
                                      <p:tavLst>
                                        <p:tav tm="0">
                                          <p:val>
                                            <p:fltVal val="0"/>
                                          </p:val>
                                        </p:tav>
                                        <p:tav tm="100000">
                                          <p:val>
                                            <p:strVal val="#ppt_w"/>
                                          </p:val>
                                        </p:tav>
                                      </p:tavLst>
                                    </p:anim>
                                    <p:anim calcmode="lin" valueType="num">
                                      <p:cBhvr>
                                        <p:cTn id="56" dur="1000" fill="hold"/>
                                        <p:tgtEl>
                                          <p:spTgt spid="20"/>
                                        </p:tgtEl>
                                        <p:attrNameLst>
                                          <p:attrName>ppt_h</p:attrName>
                                        </p:attrNameLst>
                                      </p:cBhvr>
                                      <p:tavLst>
                                        <p:tav tm="0">
                                          <p:val>
                                            <p:fltVal val="0"/>
                                          </p:val>
                                        </p:tav>
                                        <p:tav tm="100000">
                                          <p:val>
                                            <p:strVal val="#ppt_h"/>
                                          </p:val>
                                        </p:tav>
                                      </p:tavLst>
                                    </p:anim>
                                    <p:anim calcmode="lin" valueType="num">
                                      <p:cBhvr>
                                        <p:cTn id="57" dur="1000" fill="hold"/>
                                        <p:tgtEl>
                                          <p:spTgt spid="20"/>
                                        </p:tgtEl>
                                        <p:attrNameLst>
                                          <p:attrName>style.rotation</p:attrName>
                                        </p:attrNameLst>
                                      </p:cBhvr>
                                      <p:tavLst>
                                        <p:tav tm="0">
                                          <p:val>
                                            <p:fltVal val="90"/>
                                          </p:val>
                                        </p:tav>
                                        <p:tav tm="100000">
                                          <p:val>
                                            <p:fltVal val="0"/>
                                          </p:val>
                                        </p:tav>
                                      </p:tavLst>
                                    </p:anim>
                                    <p:animEffect transition="in" filter="fade">
                                      <p:cBhvr>
                                        <p:cTn id="58" dur="1000"/>
                                        <p:tgtEl>
                                          <p:spTgt spid="20"/>
                                        </p:tgtEl>
                                      </p:cBhvr>
                                    </p:animEffect>
                                  </p:childTnLst>
                                </p:cTn>
                              </p:par>
                              <p:par>
                                <p:cTn id="59" presetID="31" presetClass="entr" presetSubtype="0" fill="hold" nodeType="with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p:cTn id="61" dur="1000" fill="hold"/>
                                        <p:tgtEl>
                                          <p:spTgt spid="22"/>
                                        </p:tgtEl>
                                        <p:attrNameLst>
                                          <p:attrName>ppt_w</p:attrName>
                                        </p:attrNameLst>
                                      </p:cBhvr>
                                      <p:tavLst>
                                        <p:tav tm="0">
                                          <p:val>
                                            <p:fltVal val="0"/>
                                          </p:val>
                                        </p:tav>
                                        <p:tav tm="100000">
                                          <p:val>
                                            <p:strVal val="#ppt_w"/>
                                          </p:val>
                                        </p:tav>
                                      </p:tavLst>
                                    </p:anim>
                                    <p:anim calcmode="lin" valueType="num">
                                      <p:cBhvr>
                                        <p:cTn id="62" dur="1000" fill="hold"/>
                                        <p:tgtEl>
                                          <p:spTgt spid="22"/>
                                        </p:tgtEl>
                                        <p:attrNameLst>
                                          <p:attrName>ppt_h</p:attrName>
                                        </p:attrNameLst>
                                      </p:cBhvr>
                                      <p:tavLst>
                                        <p:tav tm="0">
                                          <p:val>
                                            <p:fltVal val="0"/>
                                          </p:val>
                                        </p:tav>
                                        <p:tav tm="100000">
                                          <p:val>
                                            <p:strVal val="#ppt_h"/>
                                          </p:val>
                                        </p:tav>
                                      </p:tavLst>
                                    </p:anim>
                                    <p:anim calcmode="lin" valueType="num">
                                      <p:cBhvr>
                                        <p:cTn id="63" dur="1000" fill="hold"/>
                                        <p:tgtEl>
                                          <p:spTgt spid="22"/>
                                        </p:tgtEl>
                                        <p:attrNameLst>
                                          <p:attrName>style.rotation</p:attrName>
                                        </p:attrNameLst>
                                      </p:cBhvr>
                                      <p:tavLst>
                                        <p:tav tm="0">
                                          <p:val>
                                            <p:fltVal val="90"/>
                                          </p:val>
                                        </p:tav>
                                        <p:tav tm="100000">
                                          <p:val>
                                            <p:fltVal val="0"/>
                                          </p:val>
                                        </p:tav>
                                      </p:tavLst>
                                    </p:anim>
                                    <p:animEffect transition="in" filter="fade">
                                      <p:cBhvr>
                                        <p:cTn id="64" dur="1000"/>
                                        <p:tgtEl>
                                          <p:spTgt spid="22"/>
                                        </p:tgtEl>
                                      </p:cBhvr>
                                    </p:animEffect>
                                  </p:childTnLst>
                                </p:cTn>
                              </p:par>
                              <p:par>
                                <p:cTn id="65" presetID="31"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p:cTn id="67" dur="1000" fill="hold"/>
                                        <p:tgtEl>
                                          <p:spTgt spid="23"/>
                                        </p:tgtEl>
                                        <p:attrNameLst>
                                          <p:attrName>ppt_w</p:attrName>
                                        </p:attrNameLst>
                                      </p:cBhvr>
                                      <p:tavLst>
                                        <p:tav tm="0">
                                          <p:val>
                                            <p:fltVal val="0"/>
                                          </p:val>
                                        </p:tav>
                                        <p:tav tm="100000">
                                          <p:val>
                                            <p:strVal val="#ppt_w"/>
                                          </p:val>
                                        </p:tav>
                                      </p:tavLst>
                                    </p:anim>
                                    <p:anim calcmode="lin" valueType="num">
                                      <p:cBhvr>
                                        <p:cTn id="68" dur="1000" fill="hold"/>
                                        <p:tgtEl>
                                          <p:spTgt spid="23"/>
                                        </p:tgtEl>
                                        <p:attrNameLst>
                                          <p:attrName>ppt_h</p:attrName>
                                        </p:attrNameLst>
                                      </p:cBhvr>
                                      <p:tavLst>
                                        <p:tav tm="0">
                                          <p:val>
                                            <p:fltVal val="0"/>
                                          </p:val>
                                        </p:tav>
                                        <p:tav tm="100000">
                                          <p:val>
                                            <p:strVal val="#ppt_h"/>
                                          </p:val>
                                        </p:tav>
                                      </p:tavLst>
                                    </p:anim>
                                    <p:anim calcmode="lin" valueType="num">
                                      <p:cBhvr>
                                        <p:cTn id="69" dur="1000" fill="hold"/>
                                        <p:tgtEl>
                                          <p:spTgt spid="23"/>
                                        </p:tgtEl>
                                        <p:attrNameLst>
                                          <p:attrName>style.rotation</p:attrName>
                                        </p:attrNameLst>
                                      </p:cBhvr>
                                      <p:tavLst>
                                        <p:tav tm="0">
                                          <p:val>
                                            <p:fltVal val="90"/>
                                          </p:val>
                                        </p:tav>
                                        <p:tav tm="100000">
                                          <p:val>
                                            <p:fltVal val="0"/>
                                          </p:val>
                                        </p:tav>
                                      </p:tavLst>
                                    </p:anim>
                                    <p:animEffect transition="in" filter="fade">
                                      <p:cBhvr>
                                        <p:cTn id="70" dur="1000"/>
                                        <p:tgtEl>
                                          <p:spTgt spid="23"/>
                                        </p:tgtEl>
                                      </p:cBhvr>
                                    </p:animEffect>
                                  </p:childTnLst>
                                </p:cTn>
                              </p:par>
                            </p:childTnLst>
                          </p:cTn>
                        </p:par>
                      </p:childTnLst>
                    </p:cTn>
                  </p:par>
                  <p:par>
                    <p:cTn id="71" fill="hold">
                      <p:stCondLst>
                        <p:cond delay="indefinite"/>
                      </p:stCondLst>
                      <p:childTnLst>
                        <p:par>
                          <p:cTn id="72" fill="hold">
                            <p:stCondLst>
                              <p:cond delay="0"/>
                            </p:stCondLst>
                            <p:childTnLst>
                              <p:par>
                                <p:cTn id="73" presetID="26" presetClass="entr" presetSubtype="0" fill="hold" grpId="0" nodeType="click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wipe(down)">
                                      <p:cBhvr>
                                        <p:cTn id="75" dur="580">
                                          <p:stCondLst>
                                            <p:cond delay="0"/>
                                          </p:stCondLst>
                                        </p:cTn>
                                        <p:tgtEl>
                                          <p:spTgt spid="7"/>
                                        </p:tgtEl>
                                      </p:cBhvr>
                                    </p:animEffect>
                                    <p:anim calcmode="lin" valueType="num">
                                      <p:cBhvr>
                                        <p:cTn id="7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81" dur="26">
                                          <p:stCondLst>
                                            <p:cond delay="650"/>
                                          </p:stCondLst>
                                        </p:cTn>
                                        <p:tgtEl>
                                          <p:spTgt spid="7"/>
                                        </p:tgtEl>
                                      </p:cBhvr>
                                      <p:to x="100000" y="60000"/>
                                    </p:animScale>
                                    <p:animScale>
                                      <p:cBhvr>
                                        <p:cTn id="82" dur="166" decel="50000">
                                          <p:stCondLst>
                                            <p:cond delay="676"/>
                                          </p:stCondLst>
                                        </p:cTn>
                                        <p:tgtEl>
                                          <p:spTgt spid="7"/>
                                        </p:tgtEl>
                                      </p:cBhvr>
                                      <p:to x="100000" y="100000"/>
                                    </p:animScale>
                                    <p:animScale>
                                      <p:cBhvr>
                                        <p:cTn id="83" dur="26">
                                          <p:stCondLst>
                                            <p:cond delay="1312"/>
                                          </p:stCondLst>
                                        </p:cTn>
                                        <p:tgtEl>
                                          <p:spTgt spid="7"/>
                                        </p:tgtEl>
                                      </p:cBhvr>
                                      <p:to x="100000" y="80000"/>
                                    </p:animScale>
                                    <p:animScale>
                                      <p:cBhvr>
                                        <p:cTn id="84" dur="166" decel="50000">
                                          <p:stCondLst>
                                            <p:cond delay="1338"/>
                                          </p:stCondLst>
                                        </p:cTn>
                                        <p:tgtEl>
                                          <p:spTgt spid="7"/>
                                        </p:tgtEl>
                                      </p:cBhvr>
                                      <p:to x="100000" y="100000"/>
                                    </p:animScale>
                                    <p:animScale>
                                      <p:cBhvr>
                                        <p:cTn id="85" dur="26">
                                          <p:stCondLst>
                                            <p:cond delay="1642"/>
                                          </p:stCondLst>
                                        </p:cTn>
                                        <p:tgtEl>
                                          <p:spTgt spid="7"/>
                                        </p:tgtEl>
                                      </p:cBhvr>
                                      <p:to x="100000" y="90000"/>
                                    </p:animScale>
                                    <p:animScale>
                                      <p:cBhvr>
                                        <p:cTn id="86" dur="166" decel="50000">
                                          <p:stCondLst>
                                            <p:cond delay="1668"/>
                                          </p:stCondLst>
                                        </p:cTn>
                                        <p:tgtEl>
                                          <p:spTgt spid="7"/>
                                        </p:tgtEl>
                                      </p:cBhvr>
                                      <p:to x="100000" y="100000"/>
                                    </p:animScale>
                                    <p:animScale>
                                      <p:cBhvr>
                                        <p:cTn id="87" dur="26">
                                          <p:stCondLst>
                                            <p:cond delay="1808"/>
                                          </p:stCondLst>
                                        </p:cTn>
                                        <p:tgtEl>
                                          <p:spTgt spid="7"/>
                                        </p:tgtEl>
                                      </p:cBhvr>
                                      <p:to x="100000" y="95000"/>
                                    </p:animScale>
                                    <p:animScale>
                                      <p:cBhvr>
                                        <p:cTn id="88" dur="166" decel="50000">
                                          <p:stCondLst>
                                            <p:cond delay="1834"/>
                                          </p:stCondLst>
                                        </p:cTn>
                                        <p:tgtEl>
                                          <p:spTgt spid="7"/>
                                        </p:tgtEl>
                                      </p:cBhvr>
                                      <p:to x="100000" y="100000"/>
                                    </p:animScale>
                                  </p:childTnLst>
                                </p:cTn>
                              </p:par>
                              <p:par>
                                <p:cTn id="89" presetID="26" presetClass="entr" presetSubtype="0" fill="hold" grpId="0" nodeType="withEffect">
                                  <p:stCondLst>
                                    <p:cond delay="0"/>
                                  </p:stCondLst>
                                  <p:childTnLst>
                                    <p:set>
                                      <p:cBhvr>
                                        <p:cTn id="90" dur="1" fill="hold">
                                          <p:stCondLst>
                                            <p:cond delay="0"/>
                                          </p:stCondLst>
                                        </p:cTn>
                                        <p:tgtEl>
                                          <p:spTgt spid="26"/>
                                        </p:tgtEl>
                                        <p:attrNameLst>
                                          <p:attrName>style.visibility</p:attrName>
                                        </p:attrNameLst>
                                      </p:cBhvr>
                                      <p:to>
                                        <p:strVal val="visible"/>
                                      </p:to>
                                    </p:set>
                                    <p:animEffect transition="in" filter="wipe(down)">
                                      <p:cBhvr>
                                        <p:cTn id="91" dur="580">
                                          <p:stCondLst>
                                            <p:cond delay="0"/>
                                          </p:stCondLst>
                                        </p:cTn>
                                        <p:tgtEl>
                                          <p:spTgt spid="26"/>
                                        </p:tgtEl>
                                      </p:cBhvr>
                                    </p:animEffect>
                                    <p:anim calcmode="lin" valueType="num">
                                      <p:cBhvr>
                                        <p:cTn id="92"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97" dur="26">
                                          <p:stCondLst>
                                            <p:cond delay="650"/>
                                          </p:stCondLst>
                                        </p:cTn>
                                        <p:tgtEl>
                                          <p:spTgt spid="26"/>
                                        </p:tgtEl>
                                      </p:cBhvr>
                                      <p:to x="100000" y="60000"/>
                                    </p:animScale>
                                    <p:animScale>
                                      <p:cBhvr>
                                        <p:cTn id="98" dur="166" decel="50000">
                                          <p:stCondLst>
                                            <p:cond delay="676"/>
                                          </p:stCondLst>
                                        </p:cTn>
                                        <p:tgtEl>
                                          <p:spTgt spid="26"/>
                                        </p:tgtEl>
                                      </p:cBhvr>
                                      <p:to x="100000" y="100000"/>
                                    </p:animScale>
                                    <p:animScale>
                                      <p:cBhvr>
                                        <p:cTn id="99" dur="26">
                                          <p:stCondLst>
                                            <p:cond delay="1312"/>
                                          </p:stCondLst>
                                        </p:cTn>
                                        <p:tgtEl>
                                          <p:spTgt spid="26"/>
                                        </p:tgtEl>
                                      </p:cBhvr>
                                      <p:to x="100000" y="80000"/>
                                    </p:animScale>
                                    <p:animScale>
                                      <p:cBhvr>
                                        <p:cTn id="100" dur="166" decel="50000">
                                          <p:stCondLst>
                                            <p:cond delay="1338"/>
                                          </p:stCondLst>
                                        </p:cTn>
                                        <p:tgtEl>
                                          <p:spTgt spid="26"/>
                                        </p:tgtEl>
                                      </p:cBhvr>
                                      <p:to x="100000" y="100000"/>
                                    </p:animScale>
                                    <p:animScale>
                                      <p:cBhvr>
                                        <p:cTn id="101" dur="26">
                                          <p:stCondLst>
                                            <p:cond delay="1642"/>
                                          </p:stCondLst>
                                        </p:cTn>
                                        <p:tgtEl>
                                          <p:spTgt spid="26"/>
                                        </p:tgtEl>
                                      </p:cBhvr>
                                      <p:to x="100000" y="90000"/>
                                    </p:animScale>
                                    <p:animScale>
                                      <p:cBhvr>
                                        <p:cTn id="102" dur="166" decel="50000">
                                          <p:stCondLst>
                                            <p:cond delay="1668"/>
                                          </p:stCondLst>
                                        </p:cTn>
                                        <p:tgtEl>
                                          <p:spTgt spid="26"/>
                                        </p:tgtEl>
                                      </p:cBhvr>
                                      <p:to x="100000" y="100000"/>
                                    </p:animScale>
                                    <p:animScale>
                                      <p:cBhvr>
                                        <p:cTn id="103" dur="26">
                                          <p:stCondLst>
                                            <p:cond delay="1808"/>
                                          </p:stCondLst>
                                        </p:cTn>
                                        <p:tgtEl>
                                          <p:spTgt spid="26"/>
                                        </p:tgtEl>
                                      </p:cBhvr>
                                      <p:to x="100000" y="95000"/>
                                    </p:animScale>
                                    <p:animScale>
                                      <p:cBhvr>
                                        <p:cTn id="104" dur="166" decel="50000">
                                          <p:stCondLst>
                                            <p:cond delay="1834"/>
                                          </p:stCondLst>
                                        </p:cTn>
                                        <p:tgtEl>
                                          <p:spTgt spid="26"/>
                                        </p:tgtEl>
                                      </p:cBhvr>
                                      <p:to x="100000" y="100000"/>
                                    </p:animScale>
                                  </p:childTnLst>
                                </p:cTn>
                              </p:par>
                              <p:par>
                                <p:cTn id="105" presetID="26" presetClass="entr" presetSubtype="0" fill="hold" nodeType="with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wipe(down)">
                                      <p:cBhvr>
                                        <p:cTn id="107" dur="580">
                                          <p:stCondLst>
                                            <p:cond delay="0"/>
                                          </p:stCondLst>
                                        </p:cTn>
                                        <p:tgtEl>
                                          <p:spTgt spid="27"/>
                                        </p:tgtEl>
                                      </p:cBhvr>
                                    </p:animEffect>
                                    <p:anim calcmode="lin" valueType="num">
                                      <p:cBhvr>
                                        <p:cTn id="108"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09"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10"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11"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12"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13" dur="26">
                                          <p:stCondLst>
                                            <p:cond delay="650"/>
                                          </p:stCondLst>
                                        </p:cTn>
                                        <p:tgtEl>
                                          <p:spTgt spid="27"/>
                                        </p:tgtEl>
                                      </p:cBhvr>
                                      <p:to x="100000" y="60000"/>
                                    </p:animScale>
                                    <p:animScale>
                                      <p:cBhvr>
                                        <p:cTn id="114" dur="166" decel="50000">
                                          <p:stCondLst>
                                            <p:cond delay="676"/>
                                          </p:stCondLst>
                                        </p:cTn>
                                        <p:tgtEl>
                                          <p:spTgt spid="27"/>
                                        </p:tgtEl>
                                      </p:cBhvr>
                                      <p:to x="100000" y="100000"/>
                                    </p:animScale>
                                    <p:animScale>
                                      <p:cBhvr>
                                        <p:cTn id="115" dur="26">
                                          <p:stCondLst>
                                            <p:cond delay="1312"/>
                                          </p:stCondLst>
                                        </p:cTn>
                                        <p:tgtEl>
                                          <p:spTgt spid="27"/>
                                        </p:tgtEl>
                                      </p:cBhvr>
                                      <p:to x="100000" y="80000"/>
                                    </p:animScale>
                                    <p:animScale>
                                      <p:cBhvr>
                                        <p:cTn id="116" dur="166" decel="50000">
                                          <p:stCondLst>
                                            <p:cond delay="1338"/>
                                          </p:stCondLst>
                                        </p:cTn>
                                        <p:tgtEl>
                                          <p:spTgt spid="27"/>
                                        </p:tgtEl>
                                      </p:cBhvr>
                                      <p:to x="100000" y="100000"/>
                                    </p:animScale>
                                    <p:animScale>
                                      <p:cBhvr>
                                        <p:cTn id="117" dur="26">
                                          <p:stCondLst>
                                            <p:cond delay="1642"/>
                                          </p:stCondLst>
                                        </p:cTn>
                                        <p:tgtEl>
                                          <p:spTgt spid="27"/>
                                        </p:tgtEl>
                                      </p:cBhvr>
                                      <p:to x="100000" y="90000"/>
                                    </p:animScale>
                                    <p:animScale>
                                      <p:cBhvr>
                                        <p:cTn id="118" dur="166" decel="50000">
                                          <p:stCondLst>
                                            <p:cond delay="1668"/>
                                          </p:stCondLst>
                                        </p:cTn>
                                        <p:tgtEl>
                                          <p:spTgt spid="27"/>
                                        </p:tgtEl>
                                      </p:cBhvr>
                                      <p:to x="100000" y="100000"/>
                                    </p:animScale>
                                    <p:animScale>
                                      <p:cBhvr>
                                        <p:cTn id="119" dur="26">
                                          <p:stCondLst>
                                            <p:cond delay="1808"/>
                                          </p:stCondLst>
                                        </p:cTn>
                                        <p:tgtEl>
                                          <p:spTgt spid="27"/>
                                        </p:tgtEl>
                                      </p:cBhvr>
                                      <p:to x="100000" y="95000"/>
                                    </p:animScale>
                                    <p:animScale>
                                      <p:cBhvr>
                                        <p:cTn id="120" dur="166" decel="50000">
                                          <p:stCondLst>
                                            <p:cond delay="1834"/>
                                          </p:stCondLst>
                                        </p:cTn>
                                        <p:tgtEl>
                                          <p:spTgt spid="27"/>
                                        </p:tgtEl>
                                      </p:cBhvr>
                                      <p:to x="100000" y="100000"/>
                                    </p:animScale>
                                  </p:childTnLst>
                                </p:cTn>
                              </p:par>
                            </p:childTnLst>
                          </p:cTn>
                        </p:par>
                      </p:childTnLst>
                    </p:cTn>
                  </p:par>
                  <p:par>
                    <p:cTn id="121" fill="hold">
                      <p:stCondLst>
                        <p:cond delay="indefinite"/>
                      </p:stCondLst>
                      <p:childTnLst>
                        <p:par>
                          <p:cTn id="122" fill="hold">
                            <p:stCondLst>
                              <p:cond delay="0"/>
                            </p:stCondLst>
                            <p:childTnLst>
                              <p:par>
                                <p:cTn id="123" presetID="26" presetClass="entr" presetSubtype="0" fill="hold" grpId="0" nodeType="clickEffect">
                                  <p:stCondLst>
                                    <p:cond delay="0"/>
                                  </p:stCondLst>
                                  <p:childTnLst>
                                    <p:set>
                                      <p:cBhvr>
                                        <p:cTn id="124" dur="1" fill="hold">
                                          <p:stCondLst>
                                            <p:cond delay="0"/>
                                          </p:stCondLst>
                                        </p:cTn>
                                        <p:tgtEl>
                                          <p:spTgt spid="6"/>
                                        </p:tgtEl>
                                        <p:attrNameLst>
                                          <p:attrName>style.visibility</p:attrName>
                                        </p:attrNameLst>
                                      </p:cBhvr>
                                      <p:to>
                                        <p:strVal val="visible"/>
                                      </p:to>
                                    </p:set>
                                    <p:animEffect transition="in" filter="wipe(down)">
                                      <p:cBhvr>
                                        <p:cTn id="125" dur="580">
                                          <p:stCondLst>
                                            <p:cond delay="0"/>
                                          </p:stCondLst>
                                        </p:cTn>
                                        <p:tgtEl>
                                          <p:spTgt spid="6"/>
                                        </p:tgtEl>
                                      </p:cBhvr>
                                    </p:animEffect>
                                    <p:anim calcmode="lin" valueType="num">
                                      <p:cBhvr>
                                        <p:cTn id="1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1" dur="26">
                                          <p:stCondLst>
                                            <p:cond delay="650"/>
                                          </p:stCondLst>
                                        </p:cTn>
                                        <p:tgtEl>
                                          <p:spTgt spid="6"/>
                                        </p:tgtEl>
                                      </p:cBhvr>
                                      <p:to x="100000" y="60000"/>
                                    </p:animScale>
                                    <p:animScale>
                                      <p:cBhvr>
                                        <p:cTn id="132" dur="166" decel="50000">
                                          <p:stCondLst>
                                            <p:cond delay="676"/>
                                          </p:stCondLst>
                                        </p:cTn>
                                        <p:tgtEl>
                                          <p:spTgt spid="6"/>
                                        </p:tgtEl>
                                      </p:cBhvr>
                                      <p:to x="100000" y="100000"/>
                                    </p:animScale>
                                    <p:animScale>
                                      <p:cBhvr>
                                        <p:cTn id="133" dur="26">
                                          <p:stCondLst>
                                            <p:cond delay="1312"/>
                                          </p:stCondLst>
                                        </p:cTn>
                                        <p:tgtEl>
                                          <p:spTgt spid="6"/>
                                        </p:tgtEl>
                                      </p:cBhvr>
                                      <p:to x="100000" y="80000"/>
                                    </p:animScale>
                                    <p:animScale>
                                      <p:cBhvr>
                                        <p:cTn id="134" dur="166" decel="50000">
                                          <p:stCondLst>
                                            <p:cond delay="1338"/>
                                          </p:stCondLst>
                                        </p:cTn>
                                        <p:tgtEl>
                                          <p:spTgt spid="6"/>
                                        </p:tgtEl>
                                      </p:cBhvr>
                                      <p:to x="100000" y="100000"/>
                                    </p:animScale>
                                    <p:animScale>
                                      <p:cBhvr>
                                        <p:cTn id="135" dur="26">
                                          <p:stCondLst>
                                            <p:cond delay="1642"/>
                                          </p:stCondLst>
                                        </p:cTn>
                                        <p:tgtEl>
                                          <p:spTgt spid="6"/>
                                        </p:tgtEl>
                                      </p:cBhvr>
                                      <p:to x="100000" y="90000"/>
                                    </p:animScale>
                                    <p:animScale>
                                      <p:cBhvr>
                                        <p:cTn id="136" dur="166" decel="50000">
                                          <p:stCondLst>
                                            <p:cond delay="1668"/>
                                          </p:stCondLst>
                                        </p:cTn>
                                        <p:tgtEl>
                                          <p:spTgt spid="6"/>
                                        </p:tgtEl>
                                      </p:cBhvr>
                                      <p:to x="100000" y="100000"/>
                                    </p:animScale>
                                    <p:animScale>
                                      <p:cBhvr>
                                        <p:cTn id="137" dur="26">
                                          <p:stCondLst>
                                            <p:cond delay="1808"/>
                                          </p:stCondLst>
                                        </p:cTn>
                                        <p:tgtEl>
                                          <p:spTgt spid="6"/>
                                        </p:tgtEl>
                                      </p:cBhvr>
                                      <p:to x="100000" y="95000"/>
                                    </p:animScale>
                                    <p:animScale>
                                      <p:cBhvr>
                                        <p:cTn id="138" dur="166" decel="50000">
                                          <p:stCondLst>
                                            <p:cond delay="1834"/>
                                          </p:stCondLst>
                                        </p:cTn>
                                        <p:tgtEl>
                                          <p:spTgt spid="6"/>
                                        </p:tgtEl>
                                      </p:cBhvr>
                                      <p:to x="100000" y="100000"/>
                                    </p:animScale>
                                  </p:childTnLst>
                                </p:cTn>
                              </p:par>
                              <p:par>
                                <p:cTn id="139" presetID="26" presetClass="entr" presetSubtype="0" fill="hold" grpId="0" nodeType="withEffect">
                                  <p:stCondLst>
                                    <p:cond delay="0"/>
                                  </p:stCondLst>
                                  <p:childTnLst>
                                    <p:set>
                                      <p:cBhvr>
                                        <p:cTn id="140" dur="1" fill="hold">
                                          <p:stCondLst>
                                            <p:cond delay="0"/>
                                          </p:stCondLst>
                                        </p:cTn>
                                        <p:tgtEl>
                                          <p:spTgt spid="28"/>
                                        </p:tgtEl>
                                        <p:attrNameLst>
                                          <p:attrName>style.visibility</p:attrName>
                                        </p:attrNameLst>
                                      </p:cBhvr>
                                      <p:to>
                                        <p:strVal val="visible"/>
                                      </p:to>
                                    </p:set>
                                    <p:animEffect transition="in" filter="wipe(down)">
                                      <p:cBhvr>
                                        <p:cTn id="141" dur="580">
                                          <p:stCondLst>
                                            <p:cond delay="0"/>
                                          </p:stCondLst>
                                        </p:cTn>
                                        <p:tgtEl>
                                          <p:spTgt spid="28"/>
                                        </p:tgtEl>
                                      </p:cBhvr>
                                    </p:animEffect>
                                    <p:anim calcmode="lin" valueType="num">
                                      <p:cBhvr>
                                        <p:cTn id="142"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43"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44"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45"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46"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47" dur="26">
                                          <p:stCondLst>
                                            <p:cond delay="650"/>
                                          </p:stCondLst>
                                        </p:cTn>
                                        <p:tgtEl>
                                          <p:spTgt spid="28"/>
                                        </p:tgtEl>
                                      </p:cBhvr>
                                      <p:to x="100000" y="60000"/>
                                    </p:animScale>
                                    <p:animScale>
                                      <p:cBhvr>
                                        <p:cTn id="148" dur="166" decel="50000">
                                          <p:stCondLst>
                                            <p:cond delay="676"/>
                                          </p:stCondLst>
                                        </p:cTn>
                                        <p:tgtEl>
                                          <p:spTgt spid="28"/>
                                        </p:tgtEl>
                                      </p:cBhvr>
                                      <p:to x="100000" y="100000"/>
                                    </p:animScale>
                                    <p:animScale>
                                      <p:cBhvr>
                                        <p:cTn id="149" dur="26">
                                          <p:stCondLst>
                                            <p:cond delay="1312"/>
                                          </p:stCondLst>
                                        </p:cTn>
                                        <p:tgtEl>
                                          <p:spTgt spid="28"/>
                                        </p:tgtEl>
                                      </p:cBhvr>
                                      <p:to x="100000" y="80000"/>
                                    </p:animScale>
                                    <p:animScale>
                                      <p:cBhvr>
                                        <p:cTn id="150" dur="166" decel="50000">
                                          <p:stCondLst>
                                            <p:cond delay="1338"/>
                                          </p:stCondLst>
                                        </p:cTn>
                                        <p:tgtEl>
                                          <p:spTgt spid="28"/>
                                        </p:tgtEl>
                                      </p:cBhvr>
                                      <p:to x="100000" y="100000"/>
                                    </p:animScale>
                                    <p:animScale>
                                      <p:cBhvr>
                                        <p:cTn id="151" dur="26">
                                          <p:stCondLst>
                                            <p:cond delay="1642"/>
                                          </p:stCondLst>
                                        </p:cTn>
                                        <p:tgtEl>
                                          <p:spTgt spid="28"/>
                                        </p:tgtEl>
                                      </p:cBhvr>
                                      <p:to x="100000" y="90000"/>
                                    </p:animScale>
                                    <p:animScale>
                                      <p:cBhvr>
                                        <p:cTn id="152" dur="166" decel="50000">
                                          <p:stCondLst>
                                            <p:cond delay="1668"/>
                                          </p:stCondLst>
                                        </p:cTn>
                                        <p:tgtEl>
                                          <p:spTgt spid="28"/>
                                        </p:tgtEl>
                                      </p:cBhvr>
                                      <p:to x="100000" y="100000"/>
                                    </p:animScale>
                                    <p:animScale>
                                      <p:cBhvr>
                                        <p:cTn id="153" dur="26">
                                          <p:stCondLst>
                                            <p:cond delay="1808"/>
                                          </p:stCondLst>
                                        </p:cTn>
                                        <p:tgtEl>
                                          <p:spTgt spid="28"/>
                                        </p:tgtEl>
                                      </p:cBhvr>
                                      <p:to x="100000" y="95000"/>
                                    </p:animScale>
                                    <p:animScale>
                                      <p:cBhvr>
                                        <p:cTn id="154" dur="166" decel="50000">
                                          <p:stCondLst>
                                            <p:cond delay="1834"/>
                                          </p:stCondLst>
                                        </p:cTn>
                                        <p:tgtEl>
                                          <p:spTgt spid="28"/>
                                        </p:tgtEl>
                                      </p:cBhvr>
                                      <p:to x="100000" y="100000"/>
                                    </p:animScale>
                                  </p:childTnLst>
                                </p:cTn>
                              </p:par>
                              <p:par>
                                <p:cTn id="155" presetID="26" presetClass="entr" presetSubtype="0" fill="hold" nodeType="withEffect">
                                  <p:stCondLst>
                                    <p:cond delay="0"/>
                                  </p:stCondLst>
                                  <p:childTnLst>
                                    <p:set>
                                      <p:cBhvr>
                                        <p:cTn id="156" dur="1" fill="hold">
                                          <p:stCondLst>
                                            <p:cond delay="0"/>
                                          </p:stCondLst>
                                        </p:cTn>
                                        <p:tgtEl>
                                          <p:spTgt spid="29"/>
                                        </p:tgtEl>
                                        <p:attrNameLst>
                                          <p:attrName>style.visibility</p:attrName>
                                        </p:attrNameLst>
                                      </p:cBhvr>
                                      <p:to>
                                        <p:strVal val="visible"/>
                                      </p:to>
                                    </p:set>
                                    <p:animEffect transition="in" filter="wipe(down)">
                                      <p:cBhvr>
                                        <p:cTn id="157" dur="580">
                                          <p:stCondLst>
                                            <p:cond delay="0"/>
                                          </p:stCondLst>
                                        </p:cTn>
                                        <p:tgtEl>
                                          <p:spTgt spid="29"/>
                                        </p:tgtEl>
                                      </p:cBhvr>
                                    </p:animEffect>
                                    <p:anim calcmode="lin" valueType="num">
                                      <p:cBhvr>
                                        <p:cTn id="158"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59"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60"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61"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62"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63" dur="26">
                                          <p:stCondLst>
                                            <p:cond delay="650"/>
                                          </p:stCondLst>
                                        </p:cTn>
                                        <p:tgtEl>
                                          <p:spTgt spid="29"/>
                                        </p:tgtEl>
                                      </p:cBhvr>
                                      <p:to x="100000" y="60000"/>
                                    </p:animScale>
                                    <p:animScale>
                                      <p:cBhvr>
                                        <p:cTn id="164" dur="166" decel="50000">
                                          <p:stCondLst>
                                            <p:cond delay="676"/>
                                          </p:stCondLst>
                                        </p:cTn>
                                        <p:tgtEl>
                                          <p:spTgt spid="29"/>
                                        </p:tgtEl>
                                      </p:cBhvr>
                                      <p:to x="100000" y="100000"/>
                                    </p:animScale>
                                    <p:animScale>
                                      <p:cBhvr>
                                        <p:cTn id="165" dur="26">
                                          <p:stCondLst>
                                            <p:cond delay="1312"/>
                                          </p:stCondLst>
                                        </p:cTn>
                                        <p:tgtEl>
                                          <p:spTgt spid="29"/>
                                        </p:tgtEl>
                                      </p:cBhvr>
                                      <p:to x="100000" y="80000"/>
                                    </p:animScale>
                                    <p:animScale>
                                      <p:cBhvr>
                                        <p:cTn id="166" dur="166" decel="50000">
                                          <p:stCondLst>
                                            <p:cond delay="1338"/>
                                          </p:stCondLst>
                                        </p:cTn>
                                        <p:tgtEl>
                                          <p:spTgt spid="29"/>
                                        </p:tgtEl>
                                      </p:cBhvr>
                                      <p:to x="100000" y="100000"/>
                                    </p:animScale>
                                    <p:animScale>
                                      <p:cBhvr>
                                        <p:cTn id="167" dur="26">
                                          <p:stCondLst>
                                            <p:cond delay="1642"/>
                                          </p:stCondLst>
                                        </p:cTn>
                                        <p:tgtEl>
                                          <p:spTgt spid="29"/>
                                        </p:tgtEl>
                                      </p:cBhvr>
                                      <p:to x="100000" y="90000"/>
                                    </p:animScale>
                                    <p:animScale>
                                      <p:cBhvr>
                                        <p:cTn id="168" dur="166" decel="50000">
                                          <p:stCondLst>
                                            <p:cond delay="1668"/>
                                          </p:stCondLst>
                                        </p:cTn>
                                        <p:tgtEl>
                                          <p:spTgt spid="29"/>
                                        </p:tgtEl>
                                      </p:cBhvr>
                                      <p:to x="100000" y="100000"/>
                                    </p:animScale>
                                    <p:animScale>
                                      <p:cBhvr>
                                        <p:cTn id="169" dur="26">
                                          <p:stCondLst>
                                            <p:cond delay="1808"/>
                                          </p:stCondLst>
                                        </p:cTn>
                                        <p:tgtEl>
                                          <p:spTgt spid="29"/>
                                        </p:tgtEl>
                                      </p:cBhvr>
                                      <p:to x="100000" y="95000"/>
                                    </p:animScale>
                                    <p:animScale>
                                      <p:cBhvr>
                                        <p:cTn id="170" dur="166" decel="50000">
                                          <p:stCondLst>
                                            <p:cond delay="1834"/>
                                          </p:stCondLst>
                                        </p:cTn>
                                        <p:tgtEl>
                                          <p:spTgt spid="29"/>
                                        </p:tgtEl>
                                      </p:cBhvr>
                                      <p:to x="100000" y="100000"/>
                                    </p:animScale>
                                  </p:childTnLst>
                                </p:cTn>
                              </p:par>
                            </p:childTnLst>
                          </p:cTn>
                        </p:par>
                      </p:childTnLst>
                    </p:cTn>
                  </p:par>
                  <p:par>
                    <p:cTn id="171" fill="hold">
                      <p:stCondLst>
                        <p:cond delay="indefinite"/>
                      </p:stCondLst>
                      <p:childTnLst>
                        <p:par>
                          <p:cTn id="172" fill="hold">
                            <p:stCondLst>
                              <p:cond delay="0"/>
                            </p:stCondLst>
                            <p:childTnLst>
                              <p:par>
                                <p:cTn id="173" presetID="26" presetClass="entr" presetSubtype="0" fill="hold" grpId="0" nodeType="clickEffect">
                                  <p:stCondLst>
                                    <p:cond delay="0"/>
                                  </p:stCondLst>
                                  <p:childTnLst>
                                    <p:set>
                                      <p:cBhvr>
                                        <p:cTn id="174" dur="1" fill="hold">
                                          <p:stCondLst>
                                            <p:cond delay="0"/>
                                          </p:stCondLst>
                                        </p:cTn>
                                        <p:tgtEl>
                                          <p:spTgt spid="8"/>
                                        </p:tgtEl>
                                        <p:attrNameLst>
                                          <p:attrName>style.visibility</p:attrName>
                                        </p:attrNameLst>
                                      </p:cBhvr>
                                      <p:to>
                                        <p:strVal val="visible"/>
                                      </p:to>
                                    </p:set>
                                    <p:animEffect transition="in" filter="wipe(down)">
                                      <p:cBhvr>
                                        <p:cTn id="175" dur="580">
                                          <p:stCondLst>
                                            <p:cond delay="0"/>
                                          </p:stCondLst>
                                        </p:cTn>
                                        <p:tgtEl>
                                          <p:spTgt spid="8"/>
                                        </p:tgtEl>
                                      </p:cBhvr>
                                    </p:animEffect>
                                    <p:anim calcmode="lin" valueType="num">
                                      <p:cBhvr>
                                        <p:cTn id="17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7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7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8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1" dur="26">
                                          <p:stCondLst>
                                            <p:cond delay="650"/>
                                          </p:stCondLst>
                                        </p:cTn>
                                        <p:tgtEl>
                                          <p:spTgt spid="8"/>
                                        </p:tgtEl>
                                      </p:cBhvr>
                                      <p:to x="100000" y="60000"/>
                                    </p:animScale>
                                    <p:animScale>
                                      <p:cBhvr>
                                        <p:cTn id="182" dur="166" decel="50000">
                                          <p:stCondLst>
                                            <p:cond delay="676"/>
                                          </p:stCondLst>
                                        </p:cTn>
                                        <p:tgtEl>
                                          <p:spTgt spid="8"/>
                                        </p:tgtEl>
                                      </p:cBhvr>
                                      <p:to x="100000" y="100000"/>
                                    </p:animScale>
                                    <p:animScale>
                                      <p:cBhvr>
                                        <p:cTn id="183" dur="26">
                                          <p:stCondLst>
                                            <p:cond delay="1312"/>
                                          </p:stCondLst>
                                        </p:cTn>
                                        <p:tgtEl>
                                          <p:spTgt spid="8"/>
                                        </p:tgtEl>
                                      </p:cBhvr>
                                      <p:to x="100000" y="80000"/>
                                    </p:animScale>
                                    <p:animScale>
                                      <p:cBhvr>
                                        <p:cTn id="184" dur="166" decel="50000">
                                          <p:stCondLst>
                                            <p:cond delay="1338"/>
                                          </p:stCondLst>
                                        </p:cTn>
                                        <p:tgtEl>
                                          <p:spTgt spid="8"/>
                                        </p:tgtEl>
                                      </p:cBhvr>
                                      <p:to x="100000" y="100000"/>
                                    </p:animScale>
                                    <p:animScale>
                                      <p:cBhvr>
                                        <p:cTn id="185" dur="26">
                                          <p:stCondLst>
                                            <p:cond delay="1642"/>
                                          </p:stCondLst>
                                        </p:cTn>
                                        <p:tgtEl>
                                          <p:spTgt spid="8"/>
                                        </p:tgtEl>
                                      </p:cBhvr>
                                      <p:to x="100000" y="90000"/>
                                    </p:animScale>
                                    <p:animScale>
                                      <p:cBhvr>
                                        <p:cTn id="186" dur="166" decel="50000">
                                          <p:stCondLst>
                                            <p:cond delay="1668"/>
                                          </p:stCondLst>
                                        </p:cTn>
                                        <p:tgtEl>
                                          <p:spTgt spid="8"/>
                                        </p:tgtEl>
                                      </p:cBhvr>
                                      <p:to x="100000" y="100000"/>
                                    </p:animScale>
                                    <p:animScale>
                                      <p:cBhvr>
                                        <p:cTn id="187" dur="26">
                                          <p:stCondLst>
                                            <p:cond delay="1808"/>
                                          </p:stCondLst>
                                        </p:cTn>
                                        <p:tgtEl>
                                          <p:spTgt spid="8"/>
                                        </p:tgtEl>
                                      </p:cBhvr>
                                      <p:to x="100000" y="95000"/>
                                    </p:animScale>
                                    <p:animScale>
                                      <p:cBhvr>
                                        <p:cTn id="188" dur="166" decel="50000">
                                          <p:stCondLst>
                                            <p:cond delay="1834"/>
                                          </p:stCondLst>
                                        </p:cTn>
                                        <p:tgtEl>
                                          <p:spTgt spid="8"/>
                                        </p:tgtEl>
                                      </p:cBhvr>
                                      <p:to x="100000" y="100000"/>
                                    </p:animScale>
                                  </p:childTnLst>
                                </p:cTn>
                              </p:par>
                              <p:par>
                                <p:cTn id="189" presetID="26" presetClass="entr" presetSubtype="0" fill="hold" nodeType="withEffect">
                                  <p:stCondLst>
                                    <p:cond delay="0"/>
                                  </p:stCondLst>
                                  <p:childTnLst>
                                    <p:set>
                                      <p:cBhvr>
                                        <p:cTn id="190" dur="1" fill="hold">
                                          <p:stCondLst>
                                            <p:cond delay="0"/>
                                          </p:stCondLst>
                                        </p:cTn>
                                        <p:tgtEl>
                                          <p:spTgt spid="30"/>
                                        </p:tgtEl>
                                        <p:attrNameLst>
                                          <p:attrName>style.visibility</p:attrName>
                                        </p:attrNameLst>
                                      </p:cBhvr>
                                      <p:to>
                                        <p:strVal val="visible"/>
                                      </p:to>
                                    </p:set>
                                    <p:animEffect transition="in" filter="wipe(down)">
                                      <p:cBhvr>
                                        <p:cTn id="191" dur="580">
                                          <p:stCondLst>
                                            <p:cond delay="0"/>
                                          </p:stCondLst>
                                        </p:cTn>
                                        <p:tgtEl>
                                          <p:spTgt spid="30"/>
                                        </p:tgtEl>
                                      </p:cBhvr>
                                    </p:animEffect>
                                    <p:anim calcmode="lin" valueType="num">
                                      <p:cBhvr>
                                        <p:cTn id="192"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93"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94"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195"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196"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97" dur="26">
                                          <p:stCondLst>
                                            <p:cond delay="650"/>
                                          </p:stCondLst>
                                        </p:cTn>
                                        <p:tgtEl>
                                          <p:spTgt spid="30"/>
                                        </p:tgtEl>
                                      </p:cBhvr>
                                      <p:to x="100000" y="60000"/>
                                    </p:animScale>
                                    <p:animScale>
                                      <p:cBhvr>
                                        <p:cTn id="198" dur="166" decel="50000">
                                          <p:stCondLst>
                                            <p:cond delay="676"/>
                                          </p:stCondLst>
                                        </p:cTn>
                                        <p:tgtEl>
                                          <p:spTgt spid="30"/>
                                        </p:tgtEl>
                                      </p:cBhvr>
                                      <p:to x="100000" y="100000"/>
                                    </p:animScale>
                                    <p:animScale>
                                      <p:cBhvr>
                                        <p:cTn id="199" dur="26">
                                          <p:stCondLst>
                                            <p:cond delay="1312"/>
                                          </p:stCondLst>
                                        </p:cTn>
                                        <p:tgtEl>
                                          <p:spTgt spid="30"/>
                                        </p:tgtEl>
                                      </p:cBhvr>
                                      <p:to x="100000" y="80000"/>
                                    </p:animScale>
                                    <p:animScale>
                                      <p:cBhvr>
                                        <p:cTn id="200" dur="166" decel="50000">
                                          <p:stCondLst>
                                            <p:cond delay="1338"/>
                                          </p:stCondLst>
                                        </p:cTn>
                                        <p:tgtEl>
                                          <p:spTgt spid="30"/>
                                        </p:tgtEl>
                                      </p:cBhvr>
                                      <p:to x="100000" y="100000"/>
                                    </p:animScale>
                                    <p:animScale>
                                      <p:cBhvr>
                                        <p:cTn id="201" dur="26">
                                          <p:stCondLst>
                                            <p:cond delay="1642"/>
                                          </p:stCondLst>
                                        </p:cTn>
                                        <p:tgtEl>
                                          <p:spTgt spid="30"/>
                                        </p:tgtEl>
                                      </p:cBhvr>
                                      <p:to x="100000" y="90000"/>
                                    </p:animScale>
                                    <p:animScale>
                                      <p:cBhvr>
                                        <p:cTn id="202" dur="166" decel="50000">
                                          <p:stCondLst>
                                            <p:cond delay="1668"/>
                                          </p:stCondLst>
                                        </p:cTn>
                                        <p:tgtEl>
                                          <p:spTgt spid="30"/>
                                        </p:tgtEl>
                                      </p:cBhvr>
                                      <p:to x="100000" y="100000"/>
                                    </p:animScale>
                                    <p:animScale>
                                      <p:cBhvr>
                                        <p:cTn id="203" dur="26">
                                          <p:stCondLst>
                                            <p:cond delay="1808"/>
                                          </p:stCondLst>
                                        </p:cTn>
                                        <p:tgtEl>
                                          <p:spTgt spid="30"/>
                                        </p:tgtEl>
                                      </p:cBhvr>
                                      <p:to x="100000" y="95000"/>
                                    </p:animScale>
                                    <p:animScale>
                                      <p:cBhvr>
                                        <p:cTn id="204" dur="166" decel="50000">
                                          <p:stCondLst>
                                            <p:cond delay="1834"/>
                                          </p:stCondLst>
                                        </p:cTn>
                                        <p:tgtEl>
                                          <p:spTgt spid="30"/>
                                        </p:tgtEl>
                                      </p:cBhvr>
                                      <p:to x="100000" y="100000"/>
                                    </p:animScale>
                                  </p:childTnLst>
                                </p:cTn>
                              </p:par>
                              <p:par>
                                <p:cTn id="205" presetID="26" presetClass="entr" presetSubtype="0" fill="hold" grpId="0" nodeType="withEffect">
                                  <p:stCondLst>
                                    <p:cond delay="0"/>
                                  </p:stCondLst>
                                  <p:childTnLst>
                                    <p:set>
                                      <p:cBhvr>
                                        <p:cTn id="206" dur="1" fill="hold">
                                          <p:stCondLst>
                                            <p:cond delay="0"/>
                                          </p:stCondLst>
                                        </p:cTn>
                                        <p:tgtEl>
                                          <p:spTgt spid="32"/>
                                        </p:tgtEl>
                                        <p:attrNameLst>
                                          <p:attrName>style.visibility</p:attrName>
                                        </p:attrNameLst>
                                      </p:cBhvr>
                                      <p:to>
                                        <p:strVal val="visible"/>
                                      </p:to>
                                    </p:set>
                                    <p:animEffect transition="in" filter="wipe(down)">
                                      <p:cBhvr>
                                        <p:cTn id="207" dur="580">
                                          <p:stCondLst>
                                            <p:cond delay="0"/>
                                          </p:stCondLst>
                                        </p:cTn>
                                        <p:tgtEl>
                                          <p:spTgt spid="32"/>
                                        </p:tgtEl>
                                      </p:cBhvr>
                                    </p:animEffect>
                                    <p:anim calcmode="lin" valueType="num">
                                      <p:cBhvr>
                                        <p:cTn id="208"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09"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10"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11"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12"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13" dur="26">
                                          <p:stCondLst>
                                            <p:cond delay="650"/>
                                          </p:stCondLst>
                                        </p:cTn>
                                        <p:tgtEl>
                                          <p:spTgt spid="32"/>
                                        </p:tgtEl>
                                      </p:cBhvr>
                                      <p:to x="100000" y="60000"/>
                                    </p:animScale>
                                    <p:animScale>
                                      <p:cBhvr>
                                        <p:cTn id="214" dur="166" decel="50000">
                                          <p:stCondLst>
                                            <p:cond delay="676"/>
                                          </p:stCondLst>
                                        </p:cTn>
                                        <p:tgtEl>
                                          <p:spTgt spid="32"/>
                                        </p:tgtEl>
                                      </p:cBhvr>
                                      <p:to x="100000" y="100000"/>
                                    </p:animScale>
                                    <p:animScale>
                                      <p:cBhvr>
                                        <p:cTn id="215" dur="26">
                                          <p:stCondLst>
                                            <p:cond delay="1312"/>
                                          </p:stCondLst>
                                        </p:cTn>
                                        <p:tgtEl>
                                          <p:spTgt spid="32"/>
                                        </p:tgtEl>
                                      </p:cBhvr>
                                      <p:to x="100000" y="80000"/>
                                    </p:animScale>
                                    <p:animScale>
                                      <p:cBhvr>
                                        <p:cTn id="216" dur="166" decel="50000">
                                          <p:stCondLst>
                                            <p:cond delay="1338"/>
                                          </p:stCondLst>
                                        </p:cTn>
                                        <p:tgtEl>
                                          <p:spTgt spid="32"/>
                                        </p:tgtEl>
                                      </p:cBhvr>
                                      <p:to x="100000" y="100000"/>
                                    </p:animScale>
                                    <p:animScale>
                                      <p:cBhvr>
                                        <p:cTn id="217" dur="26">
                                          <p:stCondLst>
                                            <p:cond delay="1642"/>
                                          </p:stCondLst>
                                        </p:cTn>
                                        <p:tgtEl>
                                          <p:spTgt spid="32"/>
                                        </p:tgtEl>
                                      </p:cBhvr>
                                      <p:to x="100000" y="90000"/>
                                    </p:animScale>
                                    <p:animScale>
                                      <p:cBhvr>
                                        <p:cTn id="218" dur="166" decel="50000">
                                          <p:stCondLst>
                                            <p:cond delay="1668"/>
                                          </p:stCondLst>
                                        </p:cTn>
                                        <p:tgtEl>
                                          <p:spTgt spid="32"/>
                                        </p:tgtEl>
                                      </p:cBhvr>
                                      <p:to x="100000" y="100000"/>
                                    </p:animScale>
                                    <p:animScale>
                                      <p:cBhvr>
                                        <p:cTn id="219" dur="26">
                                          <p:stCondLst>
                                            <p:cond delay="1808"/>
                                          </p:stCondLst>
                                        </p:cTn>
                                        <p:tgtEl>
                                          <p:spTgt spid="32"/>
                                        </p:tgtEl>
                                      </p:cBhvr>
                                      <p:to x="100000" y="95000"/>
                                    </p:animScale>
                                    <p:animScale>
                                      <p:cBhvr>
                                        <p:cTn id="220" dur="166" decel="50000">
                                          <p:stCondLst>
                                            <p:cond delay="1834"/>
                                          </p:stCondLst>
                                        </p:cTn>
                                        <p:tgtEl>
                                          <p:spTgt spid="32"/>
                                        </p:tgtEl>
                                      </p:cBhvr>
                                      <p:to x="100000" y="100000"/>
                                    </p:animScale>
                                  </p:childTnLst>
                                </p:cTn>
                              </p:par>
                            </p:childTnLst>
                          </p:cTn>
                        </p:par>
                      </p:childTnLst>
                    </p:cTn>
                  </p:par>
                  <p:par>
                    <p:cTn id="221" fill="hold">
                      <p:stCondLst>
                        <p:cond delay="indefinite"/>
                      </p:stCondLst>
                      <p:childTnLst>
                        <p:par>
                          <p:cTn id="222" fill="hold">
                            <p:stCondLst>
                              <p:cond delay="0"/>
                            </p:stCondLst>
                            <p:childTnLst>
                              <p:par>
                                <p:cTn id="223" presetID="26" presetClass="entr" presetSubtype="0" fill="hold" grpId="0" nodeType="clickEffect">
                                  <p:stCondLst>
                                    <p:cond delay="0"/>
                                  </p:stCondLst>
                                  <p:childTnLst>
                                    <p:set>
                                      <p:cBhvr>
                                        <p:cTn id="224" dur="1" fill="hold">
                                          <p:stCondLst>
                                            <p:cond delay="0"/>
                                          </p:stCondLst>
                                        </p:cTn>
                                        <p:tgtEl>
                                          <p:spTgt spid="10"/>
                                        </p:tgtEl>
                                        <p:attrNameLst>
                                          <p:attrName>style.visibility</p:attrName>
                                        </p:attrNameLst>
                                      </p:cBhvr>
                                      <p:to>
                                        <p:strVal val="visible"/>
                                      </p:to>
                                    </p:set>
                                    <p:animEffect transition="in" filter="wipe(down)">
                                      <p:cBhvr>
                                        <p:cTn id="225" dur="580">
                                          <p:stCondLst>
                                            <p:cond delay="0"/>
                                          </p:stCondLst>
                                        </p:cTn>
                                        <p:tgtEl>
                                          <p:spTgt spid="10"/>
                                        </p:tgtEl>
                                      </p:cBhvr>
                                    </p:animEffect>
                                    <p:anim calcmode="lin" valueType="num">
                                      <p:cBhvr>
                                        <p:cTn id="22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2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2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2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3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31" dur="26">
                                          <p:stCondLst>
                                            <p:cond delay="650"/>
                                          </p:stCondLst>
                                        </p:cTn>
                                        <p:tgtEl>
                                          <p:spTgt spid="10"/>
                                        </p:tgtEl>
                                      </p:cBhvr>
                                      <p:to x="100000" y="60000"/>
                                    </p:animScale>
                                    <p:animScale>
                                      <p:cBhvr>
                                        <p:cTn id="232" dur="166" decel="50000">
                                          <p:stCondLst>
                                            <p:cond delay="676"/>
                                          </p:stCondLst>
                                        </p:cTn>
                                        <p:tgtEl>
                                          <p:spTgt spid="10"/>
                                        </p:tgtEl>
                                      </p:cBhvr>
                                      <p:to x="100000" y="100000"/>
                                    </p:animScale>
                                    <p:animScale>
                                      <p:cBhvr>
                                        <p:cTn id="233" dur="26">
                                          <p:stCondLst>
                                            <p:cond delay="1312"/>
                                          </p:stCondLst>
                                        </p:cTn>
                                        <p:tgtEl>
                                          <p:spTgt spid="10"/>
                                        </p:tgtEl>
                                      </p:cBhvr>
                                      <p:to x="100000" y="80000"/>
                                    </p:animScale>
                                    <p:animScale>
                                      <p:cBhvr>
                                        <p:cTn id="234" dur="166" decel="50000">
                                          <p:stCondLst>
                                            <p:cond delay="1338"/>
                                          </p:stCondLst>
                                        </p:cTn>
                                        <p:tgtEl>
                                          <p:spTgt spid="10"/>
                                        </p:tgtEl>
                                      </p:cBhvr>
                                      <p:to x="100000" y="100000"/>
                                    </p:animScale>
                                    <p:animScale>
                                      <p:cBhvr>
                                        <p:cTn id="235" dur="26">
                                          <p:stCondLst>
                                            <p:cond delay="1642"/>
                                          </p:stCondLst>
                                        </p:cTn>
                                        <p:tgtEl>
                                          <p:spTgt spid="10"/>
                                        </p:tgtEl>
                                      </p:cBhvr>
                                      <p:to x="100000" y="90000"/>
                                    </p:animScale>
                                    <p:animScale>
                                      <p:cBhvr>
                                        <p:cTn id="236" dur="166" decel="50000">
                                          <p:stCondLst>
                                            <p:cond delay="1668"/>
                                          </p:stCondLst>
                                        </p:cTn>
                                        <p:tgtEl>
                                          <p:spTgt spid="10"/>
                                        </p:tgtEl>
                                      </p:cBhvr>
                                      <p:to x="100000" y="100000"/>
                                    </p:animScale>
                                    <p:animScale>
                                      <p:cBhvr>
                                        <p:cTn id="237" dur="26">
                                          <p:stCondLst>
                                            <p:cond delay="1808"/>
                                          </p:stCondLst>
                                        </p:cTn>
                                        <p:tgtEl>
                                          <p:spTgt spid="10"/>
                                        </p:tgtEl>
                                      </p:cBhvr>
                                      <p:to x="100000" y="95000"/>
                                    </p:animScale>
                                    <p:animScale>
                                      <p:cBhvr>
                                        <p:cTn id="238" dur="166" decel="50000">
                                          <p:stCondLst>
                                            <p:cond delay="1834"/>
                                          </p:stCondLst>
                                        </p:cTn>
                                        <p:tgtEl>
                                          <p:spTgt spid="10"/>
                                        </p:tgtEl>
                                      </p:cBhvr>
                                      <p:to x="100000" y="100000"/>
                                    </p:animScale>
                                  </p:childTnLst>
                                </p:cTn>
                              </p:par>
                              <p:par>
                                <p:cTn id="239" presetID="26" presetClass="entr" presetSubtype="0" fill="hold" nodeType="withEffect">
                                  <p:stCondLst>
                                    <p:cond delay="0"/>
                                  </p:stCondLst>
                                  <p:childTnLst>
                                    <p:set>
                                      <p:cBhvr>
                                        <p:cTn id="240" dur="1" fill="hold">
                                          <p:stCondLst>
                                            <p:cond delay="0"/>
                                          </p:stCondLst>
                                        </p:cTn>
                                        <p:tgtEl>
                                          <p:spTgt spid="31"/>
                                        </p:tgtEl>
                                        <p:attrNameLst>
                                          <p:attrName>style.visibility</p:attrName>
                                        </p:attrNameLst>
                                      </p:cBhvr>
                                      <p:to>
                                        <p:strVal val="visible"/>
                                      </p:to>
                                    </p:set>
                                    <p:animEffect transition="in" filter="wipe(down)">
                                      <p:cBhvr>
                                        <p:cTn id="241" dur="580">
                                          <p:stCondLst>
                                            <p:cond delay="0"/>
                                          </p:stCondLst>
                                        </p:cTn>
                                        <p:tgtEl>
                                          <p:spTgt spid="31"/>
                                        </p:tgtEl>
                                      </p:cBhvr>
                                    </p:animEffect>
                                    <p:anim calcmode="lin" valueType="num">
                                      <p:cBhvr>
                                        <p:cTn id="242"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243"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244"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245"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246"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247" dur="26">
                                          <p:stCondLst>
                                            <p:cond delay="650"/>
                                          </p:stCondLst>
                                        </p:cTn>
                                        <p:tgtEl>
                                          <p:spTgt spid="31"/>
                                        </p:tgtEl>
                                      </p:cBhvr>
                                      <p:to x="100000" y="60000"/>
                                    </p:animScale>
                                    <p:animScale>
                                      <p:cBhvr>
                                        <p:cTn id="248" dur="166" decel="50000">
                                          <p:stCondLst>
                                            <p:cond delay="676"/>
                                          </p:stCondLst>
                                        </p:cTn>
                                        <p:tgtEl>
                                          <p:spTgt spid="31"/>
                                        </p:tgtEl>
                                      </p:cBhvr>
                                      <p:to x="100000" y="100000"/>
                                    </p:animScale>
                                    <p:animScale>
                                      <p:cBhvr>
                                        <p:cTn id="249" dur="26">
                                          <p:stCondLst>
                                            <p:cond delay="1312"/>
                                          </p:stCondLst>
                                        </p:cTn>
                                        <p:tgtEl>
                                          <p:spTgt spid="31"/>
                                        </p:tgtEl>
                                      </p:cBhvr>
                                      <p:to x="100000" y="80000"/>
                                    </p:animScale>
                                    <p:animScale>
                                      <p:cBhvr>
                                        <p:cTn id="250" dur="166" decel="50000">
                                          <p:stCondLst>
                                            <p:cond delay="1338"/>
                                          </p:stCondLst>
                                        </p:cTn>
                                        <p:tgtEl>
                                          <p:spTgt spid="31"/>
                                        </p:tgtEl>
                                      </p:cBhvr>
                                      <p:to x="100000" y="100000"/>
                                    </p:animScale>
                                    <p:animScale>
                                      <p:cBhvr>
                                        <p:cTn id="251" dur="26">
                                          <p:stCondLst>
                                            <p:cond delay="1642"/>
                                          </p:stCondLst>
                                        </p:cTn>
                                        <p:tgtEl>
                                          <p:spTgt spid="31"/>
                                        </p:tgtEl>
                                      </p:cBhvr>
                                      <p:to x="100000" y="90000"/>
                                    </p:animScale>
                                    <p:animScale>
                                      <p:cBhvr>
                                        <p:cTn id="252" dur="166" decel="50000">
                                          <p:stCondLst>
                                            <p:cond delay="1668"/>
                                          </p:stCondLst>
                                        </p:cTn>
                                        <p:tgtEl>
                                          <p:spTgt spid="31"/>
                                        </p:tgtEl>
                                      </p:cBhvr>
                                      <p:to x="100000" y="100000"/>
                                    </p:animScale>
                                    <p:animScale>
                                      <p:cBhvr>
                                        <p:cTn id="253" dur="26">
                                          <p:stCondLst>
                                            <p:cond delay="1808"/>
                                          </p:stCondLst>
                                        </p:cTn>
                                        <p:tgtEl>
                                          <p:spTgt spid="31"/>
                                        </p:tgtEl>
                                      </p:cBhvr>
                                      <p:to x="100000" y="95000"/>
                                    </p:animScale>
                                    <p:animScale>
                                      <p:cBhvr>
                                        <p:cTn id="254" dur="166" decel="50000">
                                          <p:stCondLst>
                                            <p:cond delay="1834"/>
                                          </p:stCondLst>
                                        </p:cTn>
                                        <p:tgtEl>
                                          <p:spTgt spid="31"/>
                                        </p:tgtEl>
                                      </p:cBhvr>
                                      <p:to x="100000" y="100000"/>
                                    </p:animScale>
                                  </p:childTnLst>
                                </p:cTn>
                              </p:par>
                              <p:par>
                                <p:cTn id="255" presetID="26" presetClass="entr" presetSubtype="0" fill="hold" grpId="0" nodeType="withEffect">
                                  <p:stCondLst>
                                    <p:cond delay="0"/>
                                  </p:stCondLst>
                                  <p:childTnLst>
                                    <p:set>
                                      <p:cBhvr>
                                        <p:cTn id="256" dur="1" fill="hold">
                                          <p:stCondLst>
                                            <p:cond delay="0"/>
                                          </p:stCondLst>
                                        </p:cTn>
                                        <p:tgtEl>
                                          <p:spTgt spid="33"/>
                                        </p:tgtEl>
                                        <p:attrNameLst>
                                          <p:attrName>style.visibility</p:attrName>
                                        </p:attrNameLst>
                                      </p:cBhvr>
                                      <p:to>
                                        <p:strVal val="visible"/>
                                      </p:to>
                                    </p:set>
                                    <p:animEffect transition="in" filter="wipe(down)">
                                      <p:cBhvr>
                                        <p:cTn id="257" dur="580">
                                          <p:stCondLst>
                                            <p:cond delay="0"/>
                                          </p:stCondLst>
                                        </p:cTn>
                                        <p:tgtEl>
                                          <p:spTgt spid="33"/>
                                        </p:tgtEl>
                                      </p:cBhvr>
                                    </p:animEffect>
                                    <p:anim calcmode="lin" valueType="num">
                                      <p:cBhvr>
                                        <p:cTn id="258"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259"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260"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261"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262"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263" dur="26">
                                          <p:stCondLst>
                                            <p:cond delay="650"/>
                                          </p:stCondLst>
                                        </p:cTn>
                                        <p:tgtEl>
                                          <p:spTgt spid="33"/>
                                        </p:tgtEl>
                                      </p:cBhvr>
                                      <p:to x="100000" y="60000"/>
                                    </p:animScale>
                                    <p:animScale>
                                      <p:cBhvr>
                                        <p:cTn id="264" dur="166" decel="50000">
                                          <p:stCondLst>
                                            <p:cond delay="676"/>
                                          </p:stCondLst>
                                        </p:cTn>
                                        <p:tgtEl>
                                          <p:spTgt spid="33"/>
                                        </p:tgtEl>
                                      </p:cBhvr>
                                      <p:to x="100000" y="100000"/>
                                    </p:animScale>
                                    <p:animScale>
                                      <p:cBhvr>
                                        <p:cTn id="265" dur="26">
                                          <p:stCondLst>
                                            <p:cond delay="1312"/>
                                          </p:stCondLst>
                                        </p:cTn>
                                        <p:tgtEl>
                                          <p:spTgt spid="33"/>
                                        </p:tgtEl>
                                      </p:cBhvr>
                                      <p:to x="100000" y="80000"/>
                                    </p:animScale>
                                    <p:animScale>
                                      <p:cBhvr>
                                        <p:cTn id="266" dur="166" decel="50000">
                                          <p:stCondLst>
                                            <p:cond delay="1338"/>
                                          </p:stCondLst>
                                        </p:cTn>
                                        <p:tgtEl>
                                          <p:spTgt spid="33"/>
                                        </p:tgtEl>
                                      </p:cBhvr>
                                      <p:to x="100000" y="100000"/>
                                    </p:animScale>
                                    <p:animScale>
                                      <p:cBhvr>
                                        <p:cTn id="267" dur="26">
                                          <p:stCondLst>
                                            <p:cond delay="1642"/>
                                          </p:stCondLst>
                                        </p:cTn>
                                        <p:tgtEl>
                                          <p:spTgt spid="33"/>
                                        </p:tgtEl>
                                      </p:cBhvr>
                                      <p:to x="100000" y="90000"/>
                                    </p:animScale>
                                    <p:animScale>
                                      <p:cBhvr>
                                        <p:cTn id="268" dur="166" decel="50000">
                                          <p:stCondLst>
                                            <p:cond delay="1668"/>
                                          </p:stCondLst>
                                        </p:cTn>
                                        <p:tgtEl>
                                          <p:spTgt spid="33"/>
                                        </p:tgtEl>
                                      </p:cBhvr>
                                      <p:to x="100000" y="100000"/>
                                    </p:animScale>
                                    <p:animScale>
                                      <p:cBhvr>
                                        <p:cTn id="269" dur="26">
                                          <p:stCondLst>
                                            <p:cond delay="1808"/>
                                          </p:stCondLst>
                                        </p:cTn>
                                        <p:tgtEl>
                                          <p:spTgt spid="33"/>
                                        </p:tgtEl>
                                      </p:cBhvr>
                                      <p:to x="100000" y="95000"/>
                                    </p:animScale>
                                    <p:animScale>
                                      <p:cBhvr>
                                        <p:cTn id="270" dur="166" decel="50000">
                                          <p:stCondLst>
                                            <p:cond delay="1834"/>
                                          </p:stCondLst>
                                        </p:cTn>
                                        <p:tgtEl>
                                          <p:spTgt spid="3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3" grpId="0" animBg="1"/>
      <p:bldP spid="15" grpId="0"/>
      <p:bldP spid="16" grpId="0"/>
      <p:bldP spid="18" grpId="0" animBg="1"/>
      <p:bldP spid="20" grpId="0"/>
      <p:bldP spid="26" grpId="0"/>
      <p:bldP spid="28" grpId="0"/>
      <p:bldP spid="32" grpId="0"/>
      <p:bldP spid="3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6540" y="2352155"/>
            <a:ext cx="2366232" cy="1574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6865" y="2214790"/>
            <a:ext cx="3196768" cy="2393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Rectángulo"/>
          <p:cNvSpPr/>
          <p:nvPr/>
        </p:nvSpPr>
        <p:spPr>
          <a:xfrm>
            <a:off x="3355104" y="4841805"/>
            <a:ext cx="6412675" cy="1569660"/>
          </a:xfrm>
          <a:prstGeom prst="rect">
            <a:avLst/>
          </a:prstGeom>
        </p:spPr>
        <p:txBody>
          <a:bodyPr wrap="square">
            <a:spAutoFit/>
          </a:bodyPr>
          <a:lstStyle/>
          <a:p>
            <a:pPr algn="just"/>
            <a:r>
              <a:rPr lang="es-DO" sz="1600" b="1" dirty="0">
                <a:latin typeface="Century Gothic" panose="020B0502020202020204" pitchFamily="34" charset="0"/>
              </a:rPr>
              <a:t>Notificaciones especiales de INTERPOL y el Consejo de Seguridad de las Naciones Unidas:</a:t>
            </a:r>
          </a:p>
          <a:p>
            <a:pPr algn="just"/>
            <a:endParaRPr lang="es-DO" sz="1600" b="1" dirty="0">
              <a:latin typeface="Century Gothic" panose="020B0502020202020204" pitchFamily="34" charset="0"/>
            </a:endParaRPr>
          </a:p>
          <a:p>
            <a:pPr algn="just"/>
            <a:r>
              <a:rPr lang="es-DO" sz="1600" dirty="0">
                <a:latin typeface="Century Gothic" panose="020B0502020202020204" pitchFamily="34" charset="0"/>
              </a:rPr>
              <a:t>Para informar sobre entidades y personas que son objeto de sanciones impuestas por los Comités de Sanciones del Consejo de Seguridad de las Naciones Unidas.</a:t>
            </a:r>
          </a:p>
        </p:txBody>
      </p:sp>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407" y="28148"/>
            <a:ext cx="5816600" cy="168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80095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000"/>
                                        <p:tgtEl>
                                          <p:spTgt spid="6"/>
                                        </p:tgtEl>
                                      </p:cBhvr>
                                    </p:animEffect>
                                    <p:anim calcmode="lin" valueType="num">
                                      <p:cBhvr>
                                        <p:cTn id="15" dur="2000" fill="hold"/>
                                        <p:tgtEl>
                                          <p:spTgt spid="6"/>
                                        </p:tgtEl>
                                        <p:attrNameLst>
                                          <p:attrName>ppt_w</p:attrName>
                                        </p:attrNameLst>
                                      </p:cBhvr>
                                      <p:tavLst>
                                        <p:tav tm="0" fmla="#ppt_w*sin(2.5*pi*$)">
                                          <p:val>
                                            <p:fltVal val="0"/>
                                          </p:val>
                                        </p:tav>
                                        <p:tav tm="100000">
                                          <p:val>
                                            <p:fltVal val="1"/>
                                          </p:val>
                                        </p:tav>
                                      </p:tavLst>
                                    </p:anim>
                                    <p:anim calcmode="lin" valueType="num">
                                      <p:cBhvr>
                                        <p:cTn id="16"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heel(1)">
                                      <p:cBhvr>
                                        <p:cTn id="2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8845" y="232175"/>
            <a:ext cx="5554303" cy="1317724"/>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chemeClr val="accent1"/>
                </a:solidFill>
              </a14:hiddenFill>
            </a:ext>
          </a:extLst>
        </p:spPr>
      </p:pic>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2082" y="2019262"/>
            <a:ext cx="2211445" cy="3319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20 Rectángulo"/>
          <p:cNvSpPr/>
          <p:nvPr/>
        </p:nvSpPr>
        <p:spPr>
          <a:xfrm>
            <a:off x="7642924" y="2012873"/>
            <a:ext cx="2470749" cy="553998"/>
          </a:xfrm>
          <a:prstGeom prst="rect">
            <a:avLst/>
          </a:prstGeom>
        </p:spPr>
        <p:txBody>
          <a:bodyPr wrap="square">
            <a:spAutoFit/>
          </a:bodyPr>
          <a:lstStyle/>
          <a:p>
            <a:pPr algn="ctr"/>
            <a:r>
              <a:rPr lang="es-DO" sz="1600" b="1" dirty="0">
                <a:solidFill>
                  <a:schemeClr val="bg1"/>
                </a:solidFill>
              </a:rPr>
              <a:t>8,917</a:t>
            </a:r>
          </a:p>
          <a:p>
            <a:pPr algn="ctr"/>
            <a:r>
              <a:rPr lang="es-DO" sz="1400" b="1" dirty="0">
                <a:solidFill>
                  <a:schemeClr val="bg1"/>
                </a:solidFill>
              </a:rPr>
              <a:t>DE ACCESO PUBLICO </a:t>
            </a:r>
            <a:endParaRPr lang="es-DO" sz="1400" dirty="0">
              <a:solidFill>
                <a:schemeClr val="bg1"/>
              </a:solidFill>
            </a:endParaRPr>
          </a:p>
        </p:txBody>
      </p:sp>
      <p:sp>
        <p:nvSpPr>
          <p:cNvPr id="36" name="Rectángulo 3">
            <a:extLst>
              <a:ext uri="{FF2B5EF4-FFF2-40B4-BE49-F238E27FC236}">
                <a16:creationId xmlns:a16="http://schemas.microsoft.com/office/drawing/2014/main" id="{99545B83-D2E2-449C-A643-F51A99219F02}"/>
              </a:ext>
            </a:extLst>
          </p:cNvPr>
          <p:cNvSpPr/>
          <p:nvPr/>
        </p:nvSpPr>
        <p:spPr>
          <a:xfrm>
            <a:off x="1756898" y="5481360"/>
            <a:ext cx="8356775" cy="523220"/>
          </a:xfrm>
          <a:prstGeom prst="rect">
            <a:avLst/>
          </a:prstGeom>
        </p:spPr>
        <p:txBody>
          <a:bodyPr wrap="none">
            <a:spAutoFit/>
          </a:bodyPr>
          <a:lstStyle/>
          <a:p>
            <a:r>
              <a:rPr lang="es-MX" sz="2800" b="1" dirty="0">
                <a:latin typeface="Century Gothic" panose="020B0502020202020204" pitchFamily="34" charset="0"/>
              </a:rPr>
              <a:t>Requisitos para poder colocar una notificación</a:t>
            </a:r>
            <a:endParaRPr lang="es-DO" sz="2800" b="1" dirty="0">
              <a:latin typeface="Century Gothic" panose="020B0502020202020204" pitchFamily="34" charset="0"/>
            </a:endParaRPr>
          </a:p>
        </p:txBody>
      </p:sp>
    </p:spTree>
    <p:extLst>
      <p:ext uri="{BB962C8B-B14F-4D97-AF65-F5344CB8AC3E}">
        <p14:creationId xmlns:p14="http://schemas.microsoft.com/office/powerpoint/2010/main" val="20061443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360"/>
                                          </p:val>
                                        </p:tav>
                                        <p:tav tm="100000">
                                          <p:val>
                                            <p:fltVal val="0"/>
                                          </p:val>
                                        </p:tav>
                                      </p:tavLst>
                                    </p:anim>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nterpol - Wikipedia"/>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7897"/>
          <a:stretch/>
        </p:blipFill>
        <p:spPr bwMode="auto">
          <a:xfrm>
            <a:off x="8160448" y="34660"/>
            <a:ext cx="1080534" cy="80953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6"/>
          <p:cNvPicPr>
            <a:picLocks noChangeAspect="1"/>
          </p:cNvPicPr>
          <p:nvPr/>
        </p:nvPicPr>
        <p:blipFill rotWithShape="1">
          <a:blip r:embed="rId3"/>
          <a:srcRect l="18176" t="18125" r="18466" b="5721"/>
          <a:stretch/>
        </p:blipFill>
        <p:spPr>
          <a:xfrm>
            <a:off x="170144" y="1350057"/>
            <a:ext cx="7535462" cy="4238697"/>
          </a:xfrm>
          <a:prstGeom prst="rect">
            <a:avLst/>
          </a:prstGeom>
        </p:spPr>
      </p:pic>
      <p:sp>
        <p:nvSpPr>
          <p:cNvPr id="7" name="Rectángulo 8"/>
          <p:cNvSpPr/>
          <p:nvPr/>
        </p:nvSpPr>
        <p:spPr>
          <a:xfrm>
            <a:off x="7705606" y="1585509"/>
            <a:ext cx="4098467" cy="418576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DO" sz="1400" b="1" i="0" u="none" strike="noStrike" kern="0" cap="none" spc="0" normalizeH="0" baseline="0" noProof="0" dirty="0">
                <a:ln>
                  <a:noFill/>
                </a:ln>
                <a:solidFill>
                  <a:prstClr val="black"/>
                </a:solidFill>
                <a:effectLst/>
                <a:uLnTx/>
                <a:uFillTx/>
                <a:latin typeface="Century Gothic" panose="020B0502020202020204" pitchFamily="34" charset="0"/>
              </a:rPr>
              <a:t>Sede</a:t>
            </a:r>
            <a:r>
              <a:rPr kumimoji="0" lang="es-DO" sz="1400" b="0" i="0" u="none" strike="noStrike" kern="0" cap="none" spc="0" normalizeH="0" baseline="0" noProof="0" dirty="0">
                <a:ln>
                  <a:noFill/>
                </a:ln>
                <a:solidFill>
                  <a:prstClr val="black"/>
                </a:solidFill>
                <a:effectLst/>
                <a:uLnTx/>
                <a:uFillTx/>
                <a:latin typeface="Century Gothic" panose="020B0502020202020204" pitchFamily="34" charset="0"/>
              </a:rPr>
              <a:t> de Lyon</a:t>
            </a:r>
          </a:p>
          <a:p>
            <a:pPr marL="0" marR="0" lvl="0" indent="0" defTabSz="914400" eaLnBrk="1" fontAlgn="auto" latinLnBrk="0" hangingPunct="1">
              <a:lnSpc>
                <a:spcPct val="100000"/>
              </a:lnSpc>
              <a:spcBef>
                <a:spcPts val="0"/>
              </a:spcBef>
              <a:spcAft>
                <a:spcPts val="0"/>
              </a:spcAft>
              <a:buClrTx/>
              <a:buSzTx/>
              <a:buFontTx/>
              <a:buNone/>
              <a:tabLst/>
              <a:defRPr/>
            </a:pPr>
            <a:endParaRPr kumimoji="0" lang="es-DO" sz="1400" b="0" i="0" u="none" strike="noStrike" kern="0" cap="none" spc="0" normalizeH="0" baseline="0" noProof="0" dirty="0">
              <a:ln>
                <a:noFill/>
              </a:ln>
              <a:solidFill>
                <a:prstClr val="black"/>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US" sz="1400" b="0" i="0" u="none" strike="noStrike" kern="0" cap="none" spc="0" normalizeH="0" baseline="0" noProof="0" dirty="0">
                <a:ln>
                  <a:noFill/>
                </a:ln>
                <a:solidFill>
                  <a:prstClr val="black"/>
                </a:solidFill>
                <a:effectLst/>
                <a:uLnTx/>
                <a:uFillTx/>
                <a:latin typeface="Century Gothic" panose="020B0502020202020204" pitchFamily="34" charset="0"/>
              </a:rPr>
              <a:t>El Complejo Mundial de INTERPOL para la Innovación – CMII (Singapur)</a:t>
            </a:r>
          </a:p>
          <a:p>
            <a:pPr marL="0" marR="0" lvl="0" indent="0" defTabSz="914400" eaLnBrk="1" fontAlgn="auto" latinLnBrk="0" hangingPunct="1">
              <a:lnSpc>
                <a:spcPct val="100000"/>
              </a:lnSpc>
              <a:spcBef>
                <a:spcPts val="0"/>
              </a:spcBef>
              <a:spcAft>
                <a:spcPts val="0"/>
              </a:spcAft>
              <a:buClrTx/>
              <a:buSzTx/>
              <a:buFontTx/>
              <a:buNone/>
              <a:tabLst/>
              <a:defRPr/>
            </a:pPr>
            <a:endParaRPr kumimoji="0" lang="es-US" sz="1400" b="0" i="0" u="none" strike="noStrike" kern="0" cap="none" spc="0" normalizeH="0" baseline="0" noProof="0" dirty="0">
              <a:ln>
                <a:noFill/>
              </a:ln>
              <a:solidFill>
                <a:prstClr val="black"/>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US" sz="1400" b="1" i="0" u="sng" strike="noStrike" kern="0" cap="none" spc="0" normalizeH="0" baseline="0" noProof="0" dirty="0">
                <a:ln>
                  <a:noFill/>
                </a:ln>
                <a:solidFill>
                  <a:prstClr val="black"/>
                </a:solidFill>
                <a:effectLst/>
                <a:uLnTx/>
                <a:uFillTx/>
                <a:latin typeface="Century Gothic" panose="020B0502020202020204" pitchFamily="34" charset="0"/>
              </a:rPr>
              <a:t>Oficinas regionales</a:t>
            </a:r>
            <a:r>
              <a:rPr kumimoji="0" lang="es-US" sz="1400" b="0" i="0" u="none" strike="noStrike" kern="0" cap="none" spc="0" normalizeH="0" baseline="0" noProof="0" dirty="0">
                <a:ln>
                  <a:noFill/>
                </a:ln>
                <a:solidFill>
                  <a:prstClr val="black"/>
                </a:solidFill>
                <a:effectLst/>
                <a:uLnTx/>
                <a:uFillTx/>
                <a:latin typeface="Century Gothic" panose="020B0502020202020204" pitchFamily="34" charset="0"/>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s-US" sz="1400" b="0" i="0" u="none" strike="noStrike" kern="0" cap="none" spc="0" normalizeH="0" baseline="0" noProof="0" dirty="0">
                <a:ln>
                  <a:noFill/>
                </a:ln>
                <a:solidFill>
                  <a:prstClr val="black"/>
                </a:solidFill>
                <a:effectLst/>
                <a:uLnTx/>
                <a:uFillTx/>
                <a:latin typeface="Century Gothic" panose="020B0502020202020204" pitchFamily="34" charset="0"/>
              </a:rPr>
              <a:t>Argentina (Buenos Aires)</a:t>
            </a:r>
          </a:p>
          <a:p>
            <a:pPr marL="0" marR="0" lvl="0" indent="0" defTabSz="914400" eaLnBrk="1" fontAlgn="auto" latinLnBrk="0" hangingPunct="1">
              <a:lnSpc>
                <a:spcPct val="100000"/>
              </a:lnSpc>
              <a:spcBef>
                <a:spcPts val="0"/>
              </a:spcBef>
              <a:spcAft>
                <a:spcPts val="0"/>
              </a:spcAft>
              <a:buClrTx/>
              <a:buSzTx/>
              <a:buFontTx/>
              <a:buNone/>
              <a:tabLst/>
              <a:defRPr/>
            </a:pPr>
            <a:r>
              <a:rPr kumimoji="0" lang="es-US" sz="1400" b="0" i="0" u="none" strike="noStrike" kern="0" cap="none" spc="0" normalizeH="0" baseline="0" noProof="0" dirty="0">
                <a:ln>
                  <a:noFill/>
                </a:ln>
                <a:solidFill>
                  <a:prstClr val="black"/>
                </a:solidFill>
                <a:effectLst/>
                <a:uLnTx/>
                <a:uFillTx/>
                <a:latin typeface="Century Gothic" panose="020B0502020202020204" pitchFamily="34" charset="0"/>
              </a:rPr>
              <a:t>Camerún (Yaundé)</a:t>
            </a:r>
          </a:p>
          <a:p>
            <a:pPr marL="0" marR="0" lvl="0" indent="0" defTabSz="914400" eaLnBrk="1" fontAlgn="auto" latinLnBrk="0" hangingPunct="1">
              <a:lnSpc>
                <a:spcPct val="100000"/>
              </a:lnSpc>
              <a:spcBef>
                <a:spcPts val="0"/>
              </a:spcBef>
              <a:spcAft>
                <a:spcPts val="0"/>
              </a:spcAft>
              <a:buClrTx/>
              <a:buSzTx/>
              <a:buFontTx/>
              <a:buNone/>
              <a:tabLst/>
              <a:defRPr/>
            </a:pPr>
            <a:r>
              <a:rPr kumimoji="0" lang="es-US" sz="1400" b="0" i="0" u="none" strike="noStrike" kern="0" cap="none" spc="0" normalizeH="0" baseline="0" noProof="0" dirty="0">
                <a:ln>
                  <a:noFill/>
                </a:ln>
                <a:solidFill>
                  <a:prstClr val="black"/>
                </a:solidFill>
                <a:effectLst/>
                <a:uLnTx/>
                <a:uFillTx/>
                <a:latin typeface="Century Gothic" panose="020B0502020202020204" pitchFamily="34" charset="0"/>
              </a:rPr>
              <a:t>Costa de Marfil (Abiyán)</a:t>
            </a:r>
          </a:p>
          <a:p>
            <a:pPr marL="0" marR="0" lvl="0" indent="0" defTabSz="914400" eaLnBrk="1" fontAlgn="auto" latinLnBrk="0" hangingPunct="1">
              <a:lnSpc>
                <a:spcPct val="100000"/>
              </a:lnSpc>
              <a:spcBef>
                <a:spcPts val="0"/>
              </a:spcBef>
              <a:spcAft>
                <a:spcPts val="0"/>
              </a:spcAft>
              <a:buClrTx/>
              <a:buSzTx/>
              <a:buFontTx/>
              <a:buNone/>
              <a:tabLst/>
              <a:defRPr/>
            </a:pPr>
            <a:r>
              <a:rPr kumimoji="0" lang="es-US" sz="1400" b="0" i="0" u="none" strike="noStrike" kern="0" cap="none" spc="0" normalizeH="0" baseline="0" noProof="0" dirty="0">
                <a:ln>
                  <a:noFill/>
                </a:ln>
                <a:solidFill>
                  <a:prstClr val="black"/>
                </a:solidFill>
                <a:effectLst/>
                <a:uLnTx/>
                <a:uFillTx/>
                <a:latin typeface="Century Gothic" panose="020B0502020202020204" pitchFamily="34" charset="0"/>
              </a:rPr>
              <a:t>El Salvador (San Salvador) </a:t>
            </a:r>
          </a:p>
          <a:p>
            <a:pPr marL="0" marR="0" lvl="0" indent="0" defTabSz="914400" eaLnBrk="1" fontAlgn="auto" latinLnBrk="0" hangingPunct="1">
              <a:lnSpc>
                <a:spcPct val="100000"/>
              </a:lnSpc>
              <a:spcBef>
                <a:spcPts val="0"/>
              </a:spcBef>
              <a:spcAft>
                <a:spcPts val="0"/>
              </a:spcAft>
              <a:buClrTx/>
              <a:buSzTx/>
              <a:buFontTx/>
              <a:buNone/>
              <a:tabLst/>
              <a:defRPr/>
            </a:pPr>
            <a:r>
              <a:rPr kumimoji="0" lang="es-US" sz="1400" b="0" i="0" u="none" strike="noStrike" kern="0" cap="none" spc="0" normalizeH="0" baseline="0" noProof="0" dirty="0">
                <a:ln>
                  <a:noFill/>
                </a:ln>
                <a:solidFill>
                  <a:prstClr val="black"/>
                </a:solidFill>
                <a:effectLst/>
                <a:uLnTx/>
                <a:uFillTx/>
                <a:latin typeface="Century Gothic" panose="020B0502020202020204" pitchFamily="34" charset="0"/>
              </a:rPr>
              <a:t>Kenia (Nairobi)</a:t>
            </a:r>
          </a:p>
          <a:p>
            <a:pPr marL="0" marR="0" lvl="0" indent="0" defTabSz="914400" eaLnBrk="1" fontAlgn="auto" latinLnBrk="0" hangingPunct="1">
              <a:lnSpc>
                <a:spcPct val="100000"/>
              </a:lnSpc>
              <a:spcBef>
                <a:spcPts val="0"/>
              </a:spcBef>
              <a:spcAft>
                <a:spcPts val="0"/>
              </a:spcAft>
              <a:buClrTx/>
              <a:buSzTx/>
              <a:buFontTx/>
              <a:buNone/>
              <a:tabLst/>
              <a:defRPr/>
            </a:pPr>
            <a:r>
              <a:rPr kumimoji="0" lang="es-US" sz="1400" b="0" i="0" u="none" strike="noStrike" kern="0" cap="none" spc="0" normalizeH="0" baseline="0" noProof="0" dirty="0">
                <a:ln>
                  <a:noFill/>
                </a:ln>
                <a:solidFill>
                  <a:prstClr val="black"/>
                </a:solidFill>
                <a:effectLst/>
                <a:uLnTx/>
                <a:uFillTx/>
                <a:latin typeface="Century Gothic" panose="020B0502020202020204" pitchFamily="34" charset="0"/>
              </a:rPr>
              <a:t>Zimbabue (Harare).</a:t>
            </a:r>
          </a:p>
          <a:p>
            <a:pPr marL="0" marR="0" lvl="0" indent="0" defTabSz="914400" eaLnBrk="1" fontAlgn="auto" latinLnBrk="0" hangingPunct="1">
              <a:lnSpc>
                <a:spcPct val="100000"/>
              </a:lnSpc>
              <a:spcBef>
                <a:spcPts val="0"/>
              </a:spcBef>
              <a:spcAft>
                <a:spcPts val="0"/>
              </a:spcAft>
              <a:buClrTx/>
              <a:buSzTx/>
              <a:buFontTx/>
              <a:buNone/>
              <a:tabLst/>
              <a:defRPr/>
            </a:pPr>
            <a:endParaRPr kumimoji="0" lang="es-US" sz="1400" b="0" i="0" u="none" strike="noStrike" kern="0" cap="none" spc="0" normalizeH="0" baseline="0" noProof="0" dirty="0">
              <a:ln>
                <a:noFill/>
              </a:ln>
              <a:solidFill>
                <a:prstClr val="black"/>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US" sz="1400" b="1" i="0" u="none" strike="noStrike" kern="0" cap="none" spc="0" normalizeH="0" baseline="0" noProof="0" dirty="0">
                <a:ln>
                  <a:noFill/>
                </a:ln>
                <a:solidFill>
                  <a:prstClr val="black"/>
                </a:solidFill>
                <a:effectLst/>
                <a:uLnTx/>
                <a:uFillTx/>
                <a:latin typeface="Century Gothic" panose="020B0502020202020204" pitchFamily="34" charset="0"/>
              </a:rPr>
              <a:t>representación especiales</a:t>
            </a:r>
            <a:r>
              <a:rPr kumimoji="0" lang="es-US" sz="1400" b="0" i="0" u="none" strike="noStrike" kern="0" cap="none" spc="0" normalizeH="0" baseline="0" noProof="0" dirty="0">
                <a:ln>
                  <a:noFill/>
                </a:ln>
                <a:solidFill>
                  <a:prstClr val="black"/>
                </a:solidFill>
                <a:effectLst/>
                <a:uLnTx/>
                <a:uFillTx/>
                <a:latin typeface="Century Gothic" panose="020B0502020202020204" pitchFamily="34" charset="0"/>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s-US" sz="1400" b="0" i="0" u="none" strike="noStrike" kern="0" cap="none" spc="0" normalizeH="0" baseline="0" noProof="0" dirty="0">
                <a:ln>
                  <a:noFill/>
                </a:ln>
                <a:solidFill>
                  <a:prstClr val="black"/>
                </a:solidFill>
                <a:effectLst/>
                <a:uLnTx/>
                <a:uFillTx/>
                <a:latin typeface="Century Gothic" panose="020B0502020202020204" pitchFamily="34" charset="0"/>
              </a:rPr>
              <a:t>Unión Africana en Adís Abeba, </a:t>
            </a:r>
          </a:p>
          <a:p>
            <a:pPr marL="0" marR="0" lvl="0" indent="0" defTabSz="914400" eaLnBrk="1" fontAlgn="auto" latinLnBrk="0" hangingPunct="1">
              <a:lnSpc>
                <a:spcPct val="100000"/>
              </a:lnSpc>
              <a:spcBef>
                <a:spcPts val="0"/>
              </a:spcBef>
              <a:spcAft>
                <a:spcPts val="0"/>
              </a:spcAft>
              <a:buClrTx/>
              <a:buSzTx/>
              <a:buFontTx/>
              <a:buNone/>
              <a:tabLst/>
              <a:defRPr/>
            </a:pPr>
            <a:r>
              <a:rPr kumimoji="0" lang="es-US" sz="1400" b="0" i="0" u="none" strike="noStrike" kern="0" cap="none" spc="0" normalizeH="0" baseline="0" noProof="0" dirty="0">
                <a:ln>
                  <a:noFill/>
                </a:ln>
                <a:solidFill>
                  <a:prstClr val="black"/>
                </a:solidFill>
                <a:effectLst/>
                <a:uLnTx/>
                <a:uFillTx/>
                <a:latin typeface="Century Gothic" panose="020B0502020202020204" pitchFamily="34" charset="0"/>
              </a:rPr>
              <a:t>﻿Unión Europea en Bruselas y </a:t>
            </a:r>
          </a:p>
          <a:p>
            <a:pPr marL="0" marR="0" lvl="0" indent="0" defTabSz="914400" eaLnBrk="1" fontAlgn="auto" latinLnBrk="0" hangingPunct="1">
              <a:lnSpc>
                <a:spcPct val="100000"/>
              </a:lnSpc>
              <a:spcBef>
                <a:spcPts val="0"/>
              </a:spcBef>
              <a:spcAft>
                <a:spcPts val="0"/>
              </a:spcAft>
              <a:buClrTx/>
              <a:buSzTx/>
              <a:buFontTx/>
              <a:buNone/>
              <a:tabLst/>
              <a:defRPr/>
            </a:pPr>
            <a:r>
              <a:rPr kumimoji="0" lang="es-US" sz="1400" b="0" i="0" u="none" strike="noStrike" kern="0" cap="none" spc="0" normalizeH="0" baseline="0" noProof="0" dirty="0">
                <a:ln>
                  <a:noFill/>
                </a:ln>
                <a:solidFill>
                  <a:prstClr val="black"/>
                </a:solidFill>
                <a:effectLst/>
                <a:uLnTx/>
                <a:uFillTx/>
                <a:latin typeface="Century Gothic" panose="020B0502020202020204" pitchFamily="34" charset="0"/>
              </a:rPr>
              <a:t>﻿Naciones Unidas en Nueva York.</a:t>
            </a:r>
          </a:p>
          <a:p>
            <a:pPr marL="0" marR="0" lvl="0" indent="0" defTabSz="914400" eaLnBrk="1" fontAlgn="auto" latinLnBrk="0" hangingPunct="1">
              <a:lnSpc>
                <a:spcPct val="100000"/>
              </a:lnSpc>
              <a:spcBef>
                <a:spcPts val="0"/>
              </a:spcBef>
              <a:spcAft>
                <a:spcPts val="0"/>
              </a:spcAft>
              <a:buClrTx/>
              <a:buSzTx/>
              <a:buFontTx/>
              <a:buNone/>
              <a:tabLst/>
              <a:defRPr/>
            </a:pPr>
            <a:endParaRPr kumimoji="0" lang="es-US" sz="14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DO" sz="1400" b="0" i="0" u="none" strike="noStrike" kern="0" cap="none" spc="0" normalizeH="0" baseline="0" noProof="0" dirty="0">
              <a:ln>
                <a:noFill/>
              </a:ln>
              <a:solidFill>
                <a:prstClr val="black"/>
              </a:solidFill>
              <a:effectLst/>
              <a:uLnTx/>
              <a:uFillTx/>
            </a:endParaRPr>
          </a:p>
        </p:txBody>
      </p:sp>
      <p:pic>
        <p:nvPicPr>
          <p:cNvPr id="8" name="Imagen 2"/>
          <p:cNvPicPr>
            <a:picLocks noChangeAspect="1"/>
          </p:cNvPicPr>
          <p:nvPr/>
        </p:nvPicPr>
        <p:blipFill>
          <a:blip r:embed="rId4"/>
          <a:stretch>
            <a:fillRect/>
          </a:stretch>
        </p:blipFill>
        <p:spPr>
          <a:xfrm>
            <a:off x="10106710" y="3538588"/>
            <a:ext cx="313892" cy="279601"/>
          </a:xfrm>
          <a:prstGeom prst="rect">
            <a:avLst/>
          </a:prstGeom>
        </p:spPr>
      </p:pic>
      <p:sp>
        <p:nvSpPr>
          <p:cNvPr id="9" name="2 Subtítulo"/>
          <p:cNvSpPr txBox="1">
            <a:spLocks/>
          </p:cNvSpPr>
          <p:nvPr/>
        </p:nvSpPr>
        <p:spPr>
          <a:xfrm>
            <a:off x="1312770" y="201665"/>
            <a:ext cx="8189705" cy="52085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s-DO" b="1" dirty="0">
                <a:latin typeface="Algerian" panose="04020705040A02060702" pitchFamily="82" charset="0"/>
                <a:cs typeface="Times New Roman" pitchFamily="18" charset="0"/>
              </a:rPr>
              <a:t>ESTRUCTURA GLOBAL </a:t>
            </a:r>
            <a:r>
              <a:rPr lang="es-DO" sz="2000" b="1" dirty="0">
                <a:latin typeface="Century Gothic" panose="020B0502020202020204" pitchFamily="34" charset="0"/>
                <a:cs typeface="Times New Roman" pitchFamily="18" charset="0"/>
              </a:rPr>
              <a:t>(dependencia)</a:t>
            </a:r>
          </a:p>
          <a:p>
            <a:pPr>
              <a:spcBef>
                <a:spcPts val="0"/>
              </a:spcBef>
            </a:pPr>
            <a:endParaRPr lang="es-DO" b="1" dirty="0">
              <a:latin typeface="Century Gothic" panose="020B0502020202020204" pitchFamily="34" charset="0"/>
              <a:cs typeface="Times New Roman" pitchFamily="18" charset="0"/>
            </a:endParaRPr>
          </a:p>
          <a:p>
            <a:pPr>
              <a:spcBef>
                <a:spcPts val="0"/>
              </a:spcBef>
            </a:pPr>
            <a:endParaRPr lang="es-DO" b="1" dirty="0">
              <a:latin typeface="Century Gothic" panose="020B0502020202020204" pitchFamily="34" charset="0"/>
              <a:cs typeface="Times New Roman" pitchFamily="18" charset="0"/>
            </a:endParaRPr>
          </a:p>
          <a:p>
            <a:pPr>
              <a:spcBef>
                <a:spcPts val="0"/>
              </a:spcBef>
            </a:pPr>
            <a:endParaRPr lang="es-DO" b="1" dirty="0">
              <a:latin typeface="Century Gothic" panose="020B0502020202020204" pitchFamily="34" charset="0"/>
              <a:cs typeface="Times New Roman" pitchFamily="18" charset="0"/>
            </a:endParaRPr>
          </a:p>
          <a:p>
            <a:pPr>
              <a:spcBef>
                <a:spcPts val="0"/>
              </a:spcBef>
            </a:pPr>
            <a:endParaRPr lang="es-DO" b="1" dirty="0">
              <a:latin typeface="Century Gothic" panose="020B0502020202020204" pitchFamily="34" charset="0"/>
              <a:cs typeface="Times New Roman" pitchFamily="18" charset="0"/>
            </a:endParaRPr>
          </a:p>
          <a:p>
            <a:pPr>
              <a:spcBef>
                <a:spcPts val="0"/>
              </a:spcBef>
            </a:pPr>
            <a:endParaRPr lang="es-DO" b="1" dirty="0">
              <a:latin typeface="Century Gothic" panose="020B0502020202020204" pitchFamily="34" charset="0"/>
              <a:cs typeface="Times New Roman" pitchFamily="18" charset="0"/>
            </a:endParaRPr>
          </a:p>
          <a:p>
            <a:pPr>
              <a:spcBef>
                <a:spcPts val="0"/>
              </a:spcBef>
            </a:pPr>
            <a:endParaRPr lang="es-DO" b="1" dirty="0">
              <a:latin typeface="Century Gothic" panose="020B0502020202020204" pitchFamily="34" charset="0"/>
              <a:cs typeface="Times New Roman" pitchFamily="18" charset="0"/>
            </a:endParaRPr>
          </a:p>
          <a:p>
            <a:pPr>
              <a:spcBef>
                <a:spcPts val="0"/>
              </a:spcBef>
            </a:pPr>
            <a:endParaRPr lang="es-DO" b="1" dirty="0">
              <a:latin typeface="Century Gothic" panose="020B0502020202020204" pitchFamily="34" charset="0"/>
              <a:cs typeface="Times New Roman" pitchFamily="18" charset="0"/>
            </a:endParaRPr>
          </a:p>
          <a:p>
            <a:pPr>
              <a:spcBef>
                <a:spcPts val="0"/>
              </a:spcBef>
            </a:pPr>
            <a:endParaRPr lang="es-DO" b="1" dirty="0">
              <a:latin typeface="Century Gothic" panose="020B0502020202020204" pitchFamily="34" charset="0"/>
              <a:cs typeface="Times New Roman" pitchFamily="18" charset="0"/>
            </a:endParaRPr>
          </a:p>
          <a:p>
            <a:pPr>
              <a:spcBef>
                <a:spcPts val="0"/>
              </a:spcBef>
            </a:pPr>
            <a:endParaRPr lang="es-DO" b="1" dirty="0">
              <a:latin typeface="Century Gothic" panose="020B0502020202020204" pitchFamily="34" charset="0"/>
              <a:cs typeface="Times New Roman" pitchFamily="18" charset="0"/>
            </a:endParaRPr>
          </a:p>
          <a:p>
            <a:endParaRPr lang="es-DO" sz="1400" b="1" dirty="0">
              <a:latin typeface="Century Gothic" panose="020B0502020202020204" pitchFamily="34" charset="0"/>
              <a:cs typeface="Times New Roman" pitchFamily="18" charset="0"/>
            </a:endParaRPr>
          </a:p>
        </p:txBody>
      </p:sp>
      <p:sp>
        <p:nvSpPr>
          <p:cNvPr id="12" name="11 Elipse"/>
          <p:cNvSpPr/>
          <p:nvPr/>
        </p:nvSpPr>
        <p:spPr>
          <a:xfrm>
            <a:off x="6084624" y="1585510"/>
            <a:ext cx="1620982" cy="76977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3" name="12 Elipse"/>
          <p:cNvSpPr/>
          <p:nvPr/>
        </p:nvSpPr>
        <p:spPr>
          <a:xfrm>
            <a:off x="6364192" y="4668990"/>
            <a:ext cx="1341414" cy="91976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4" name="13 Elipse"/>
          <p:cNvSpPr/>
          <p:nvPr/>
        </p:nvSpPr>
        <p:spPr>
          <a:xfrm>
            <a:off x="323610" y="1585510"/>
            <a:ext cx="1616026" cy="91976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Tree>
    <p:extLst>
      <p:ext uri="{BB962C8B-B14F-4D97-AF65-F5344CB8AC3E}">
        <p14:creationId xmlns:p14="http://schemas.microsoft.com/office/powerpoint/2010/main" val="245435906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80">
                                          <p:stCondLst>
                                            <p:cond delay="0"/>
                                          </p:stCondLst>
                                        </p:cTn>
                                        <p:tgtEl>
                                          <p:spTgt spid="13"/>
                                        </p:tgtEl>
                                      </p:cBhvr>
                                    </p:animEffect>
                                    <p:anim calcmode="lin" valueType="num">
                                      <p:cBhvr>
                                        <p:cTn id="26"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1" dur="26">
                                          <p:stCondLst>
                                            <p:cond delay="650"/>
                                          </p:stCondLst>
                                        </p:cTn>
                                        <p:tgtEl>
                                          <p:spTgt spid="13"/>
                                        </p:tgtEl>
                                      </p:cBhvr>
                                      <p:to x="100000" y="60000"/>
                                    </p:animScale>
                                    <p:animScale>
                                      <p:cBhvr>
                                        <p:cTn id="32" dur="166" decel="50000">
                                          <p:stCondLst>
                                            <p:cond delay="676"/>
                                          </p:stCondLst>
                                        </p:cTn>
                                        <p:tgtEl>
                                          <p:spTgt spid="13"/>
                                        </p:tgtEl>
                                      </p:cBhvr>
                                      <p:to x="100000" y="100000"/>
                                    </p:animScale>
                                    <p:animScale>
                                      <p:cBhvr>
                                        <p:cTn id="33" dur="26">
                                          <p:stCondLst>
                                            <p:cond delay="1312"/>
                                          </p:stCondLst>
                                        </p:cTn>
                                        <p:tgtEl>
                                          <p:spTgt spid="13"/>
                                        </p:tgtEl>
                                      </p:cBhvr>
                                      <p:to x="100000" y="80000"/>
                                    </p:animScale>
                                    <p:animScale>
                                      <p:cBhvr>
                                        <p:cTn id="34" dur="166" decel="50000">
                                          <p:stCondLst>
                                            <p:cond delay="1338"/>
                                          </p:stCondLst>
                                        </p:cTn>
                                        <p:tgtEl>
                                          <p:spTgt spid="13"/>
                                        </p:tgtEl>
                                      </p:cBhvr>
                                      <p:to x="100000" y="100000"/>
                                    </p:animScale>
                                    <p:animScale>
                                      <p:cBhvr>
                                        <p:cTn id="35" dur="26">
                                          <p:stCondLst>
                                            <p:cond delay="1642"/>
                                          </p:stCondLst>
                                        </p:cTn>
                                        <p:tgtEl>
                                          <p:spTgt spid="13"/>
                                        </p:tgtEl>
                                      </p:cBhvr>
                                      <p:to x="100000" y="90000"/>
                                    </p:animScale>
                                    <p:animScale>
                                      <p:cBhvr>
                                        <p:cTn id="36" dur="166" decel="50000">
                                          <p:stCondLst>
                                            <p:cond delay="1668"/>
                                          </p:stCondLst>
                                        </p:cTn>
                                        <p:tgtEl>
                                          <p:spTgt spid="13"/>
                                        </p:tgtEl>
                                      </p:cBhvr>
                                      <p:to x="100000" y="100000"/>
                                    </p:animScale>
                                    <p:animScale>
                                      <p:cBhvr>
                                        <p:cTn id="37" dur="26">
                                          <p:stCondLst>
                                            <p:cond delay="1808"/>
                                          </p:stCondLst>
                                        </p:cTn>
                                        <p:tgtEl>
                                          <p:spTgt spid="13"/>
                                        </p:tgtEl>
                                      </p:cBhvr>
                                      <p:to x="100000" y="95000"/>
                                    </p:animScale>
                                    <p:animScale>
                                      <p:cBhvr>
                                        <p:cTn id="38" dur="166" decel="50000">
                                          <p:stCondLst>
                                            <p:cond delay="1834"/>
                                          </p:stCondLst>
                                        </p:cTn>
                                        <p:tgtEl>
                                          <p:spTgt spid="13"/>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down)">
                                      <p:cBhvr>
                                        <p:cTn id="43" dur="580">
                                          <p:stCondLst>
                                            <p:cond delay="0"/>
                                          </p:stCondLst>
                                        </p:cTn>
                                        <p:tgtEl>
                                          <p:spTgt spid="14"/>
                                        </p:tgtEl>
                                      </p:cBhvr>
                                    </p:animEffect>
                                    <p:anim calcmode="lin" valueType="num">
                                      <p:cBhvr>
                                        <p:cTn id="4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9" dur="26">
                                          <p:stCondLst>
                                            <p:cond delay="650"/>
                                          </p:stCondLst>
                                        </p:cTn>
                                        <p:tgtEl>
                                          <p:spTgt spid="14"/>
                                        </p:tgtEl>
                                      </p:cBhvr>
                                      <p:to x="100000" y="60000"/>
                                    </p:animScale>
                                    <p:animScale>
                                      <p:cBhvr>
                                        <p:cTn id="50" dur="166" decel="50000">
                                          <p:stCondLst>
                                            <p:cond delay="676"/>
                                          </p:stCondLst>
                                        </p:cTn>
                                        <p:tgtEl>
                                          <p:spTgt spid="14"/>
                                        </p:tgtEl>
                                      </p:cBhvr>
                                      <p:to x="100000" y="100000"/>
                                    </p:animScale>
                                    <p:animScale>
                                      <p:cBhvr>
                                        <p:cTn id="51" dur="26">
                                          <p:stCondLst>
                                            <p:cond delay="1312"/>
                                          </p:stCondLst>
                                        </p:cTn>
                                        <p:tgtEl>
                                          <p:spTgt spid="14"/>
                                        </p:tgtEl>
                                      </p:cBhvr>
                                      <p:to x="100000" y="80000"/>
                                    </p:animScale>
                                    <p:animScale>
                                      <p:cBhvr>
                                        <p:cTn id="52" dur="166" decel="50000">
                                          <p:stCondLst>
                                            <p:cond delay="1338"/>
                                          </p:stCondLst>
                                        </p:cTn>
                                        <p:tgtEl>
                                          <p:spTgt spid="14"/>
                                        </p:tgtEl>
                                      </p:cBhvr>
                                      <p:to x="100000" y="100000"/>
                                    </p:animScale>
                                    <p:animScale>
                                      <p:cBhvr>
                                        <p:cTn id="53" dur="26">
                                          <p:stCondLst>
                                            <p:cond delay="1642"/>
                                          </p:stCondLst>
                                        </p:cTn>
                                        <p:tgtEl>
                                          <p:spTgt spid="14"/>
                                        </p:tgtEl>
                                      </p:cBhvr>
                                      <p:to x="100000" y="90000"/>
                                    </p:animScale>
                                    <p:animScale>
                                      <p:cBhvr>
                                        <p:cTn id="54" dur="166" decel="50000">
                                          <p:stCondLst>
                                            <p:cond delay="1668"/>
                                          </p:stCondLst>
                                        </p:cTn>
                                        <p:tgtEl>
                                          <p:spTgt spid="14"/>
                                        </p:tgtEl>
                                      </p:cBhvr>
                                      <p:to x="100000" y="100000"/>
                                    </p:animScale>
                                    <p:animScale>
                                      <p:cBhvr>
                                        <p:cTn id="55" dur="26">
                                          <p:stCondLst>
                                            <p:cond delay="1808"/>
                                          </p:stCondLst>
                                        </p:cTn>
                                        <p:tgtEl>
                                          <p:spTgt spid="14"/>
                                        </p:tgtEl>
                                      </p:cBhvr>
                                      <p:to x="100000" y="95000"/>
                                    </p:animScale>
                                    <p:animScale>
                                      <p:cBhvr>
                                        <p:cTn id="56" dur="166" decel="50000">
                                          <p:stCondLst>
                                            <p:cond delay="1834"/>
                                          </p:stCondLst>
                                        </p:cTn>
                                        <p:tgtEl>
                                          <p:spTgt spid="14"/>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down)">
                                      <p:cBhvr>
                                        <p:cTn id="61" dur="580">
                                          <p:stCondLst>
                                            <p:cond delay="0"/>
                                          </p:stCondLst>
                                        </p:cTn>
                                        <p:tgtEl>
                                          <p:spTgt spid="8"/>
                                        </p:tgtEl>
                                      </p:cBhvr>
                                    </p:animEffect>
                                    <p:anim calcmode="lin" valueType="num">
                                      <p:cBhvr>
                                        <p:cTn id="6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7" dur="26">
                                          <p:stCondLst>
                                            <p:cond delay="650"/>
                                          </p:stCondLst>
                                        </p:cTn>
                                        <p:tgtEl>
                                          <p:spTgt spid="8"/>
                                        </p:tgtEl>
                                      </p:cBhvr>
                                      <p:to x="100000" y="60000"/>
                                    </p:animScale>
                                    <p:animScale>
                                      <p:cBhvr>
                                        <p:cTn id="68" dur="166" decel="50000">
                                          <p:stCondLst>
                                            <p:cond delay="676"/>
                                          </p:stCondLst>
                                        </p:cTn>
                                        <p:tgtEl>
                                          <p:spTgt spid="8"/>
                                        </p:tgtEl>
                                      </p:cBhvr>
                                      <p:to x="100000" y="100000"/>
                                    </p:animScale>
                                    <p:animScale>
                                      <p:cBhvr>
                                        <p:cTn id="69" dur="26">
                                          <p:stCondLst>
                                            <p:cond delay="1312"/>
                                          </p:stCondLst>
                                        </p:cTn>
                                        <p:tgtEl>
                                          <p:spTgt spid="8"/>
                                        </p:tgtEl>
                                      </p:cBhvr>
                                      <p:to x="100000" y="80000"/>
                                    </p:animScale>
                                    <p:animScale>
                                      <p:cBhvr>
                                        <p:cTn id="70" dur="166" decel="50000">
                                          <p:stCondLst>
                                            <p:cond delay="1338"/>
                                          </p:stCondLst>
                                        </p:cTn>
                                        <p:tgtEl>
                                          <p:spTgt spid="8"/>
                                        </p:tgtEl>
                                      </p:cBhvr>
                                      <p:to x="100000" y="100000"/>
                                    </p:animScale>
                                    <p:animScale>
                                      <p:cBhvr>
                                        <p:cTn id="71" dur="26">
                                          <p:stCondLst>
                                            <p:cond delay="1642"/>
                                          </p:stCondLst>
                                        </p:cTn>
                                        <p:tgtEl>
                                          <p:spTgt spid="8"/>
                                        </p:tgtEl>
                                      </p:cBhvr>
                                      <p:to x="100000" y="90000"/>
                                    </p:animScale>
                                    <p:animScale>
                                      <p:cBhvr>
                                        <p:cTn id="72" dur="166" decel="50000">
                                          <p:stCondLst>
                                            <p:cond delay="1668"/>
                                          </p:stCondLst>
                                        </p:cTn>
                                        <p:tgtEl>
                                          <p:spTgt spid="8"/>
                                        </p:tgtEl>
                                      </p:cBhvr>
                                      <p:to x="100000" y="100000"/>
                                    </p:animScale>
                                    <p:animScale>
                                      <p:cBhvr>
                                        <p:cTn id="73" dur="26">
                                          <p:stCondLst>
                                            <p:cond delay="1808"/>
                                          </p:stCondLst>
                                        </p:cTn>
                                        <p:tgtEl>
                                          <p:spTgt spid="8"/>
                                        </p:tgtEl>
                                      </p:cBhvr>
                                      <p:to x="100000" y="95000"/>
                                    </p:animScale>
                                    <p:animScale>
                                      <p:cBhvr>
                                        <p:cTn id="74"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78702"/>
          <a:stretch/>
        </p:blipFill>
        <p:spPr bwMode="auto">
          <a:xfrm>
            <a:off x="480885" y="317036"/>
            <a:ext cx="9255125" cy="1302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Cheurón"/>
          <p:cNvSpPr/>
          <p:nvPr/>
        </p:nvSpPr>
        <p:spPr>
          <a:xfrm rot="10800000" flipH="1" flipV="1">
            <a:off x="1342713" y="2231147"/>
            <a:ext cx="1091883" cy="786382"/>
          </a:xfrm>
          <a:prstGeom prst="chevron">
            <a:avLst/>
          </a:prstGeom>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DO" dirty="0">
                <a:solidFill>
                  <a:schemeClr val="tx1"/>
                </a:solidFill>
              </a:rPr>
              <a:t>1</a:t>
            </a:r>
          </a:p>
        </p:txBody>
      </p:sp>
      <p:sp>
        <p:nvSpPr>
          <p:cNvPr id="6" name="5 Cheurón"/>
          <p:cNvSpPr/>
          <p:nvPr/>
        </p:nvSpPr>
        <p:spPr>
          <a:xfrm rot="10800000" flipH="1" flipV="1">
            <a:off x="2495556" y="2231148"/>
            <a:ext cx="1042422" cy="786382"/>
          </a:xfrm>
          <a:prstGeom prst="chevron">
            <a:avLst/>
          </a:prstGeom>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DO" dirty="0">
                <a:solidFill>
                  <a:schemeClr val="tx1"/>
                </a:solidFill>
              </a:rPr>
              <a:t>2</a:t>
            </a:r>
          </a:p>
        </p:txBody>
      </p:sp>
      <p:sp>
        <p:nvSpPr>
          <p:cNvPr id="7" name="6 Cheurón"/>
          <p:cNvSpPr/>
          <p:nvPr/>
        </p:nvSpPr>
        <p:spPr>
          <a:xfrm rot="10800000" flipH="1" flipV="1">
            <a:off x="3574554" y="2231149"/>
            <a:ext cx="1069847" cy="786382"/>
          </a:xfrm>
          <a:prstGeom prst="chevron">
            <a:avLst/>
          </a:prstGeom>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DO" dirty="0">
                <a:solidFill>
                  <a:schemeClr val="tx1"/>
                </a:solidFill>
              </a:rPr>
              <a:t>3</a:t>
            </a:r>
          </a:p>
        </p:txBody>
      </p:sp>
      <p:sp>
        <p:nvSpPr>
          <p:cNvPr id="8" name="7 Cheurón"/>
          <p:cNvSpPr/>
          <p:nvPr/>
        </p:nvSpPr>
        <p:spPr>
          <a:xfrm rot="10800000" flipH="1" flipV="1">
            <a:off x="4446276" y="2231146"/>
            <a:ext cx="1475232" cy="786382"/>
          </a:xfrm>
          <a:prstGeom prst="chevron">
            <a:avLst/>
          </a:prstGeom>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DO" dirty="0">
                <a:solidFill>
                  <a:schemeClr val="tx1"/>
                </a:solidFill>
              </a:rPr>
              <a:t>4</a:t>
            </a:r>
          </a:p>
        </p:txBody>
      </p:sp>
      <p:sp>
        <p:nvSpPr>
          <p:cNvPr id="9" name="8 Cheurón"/>
          <p:cNvSpPr/>
          <p:nvPr/>
        </p:nvSpPr>
        <p:spPr>
          <a:xfrm rot="10800000" flipH="1" flipV="1">
            <a:off x="5763019" y="2218953"/>
            <a:ext cx="1042418" cy="786382"/>
          </a:xfrm>
          <a:prstGeom prst="chevron">
            <a:avLst/>
          </a:prstGeom>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DO" dirty="0">
                <a:solidFill>
                  <a:schemeClr val="tx1"/>
                </a:solidFill>
              </a:rPr>
              <a:t>5</a:t>
            </a:r>
          </a:p>
        </p:txBody>
      </p:sp>
      <p:sp>
        <p:nvSpPr>
          <p:cNvPr id="10" name="9 Cheurón"/>
          <p:cNvSpPr/>
          <p:nvPr/>
        </p:nvSpPr>
        <p:spPr>
          <a:xfrm rot="10800000" flipH="1" flipV="1">
            <a:off x="6732285" y="2231150"/>
            <a:ext cx="1307593" cy="786382"/>
          </a:xfrm>
          <a:prstGeom prst="chevron">
            <a:avLst/>
          </a:prstGeom>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DO" dirty="0">
                <a:solidFill>
                  <a:schemeClr val="tx1"/>
                </a:solidFill>
              </a:rPr>
              <a:t>6</a:t>
            </a:r>
          </a:p>
        </p:txBody>
      </p:sp>
      <p:sp>
        <p:nvSpPr>
          <p:cNvPr id="11" name="10 Cheurón"/>
          <p:cNvSpPr/>
          <p:nvPr/>
        </p:nvSpPr>
        <p:spPr>
          <a:xfrm rot="10800000" flipH="1" flipV="1">
            <a:off x="7917958" y="2231147"/>
            <a:ext cx="1353312" cy="786382"/>
          </a:xfrm>
          <a:prstGeom prst="chevron">
            <a:avLst/>
          </a:prstGeom>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DO" dirty="0">
                <a:solidFill>
                  <a:schemeClr val="tx1"/>
                </a:solidFill>
              </a:rPr>
              <a:t>7</a:t>
            </a:r>
          </a:p>
        </p:txBody>
      </p:sp>
      <p:sp>
        <p:nvSpPr>
          <p:cNvPr id="12" name="11 Rectángulo"/>
          <p:cNvSpPr/>
          <p:nvPr/>
        </p:nvSpPr>
        <p:spPr>
          <a:xfrm>
            <a:off x="1342712" y="3188223"/>
            <a:ext cx="738316" cy="1731264"/>
          </a:xfrm>
          <a:prstGeom prst="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3" name="12 Rectángulo"/>
          <p:cNvSpPr/>
          <p:nvPr/>
        </p:nvSpPr>
        <p:spPr>
          <a:xfrm>
            <a:off x="1349739" y="3699912"/>
            <a:ext cx="756938" cy="769441"/>
          </a:xfrm>
          <a:prstGeom prst="rect">
            <a:avLst/>
          </a:prstGeom>
          <a:ln w="38100">
            <a:noFill/>
          </a:ln>
        </p:spPr>
        <p:txBody>
          <a:bodyPr wrap="none">
            <a:spAutoFit/>
          </a:bodyPr>
          <a:lstStyle/>
          <a:p>
            <a:pPr lvl="0" algn="ctr"/>
            <a:r>
              <a:rPr lang="es-DO" sz="1100" dirty="0">
                <a:solidFill>
                  <a:prstClr val="black"/>
                </a:solidFill>
              </a:rPr>
              <a:t>Combatir </a:t>
            </a:r>
          </a:p>
          <a:p>
            <a:pPr lvl="0" algn="ctr"/>
            <a:r>
              <a:rPr lang="es-DO" sz="1100" dirty="0">
                <a:solidFill>
                  <a:prstClr val="black"/>
                </a:solidFill>
              </a:rPr>
              <a:t>la </a:t>
            </a:r>
          </a:p>
          <a:p>
            <a:pPr lvl="0" algn="ctr"/>
            <a:r>
              <a:rPr lang="es-DO" sz="1100" dirty="0">
                <a:solidFill>
                  <a:prstClr val="black"/>
                </a:solidFill>
              </a:rPr>
              <a:t>Amenaza</a:t>
            </a:r>
          </a:p>
          <a:p>
            <a:pPr lvl="0" algn="ctr"/>
            <a:r>
              <a:rPr lang="es-DO" sz="1100" dirty="0">
                <a:solidFill>
                  <a:prstClr val="black"/>
                </a:solidFill>
              </a:rPr>
              <a:t> terrorista</a:t>
            </a:r>
          </a:p>
        </p:txBody>
      </p:sp>
      <p:sp>
        <p:nvSpPr>
          <p:cNvPr id="14" name="13 Rectángulo"/>
          <p:cNvSpPr/>
          <p:nvPr/>
        </p:nvSpPr>
        <p:spPr>
          <a:xfrm>
            <a:off x="2434596" y="3219000"/>
            <a:ext cx="738316" cy="1731264"/>
          </a:xfrm>
          <a:prstGeom prst="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DO" sz="1100" dirty="0">
                <a:solidFill>
                  <a:schemeClr val="tx1"/>
                </a:solidFill>
              </a:rPr>
              <a:t>Impulsar la s</a:t>
            </a:r>
            <a:r>
              <a:rPr lang="es-DO" sz="1000" dirty="0">
                <a:solidFill>
                  <a:schemeClr val="tx1"/>
                </a:solidFill>
              </a:rPr>
              <a:t>eguridad </a:t>
            </a:r>
            <a:r>
              <a:rPr lang="es-DO" sz="1050" dirty="0">
                <a:solidFill>
                  <a:schemeClr val="tx1"/>
                </a:solidFill>
              </a:rPr>
              <a:t>fronteriza </a:t>
            </a:r>
            <a:r>
              <a:rPr lang="es-DO" sz="1100" dirty="0">
                <a:solidFill>
                  <a:schemeClr val="tx1"/>
                </a:solidFill>
              </a:rPr>
              <a:t>en todo el mundo</a:t>
            </a:r>
          </a:p>
        </p:txBody>
      </p:sp>
      <p:sp>
        <p:nvSpPr>
          <p:cNvPr id="15" name="14 Rectángulo"/>
          <p:cNvSpPr/>
          <p:nvPr/>
        </p:nvSpPr>
        <p:spPr>
          <a:xfrm>
            <a:off x="3537978" y="3219000"/>
            <a:ext cx="738316" cy="1731264"/>
          </a:xfrm>
          <a:prstGeom prst="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DO" sz="1200" dirty="0">
                <a:solidFill>
                  <a:schemeClr val="tx1"/>
                </a:solidFill>
              </a:rPr>
              <a:t>Proteger a los grupos </a:t>
            </a:r>
            <a:r>
              <a:rPr lang="es-DO" sz="900" dirty="0">
                <a:solidFill>
                  <a:schemeClr val="tx1"/>
                </a:solidFill>
              </a:rPr>
              <a:t>vulnerables</a:t>
            </a:r>
          </a:p>
        </p:txBody>
      </p:sp>
      <p:sp>
        <p:nvSpPr>
          <p:cNvPr id="16" name="15 Rectángulo"/>
          <p:cNvSpPr/>
          <p:nvPr/>
        </p:nvSpPr>
        <p:spPr>
          <a:xfrm>
            <a:off x="7963328" y="3236991"/>
            <a:ext cx="920836" cy="1731264"/>
          </a:xfrm>
          <a:prstGeom prst="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DO" sz="1200" dirty="0">
                <a:solidFill>
                  <a:srgbClr val="000000"/>
                </a:solidFill>
                <a:latin typeface="Arial"/>
              </a:rPr>
              <a:t>Prestar apoyo para la seguridad y la </a:t>
            </a:r>
            <a:r>
              <a:rPr lang="es-DO" sz="900" dirty="0">
                <a:solidFill>
                  <a:srgbClr val="000000"/>
                </a:solidFill>
                <a:latin typeface="Arial"/>
              </a:rPr>
              <a:t>sostenibilidad </a:t>
            </a:r>
            <a:r>
              <a:rPr lang="es-DO" sz="1200" dirty="0">
                <a:solidFill>
                  <a:srgbClr val="000000"/>
                </a:solidFill>
                <a:latin typeface="Arial"/>
              </a:rPr>
              <a:t>del medio ambiente</a:t>
            </a:r>
            <a:endParaRPr lang="es-DO" sz="1200" dirty="0"/>
          </a:p>
        </p:txBody>
      </p:sp>
      <p:sp>
        <p:nvSpPr>
          <p:cNvPr id="17" name="16 Rectángulo"/>
          <p:cNvSpPr/>
          <p:nvPr/>
        </p:nvSpPr>
        <p:spPr>
          <a:xfrm>
            <a:off x="4446276" y="3219000"/>
            <a:ext cx="1097280" cy="1731264"/>
          </a:xfrm>
          <a:prstGeom prst="rect">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DO" sz="1100" b="1" dirty="0">
                <a:solidFill>
                  <a:srgbClr val="000000"/>
                </a:solidFill>
                <a:latin typeface="Arial"/>
              </a:rPr>
              <a:t> Lograr un ciberespacio seguro para las personas y las empresas</a:t>
            </a:r>
            <a:endParaRPr lang="es-DO" sz="1100" b="1" dirty="0"/>
          </a:p>
        </p:txBody>
      </p:sp>
      <p:sp>
        <p:nvSpPr>
          <p:cNvPr id="18" name="17 Rectángulo"/>
          <p:cNvSpPr/>
          <p:nvPr/>
        </p:nvSpPr>
        <p:spPr>
          <a:xfrm>
            <a:off x="5745897" y="3219000"/>
            <a:ext cx="738316" cy="1731264"/>
          </a:xfrm>
          <a:prstGeom prst="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DO" sz="1000" dirty="0">
                <a:solidFill>
                  <a:schemeClr val="tx1"/>
                </a:solidFill>
              </a:rPr>
              <a:t>Promover</a:t>
            </a:r>
            <a:r>
              <a:rPr lang="es-DO" sz="1100" dirty="0">
                <a:solidFill>
                  <a:schemeClr val="tx1"/>
                </a:solidFill>
              </a:rPr>
              <a:t> la </a:t>
            </a:r>
            <a:r>
              <a:rPr lang="es-DO" sz="1000" dirty="0">
                <a:solidFill>
                  <a:schemeClr val="tx1"/>
                </a:solidFill>
              </a:rPr>
              <a:t>integridad</a:t>
            </a:r>
            <a:r>
              <a:rPr lang="es-DO" sz="1100" dirty="0">
                <a:solidFill>
                  <a:schemeClr val="tx1"/>
                </a:solidFill>
              </a:rPr>
              <a:t> a escala mundial</a:t>
            </a:r>
          </a:p>
        </p:txBody>
      </p:sp>
      <p:sp>
        <p:nvSpPr>
          <p:cNvPr id="19" name="18 Rectángulo"/>
          <p:cNvSpPr/>
          <p:nvPr/>
        </p:nvSpPr>
        <p:spPr>
          <a:xfrm>
            <a:off x="6732284" y="3249480"/>
            <a:ext cx="908295" cy="1731264"/>
          </a:xfrm>
          <a:prstGeom prst="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DO" sz="1200" dirty="0">
                <a:solidFill>
                  <a:srgbClr val="000000"/>
                </a:solidFill>
                <a:latin typeface="Arial"/>
              </a:rPr>
              <a:t>Poner freno a los mercados ilícitos</a:t>
            </a:r>
            <a:endParaRPr lang="es-DO" sz="1200" dirty="0"/>
          </a:p>
        </p:txBody>
      </p:sp>
      <p:sp>
        <p:nvSpPr>
          <p:cNvPr id="20" name="19 Flecha abajo"/>
          <p:cNvSpPr/>
          <p:nvPr/>
        </p:nvSpPr>
        <p:spPr>
          <a:xfrm>
            <a:off x="4446276" y="4980744"/>
            <a:ext cx="1097280" cy="4264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21" name="20 Rectángulo"/>
          <p:cNvSpPr/>
          <p:nvPr/>
        </p:nvSpPr>
        <p:spPr>
          <a:xfrm>
            <a:off x="1093476" y="5407159"/>
            <a:ext cx="8717385" cy="1200329"/>
          </a:xfrm>
          <a:prstGeom prst="rect">
            <a:avLst/>
          </a:prstGeom>
        </p:spPr>
        <p:txBody>
          <a:bodyPr wrap="square">
            <a:spAutoFit/>
          </a:bodyPr>
          <a:lstStyle/>
          <a:p>
            <a:pPr marL="285750" indent="-285750">
              <a:buFont typeface="Wingdings" panose="05000000000000000000" pitchFamily="2" charset="2"/>
              <a:buChar char="ü"/>
            </a:pPr>
            <a:r>
              <a:rPr lang="es-DO" dirty="0"/>
              <a:t>Establecer alianzas para proteger el ciberespacio</a:t>
            </a:r>
          </a:p>
          <a:p>
            <a:pPr marL="285750" indent="-285750">
              <a:buFont typeface="Wingdings" panose="05000000000000000000" pitchFamily="2" charset="2"/>
              <a:buChar char="ü"/>
            </a:pPr>
            <a:r>
              <a:rPr lang="es-DO" dirty="0"/>
              <a:t>Ampliar los conocimientos sobre investigación de la ciberdelincuencia</a:t>
            </a:r>
          </a:p>
          <a:p>
            <a:pPr marL="285750" indent="-285750">
              <a:buFont typeface="Wingdings" panose="05000000000000000000" pitchFamily="2" charset="2"/>
              <a:buChar char="ü"/>
            </a:pPr>
            <a:r>
              <a:rPr lang="es-DO" dirty="0"/>
              <a:t>Proteger a los ciudadanos estableciendo normas y emprendiendo iniciativas educativas</a:t>
            </a:r>
          </a:p>
          <a:p>
            <a:pPr marL="285750" indent="-285750">
              <a:buFont typeface="Wingdings" panose="05000000000000000000" pitchFamily="2" charset="2"/>
              <a:buChar char="ü"/>
            </a:pPr>
            <a:r>
              <a:rPr lang="es-DO" dirty="0"/>
              <a:t>Proteger las infraestructuras esenciales</a:t>
            </a:r>
          </a:p>
        </p:txBody>
      </p:sp>
      <p:pic>
        <p:nvPicPr>
          <p:cNvPr id="2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461" r="23385"/>
          <a:stretch/>
        </p:blipFill>
        <p:spPr bwMode="auto">
          <a:xfrm>
            <a:off x="9777398" y="760"/>
            <a:ext cx="2409218" cy="218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45377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1"/>
          <p:cNvPicPr>
            <a:picLocks noChangeAspect="1"/>
          </p:cNvPicPr>
          <p:nvPr/>
        </p:nvPicPr>
        <p:blipFill rotWithShape="1">
          <a:blip r:embed="rId2"/>
          <a:srcRect l="11010"/>
          <a:stretch/>
        </p:blipFill>
        <p:spPr>
          <a:xfrm>
            <a:off x="6092757" y="1274324"/>
            <a:ext cx="6099243" cy="4474723"/>
          </a:xfrm>
          <a:prstGeom prst="rect">
            <a:avLst/>
          </a:prstGeom>
        </p:spPr>
      </p:pic>
      <p:pic>
        <p:nvPicPr>
          <p:cNvPr id="5" name="Imagen 2"/>
          <p:cNvPicPr>
            <a:picLocks noChangeAspect="1"/>
          </p:cNvPicPr>
          <p:nvPr/>
        </p:nvPicPr>
        <p:blipFill>
          <a:blip r:embed="rId3"/>
          <a:stretch>
            <a:fillRect/>
          </a:stretch>
        </p:blipFill>
        <p:spPr>
          <a:xfrm>
            <a:off x="1966832" y="3893127"/>
            <a:ext cx="2577969" cy="2278924"/>
          </a:xfrm>
          <a:prstGeom prst="rect">
            <a:avLst/>
          </a:prstGeom>
        </p:spPr>
      </p:pic>
      <p:pic>
        <p:nvPicPr>
          <p:cNvPr id="6" name="Imagen 3"/>
          <p:cNvPicPr>
            <a:picLocks noChangeAspect="1"/>
          </p:cNvPicPr>
          <p:nvPr/>
        </p:nvPicPr>
        <p:blipFill rotWithShape="1">
          <a:blip r:embed="rId4"/>
          <a:srcRect l="44472" t="8939" r="44289" b="17344"/>
          <a:stretch/>
        </p:blipFill>
        <p:spPr>
          <a:xfrm>
            <a:off x="5642043" y="116732"/>
            <a:ext cx="1001949" cy="6721813"/>
          </a:xfrm>
          <a:prstGeom prst="rect">
            <a:avLst/>
          </a:prstGeom>
        </p:spPr>
      </p:pic>
      <p:sp>
        <p:nvSpPr>
          <p:cNvPr id="7" name="Rectángulo 4">
            <a:extLst>
              <a:ext uri="{FF2B5EF4-FFF2-40B4-BE49-F238E27FC236}">
                <a16:creationId xmlns:a16="http://schemas.microsoft.com/office/drawing/2014/main" id="{F622DCEA-5A53-4199-8A19-172F0908B160}"/>
              </a:ext>
            </a:extLst>
          </p:cNvPr>
          <p:cNvSpPr/>
          <p:nvPr/>
        </p:nvSpPr>
        <p:spPr>
          <a:xfrm>
            <a:off x="8302238" y="501374"/>
            <a:ext cx="2081019" cy="461665"/>
          </a:xfrm>
          <a:prstGeom prst="rect">
            <a:avLst/>
          </a:prstGeom>
        </p:spPr>
        <p:txBody>
          <a:bodyPr wrap="none">
            <a:spAutoFit/>
          </a:bodyPr>
          <a:lstStyle/>
          <a:p>
            <a:r>
              <a:rPr lang="es-DO" sz="2400" b="1" dirty="0">
                <a:latin typeface="Algerian" panose="04020705040A02060702" pitchFamily="82" charset="0"/>
              </a:rPr>
              <a:t>ESTRUCTURA</a:t>
            </a:r>
            <a:endParaRPr lang="es-DO" sz="2400" dirty="0"/>
          </a:p>
        </p:txBody>
      </p:sp>
      <p:pic>
        <p:nvPicPr>
          <p:cNvPr id="7170" name="Picture 2" descr="▷ Bandera de la República Dominicana: Imágenes Animadas ..."/>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593272" y="160705"/>
            <a:ext cx="3325091" cy="2493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5531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5"/>
          <p:cNvSpPr/>
          <p:nvPr/>
        </p:nvSpPr>
        <p:spPr>
          <a:xfrm>
            <a:off x="175098" y="204281"/>
            <a:ext cx="11721830" cy="6527260"/>
          </a:xfrm>
          <a:prstGeom prst="rect">
            <a:avLst/>
          </a:prstGeom>
          <a:solidFill>
            <a:schemeClr val="bg1"/>
          </a:solidFill>
          <a:ln w="762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dirty="0"/>
          </a:p>
        </p:txBody>
      </p:sp>
      <p:pic>
        <p:nvPicPr>
          <p:cNvPr id="5" name="Imagen 1"/>
          <p:cNvPicPr>
            <a:picLocks noChangeAspect="1"/>
          </p:cNvPicPr>
          <p:nvPr/>
        </p:nvPicPr>
        <p:blipFill rotWithShape="1">
          <a:blip r:embed="rId2"/>
          <a:srcRect l="44472" t="8939" r="44289" b="17344"/>
          <a:stretch/>
        </p:blipFill>
        <p:spPr>
          <a:xfrm>
            <a:off x="5642043" y="116732"/>
            <a:ext cx="1001949" cy="6721813"/>
          </a:xfrm>
          <a:prstGeom prst="rect">
            <a:avLst/>
          </a:prstGeom>
        </p:spPr>
      </p:pic>
      <p:pic>
        <p:nvPicPr>
          <p:cNvPr id="6" name="Imagen 2"/>
          <p:cNvPicPr>
            <a:picLocks noChangeAspect="1"/>
          </p:cNvPicPr>
          <p:nvPr/>
        </p:nvPicPr>
        <p:blipFill rotWithShape="1">
          <a:blip r:embed="rId3"/>
          <a:srcRect r="3103"/>
          <a:stretch/>
        </p:blipFill>
        <p:spPr>
          <a:xfrm>
            <a:off x="6520774" y="1108954"/>
            <a:ext cx="5245915" cy="5124316"/>
          </a:xfrm>
          <a:prstGeom prst="rect">
            <a:avLst/>
          </a:prstGeom>
        </p:spPr>
      </p:pic>
      <p:pic>
        <p:nvPicPr>
          <p:cNvPr id="7" name="Picture 2" descr="Nicaragua pide apoyo a la Interpol en caso de niño hallado en desierto de  Estados Unidos | Las noticias y análisis más importantes en América Latina  | DW | 10.04.2021"/>
          <p:cNvPicPr>
            <a:picLocks noChangeAspect="1" noChangeArrowheads="1"/>
          </p:cNvPicPr>
          <p:nvPr/>
        </p:nvPicPr>
        <p:blipFill rotWithShape="1">
          <a:blip r:embed="rId4">
            <a:extLst>
              <a:ext uri="{28A0092B-C50C-407E-A947-70E740481C1C}">
                <a14:useLocalDpi xmlns:a14="http://schemas.microsoft.com/office/drawing/2010/main" val="0"/>
              </a:ext>
            </a:extLst>
          </a:blip>
          <a:srcRect l="7905" r="49902"/>
          <a:stretch/>
        </p:blipFill>
        <p:spPr bwMode="auto">
          <a:xfrm>
            <a:off x="1045904" y="948626"/>
            <a:ext cx="4052892" cy="38604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4990359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3553" y="788988"/>
            <a:ext cx="8961437" cy="528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ítulo 1">
            <a:extLst>
              <a:ext uri="{FF2B5EF4-FFF2-40B4-BE49-F238E27FC236}">
                <a16:creationId xmlns:a16="http://schemas.microsoft.com/office/drawing/2014/main" id="{D42EB6C8-79BA-4560-8515-A57EDB787CE5}"/>
              </a:ext>
            </a:extLst>
          </p:cNvPr>
          <p:cNvSpPr txBox="1">
            <a:spLocks/>
          </p:cNvSpPr>
          <p:nvPr/>
        </p:nvSpPr>
        <p:spPr>
          <a:xfrm>
            <a:off x="1236419" y="79961"/>
            <a:ext cx="9144000" cy="452437"/>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pPr algn="ctr"/>
            <a:r>
              <a:rPr lang="es-US" sz="2800">
                <a:latin typeface="Bernard MT Condensed" panose="02050806060905020404" pitchFamily="18" charset="0"/>
              </a:rPr>
              <a:t>DEPENDENCIA LOCAL</a:t>
            </a:r>
            <a:endParaRPr lang="es-DO" sz="2800" dirty="0">
              <a:latin typeface="Bernard MT Condensed" panose="02050806060905020404" pitchFamily="18" charset="0"/>
            </a:endParaRPr>
          </a:p>
        </p:txBody>
      </p:sp>
      <p:pic>
        <p:nvPicPr>
          <p:cNvPr id="5" name="Picture 2" descr="Interpol - Wikipedia">
            <a:extLst>
              <a:ext uri="{FF2B5EF4-FFF2-40B4-BE49-F238E27FC236}">
                <a16:creationId xmlns:a16="http://schemas.microsoft.com/office/drawing/2014/main" id="{53FBA6C2-9646-4559-B384-1714EFA2F45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7897"/>
          <a:stretch/>
        </p:blipFill>
        <p:spPr bwMode="auto">
          <a:xfrm>
            <a:off x="10717279" y="54697"/>
            <a:ext cx="1145156" cy="857945"/>
          </a:xfrm>
          <a:prstGeom prst="rect">
            <a:avLst/>
          </a:prstGeom>
          <a:noFill/>
          <a:extLst>
            <a:ext uri="{909E8E84-426E-40DD-AFC4-6F175D3DCCD1}">
              <a14:hiddenFill xmlns:a14="http://schemas.microsoft.com/office/drawing/2010/main">
                <a:solidFill>
                  <a:srgbClr val="FFFFFF"/>
                </a:solidFill>
              </a14:hiddenFill>
            </a:ext>
          </a:extLst>
        </p:spPr>
      </p:pic>
      <p:sp>
        <p:nvSpPr>
          <p:cNvPr id="9" name="8 Triángulo isósceles"/>
          <p:cNvSpPr/>
          <p:nvPr/>
        </p:nvSpPr>
        <p:spPr>
          <a:xfrm>
            <a:off x="3810001" y="1072205"/>
            <a:ext cx="3915126" cy="179568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0" name="9 Triángulo isósceles"/>
          <p:cNvSpPr/>
          <p:nvPr/>
        </p:nvSpPr>
        <p:spPr>
          <a:xfrm>
            <a:off x="3297382" y="2030440"/>
            <a:ext cx="5140035" cy="202894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1" name="10 Triángulo isósceles"/>
          <p:cNvSpPr/>
          <p:nvPr/>
        </p:nvSpPr>
        <p:spPr>
          <a:xfrm>
            <a:off x="3297383" y="3076707"/>
            <a:ext cx="5140034" cy="232656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8" name="Rectángulo 3">
            <a:extLst>
              <a:ext uri="{FF2B5EF4-FFF2-40B4-BE49-F238E27FC236}">
                <a16:creationId xmlns:a16="http://schemas.microsoft.com/office/drawing/2014/main" id="{01AB9D11-4AA7-402E-B272-454652E2CB2F}"/>
              </a:ext>
            </a:extLst>
          </p:cNvPr>
          <p:cNvSpPr/>
          <p:nvPr/>
        </p:nvSpPr>
        <p:spPr>
          <a:xfrm>
            <a:off x="4350327" y="2447057"/>
            <a:ext cx="2867891" cy="369332"/>
          </a:xfrm>
          <a:prstGeom prst="rect">
            <a:avLst/>
          </a:prstGeom>
        </p:spPr>
        <p:txBody>
          <a:bodyPr wrap="square">
            <a:spAutoFit/>
          </a:bodyPr>
          <a:lstStyle/>
          <a:p>
            <a:pPr algn="ctr"/>
            <a:r>
              <a:rPr lang="es-MX" dirty="0"/>
              <a:t>+/- 100 hombres y mujeres</a:t>
            </a:r>
            <a:endParaRPr lang="es-DO" dirty="0"/>
          </a:p>
        </p:txBody>
      </p:sp>
      <p:sp>
        <p:nvSpPr>
          <p:cNvPr id="6" name="Rectángulo 3">
            <a:extLst>
              <a:ext uri="{FF2B5EF4-FFF2-40B4-BE49-F238E27FC236}">
                <a16:creationId xmlns:a16="http://schemas.microsoft.com/office/drawing/2014/main" id="{01AB9D11-4AA7-402E-B272-454652E2CB2F}"/>
              </a:ext>
            </a:extLst>
          </p:cNvPr>
          <p:cNvSpPr/>
          <p:nvPr/>
        </p:nvSpPr>
        <p:spPr>
          <a:xfrm>
            <a:off x="4238100" y="3684840"/>
            <a:ext cx="3487025" cy="369332"/>
          </a:xfrm>
          <a:prstGeom prst="rect">
            <a:avLst/>
          </a:prstGeom>
        </p:spPr>
        <p:txBody>
          <a:bodyPr wrap="square">
            <a:spAutoFit/>
          </a:bodyPr>
          <a:lstStyle/>
          <a:p>
            <a:r>
              <a:rPr lang="es-MX" dirty="0"/>
              <a:t>(Fugitivos, vehículos, entre otras).</a:t>
            </a:r>
            <a:endParaRPr lang="es-DO" dirty="0"/>
          </a:p>
        </p:txBody>
      </p:sp>
      <p:sp>
        <p:nvSpPr>
          <p:cNvPr id="7" name="Rectángulo 4">
            <a:extLst>
              <a:ext uri="{FF2B5EF4-FFF2-40B4-BE49-F238E27FC236}">
                <a16:creationId xmlns:a16="http://schemas.microsoft.com/office/drawing/2014/main" id="{58402872-55B5-474D-BC24-9F1C471B882E}"/>
              </a:ext>
            </a:extLst>
          </p:cNvPr>
          <p:cNvSpPr/>
          <p:nvPr/>
        </p:nvSpPr>
        <p:spPr>
          <a:xfrm>
            <a:off x="3048000" y="4756941"/>
            <a:ext cx="6096000" cy="646331"/>
          </a:xfrm>
          <a:prstGeom prst="rect">
            <a:avLst/>
          </a:prstGeom>
        </p:spPr>
        <p:txBody>
          <a:bodyPr>
            <a:spAutoFit/>
          </a:bodyPr>
          <a:lstStyle/>
          <a:p>
            <a:pPr algn="just"/>
            <a:r>
              <a:rPr lang="es-MX" dirty="0"/>
              <a:t>Como es el trabajo con las otras unidades especializadas (drogas, cibercrimen, vehículos, trata de persona, entre otras)</a:t>
            </a:r>
            <a:endParaRPr lang="es-DO" dirty="0"/>
          </a:p>
        </p:txBody>
      </p:sp>
    </p:spTree>
    <p:extLst>
      <p:ext uri="{BB962C8B-B14F-4D97-AF65-F5344CB8AC3E}">
        <p14:creationId xmlns:p14="http://schemas.microsoft.com/office/powerpoint/2010/main" val="156351590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2710" y="2001349"/>
            <a:ext cx="8878506" cy="3498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Marcador de contenido 3"/>
          <p:cNvPicPr>
            <a:picLocks noChangeAspect="1"/>
          </p:cNvPicPr>
          <p:nvPr/>
        </p:nvPicPr>
        <p:blipFill rotWithShape="1">
          <a:blip r:embed="rId3"/>
          <a:srcRect t="16446"/>
          <a:stretch/>
        </p:blipFill>
        <p:spPr>
          <a:xfrm>
            <a:off x="8302109" y="796915"/>
            <a:ext cx="2173117" cy="1204434"/>
          </a:xfrm>
          <a:prstGeom prst="rect">
            <a:avLst/>
          </a:prstGeom>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58288" y="57385"/>
            <a:ext cx="1103481" cy="1008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ángulo 3"/>
          <p:cNvSpPr/>
          <p:nvPr/>
        </p:nvSpPr>
        <p:spPr>
          <a:xfrm>
            <a:off x="1330950" y="2238734"/>
            <a:ext cx="748923" cy="369332"/>
          </a:xfrm>
          <a:prstGeom prst="rect">
            <a:avLst/>
          </a:prstGeom>
        </p:spPr>
        <p:txBody>
          <a:bodyPr wrap="none">
            <a:spAutoFit/>
          </a:bodyPr>
          <a:lstStyle/>
          <a:p>
            <a:pPr lvl="0" algn="ctr">
              <a:lnSpc>
                <a:spcPct val="100000"/>
              </a:lnSpc>
              <a:spcBef>
                <a:spcPts val="0"/>
              </a:spcBef>
            </a:pPr>
            <a:r>
              <a:rPr lang="es-US" b="1" dirty="0">
                <a:solidFill>
                  <a:prstClr val="black"/>
                </a:solidFill>
                <a:latin typeface="Century Gothic" panose="020B0502020202020204" pitchFamily="34" charset="0"/>
                <a:ea typeface="+mj-ea"/>
                <a:cs typeface="Times New Roman" pitchFamily="18" charset="0"/>
              </a:rPr>
              <a:t>(</a:t>
            </a:r>
            <a:r>
              <a:rPr lang="es-US" b="1" dirty="0" err="1">
                <a:solidFill>
                  <a:prstClr val="black"/>
                </a:solidFill>
                <a:latin typeface="Century Gothic" panose="020B0502020202020204" pitchFamily="34" charset="0"/>
                <a:ea typeface="+mj-ea"/>
                <a:cs typeface="Times New Roman" pitchFamily="18" charset="0"/>
              </a:rPr>
              <a:t>PUJ</a:t>
            </a:r>
            <a:r>
              <a:rPr lang="es-US" b="1" dirty="0">
                <a:solidFill>
                  <a:prstClr val="black"/>
                </a:solidFill>
                <a:latin typeface="Century Gothic" panose="020B0502020202020204" pitchFamily="34" charset="0"/>
                <a:ea typeface="+mj-ea"/>
                <a:cs typeface="Times New Roman" pitchFamily="18" charset="0"/>
              </a:rPr>
              <a:t>)</a:t>
            </a:r>
            <a:endParaRPr lang="es-DO" dirty="0">
              <a:solidFill>
                <a:sysClr val="windowText" lastClr="000000"/>
              </a:solidFill>
              <a:latin typeface="Calibri Light" panose="020F0302020204030204"/>
              <a:ea typeface="+mj-ea"/>
              <a:cs typeface="+mj-cs"/>
            </a:endParaRPr>
          </a:p>
        </p:txBody>
      </p:sp>
      <p:pic>
        <p:nvPicPr>
          <p:cNvPr id="9" name="Imagen 10"/>
          <p:cNvPicPr>
            <a:picLocks noChangeAspect="1"/>
          </p:cNvPicPr>
          <p:nvPr/>
        </p:nvPicPr>
        <p:blipFill rotWithShape="1">
          <a:blip r:embed="rId5"/>
          <a:srcRect l="13541" t="24199" r="71528" b="68363"/>
          <a:stretch/>
        </p:blipFill>
        <p:spPr>
          <a:xfrm>
            <a:off x="1432709" y="2553249"/>
            <a:ext cx="2768255" cy="775707"/>
          </a:xfrm>
          <a:prstGeom prst="rect">
            <a:avLst/>
          </a:prstGeom>
          <a:ln>
            <a:noFill/>
          </a:ln>
          <a:effectLst>
            <a:outerShdw blurRad="190500" algn="tl" rotWithShape="0">
              <a:srgbClr val="000000">
                <a:alpha val="70000"/>
              </a:srgbClr>
            </a:outerShdw>
          </a:effectLst>
        </p:spPr>
      </p:pic>
      <p:pic>
        <p:nvPicPr>
          <p:cNvPr id="10" name="Imagen 11"/>
          <p:cNvPicPr>
            <a:picLocks noChangeAspect="1"/>
          </p:cNvPicPr>
          <p:nvPr/>
        </p:nvPicPr>
        <p:blipFill rotWithShape="1">
          <a:blip r:embed="rId6"/>
          <a:srcRect l="17778" t="9259" r="65764" b="80247"/>
          <a:stretch/>
        </p:blipFill>
        <p:spPr>
          <a:xfrm>
            <a:off x="4470529" y="2553249"/>
            <a:ext cx="2682209" cy="775707"/>
          </a:xfrm>
          <a:prstGeom prst="rect">
            <a:avLst/>
          </a:prstGeom>
          <a:ln>
            <a:noFill/>
          </a:ln>
          <a:effectLst>
            <a:outerShdw blurRad="190500" algn="tl" rotWithShape="0">
              <a:srgbClr val="000000">
                <a:alpha val="70000"/>
              </a:srgbClr>
            </a:outerShdw>
          </a:effectLst>
        </p:spPr>
      </p:pic>
      <p:sp>
        <p:nvSpPr>
          <p:cNvPr id="11" name="Rectángulo 13"/>
          <p:cNvSpPr/>
          <p:nvPr/>
        </p:nvSpPr>
        <p:spPr>
          <a:xfrm>
            <a:off x="4470528" y="2230084"/>
            <a:ext cx="1007535" cy="646331"/>
          </a:xfrm>
          <a:prstGeom prst="rect">
            <a:avLst/>
          </a:prstGeom>
        </p:spPr>
        <p:txBody>
          <a:bodyPr wrap="square">
            <a:spAutoFit/>
          </a:bodyPr>
          <a:lstStyle/>
          <a:p>
            <a:r>
              <a:rPr lang="es-US" b="1" dirty="0">
                <a:latin typeface="Century Gothic" panose="020B0502020202020204" pitchFamily="34" charset="0"/>
              </a:rPr>
              <a:t>(</a:t>
            </a:r>
            <a:r>
              <a:rPr lang="es-US" b="1" dirty="0" err="1">
                <a:latin typeface="Century Gothic" panose="020B0502020202020204" pitchFamily="34" charset="0"/>
              </a:rPr>
              <a:t>SDQ</a:t>
            </a:r>
            <a:r>
              <a:rPr lang="es-US" b="1" dirty="0">
                <a:latin typeface="Century Gothic" panose="020B0502020202020204" pitchFamily="34" charset="0"/>
              </a:rPr>
              <a:t>)</a:t>
            </a:r>
            <a:br>
              <a:rPr lang="es-US" dirty="0">
                <a:latin typeface="Century Gothic" panose="020B0502020202020204" pitchFamily="34" charset="0"/>
              </a:rPr>
            </a:br>
            <a:endParaRPr lang="es-DO" dirty="0">
              <a:latin typeface="Century Gothic" panose="020B0502020202020204" pitchFamily="34" charset="0"/>
            </a:endParaRPr>
          </a:p>
        </p:txBody>
      </p:sp>
      <p:pic>
        <p:nvPicPr>
          <p:cNvPr id="12" name="Imagen 14"/>
          <p:cNvPicPr>
            <a:picLocks noChangeAspect="1"/>
          </p:cNvPicPr>
          <p:nvPr/>
        </p:nvPicPr>
        <p:blipFill rotWithShape="1">
          <a:blip r:embed="rId7"/>
          <a:srcRect l="19583" t="9383" r="70278" b="81197"/>
          <a:stretch/>
        </p:blipFill>
        <p:spPr>
          <a:xfrm>
            <a:off x="7542961" y="2553249"/>
            <a:ext cx="2768255" cy="775707"/>
          </a:xfrm>
          <a:prstGeom prst="rect">
            <a:avLst/>
          </a:prstGeom>
          <a:ln>
            <a:noFill/>
          </a:ln>
          <a:effectLst>
            <a:outerShdw blurRad="190500" algn="tl" rotWithShape="0">
              <a:srgbClr val="000000">
                <a:alpha val="70000"/>
              </a:srgbClr>
            </a:outerShdw>
          </a:effectLst>
        </p:spPr>
      </p:pic>
      <p:sp>
        <p:nvSpPr>
          <p:cNvPr id="13" name="Rectángulo 15"/>
          <p:cNvSpPr/>
          <p:nvPr/>
        </p:nvSpPr>
        <p:spPr>
          <a:xfrm>
            <a:off x="7455442" y="2238734"/>
            <a:ext cx="846667" cy="646331"/>
          </a:xfrm>
          <a:prstGeom prst="rect">
            <a:avLst/>
          </a:prstGeom>
        </p:spPr>
        <p:txBody>
          <a:bodyPr wrap="square">
            <a:spAutoFit/>
          </a:bodyPr>
          <a:lstStyle/>
          <a:p>
            <a:r>
              <a:rPr lang="es-DO" b="1" dirty="0">
                <a:latin typeface="Century Gothic" panose="020B0502020202020204" pitchFamily="34" charset="0"/>
              </a:rPr>
              <a:t>(</a:t>
            </a:r>
            <a:r>
              <a:rPr lang="es-DO" b="1" dirty="0" err="1">
                <a:latin typeface="Century Gothic" panose="020B0502020202020204" pitchFamily="34" charset="0"/>
              </a:rPr>
              <a:t>JBQ</a:t>
            </a:r>
            <a:r>
              <a:rPr lang="es-DO" b="1" dirty="0">
                <a:latin typeface="Century Gothic" panose="020B0502020202020204" pitchFamily="34" charset="0"/>
              </a:rPr>
              <a:t>)</a:t>
            </a:r>
            <a:br>
              <a:rPr lang="es-DO" b="1" dirty="0">
                <a:latin typeface="Century Gothic" panose="020B0502020202020204" pitchFamily="34" charset="0"/>
              </a:rPr>
            </a:br>
            <a:endParaRPr lang="es-DO" b="1" dirty="0">
              <a:latin typeface="Century Gothic" panose="020B0502020202020204" pitchFamily="34" charset="0"/>
            </a:endParaRPr>
          </a:p>
        </p:txBody>
      </p:sp>
      <p:pic>
        <p:nvPicPr>
          <p:cNvPr id="14" name="Imagen 16"/>
          <p:cNvPicPr>
            <a:picLocks noChangeAspect="1"/>
          </p:cNvPicPr>
          <p:nvPr/>
        </p:nvPicPr>
        <p:blipFill rotWithShape="1">
          <a:blip r:embed="rId8"/>
          <a:srcRect l="18820" t="9383" r="59930" b="77778"/>
          <a:stretch/>
        </p:blipFill>
        <p:spPr>
          <a:xfrm>
            <a:off x="1432709" y="3974748"/>
            <a:ext cx="2768255" cy="750894"/>
          </a:xfrm>
          <a:prstGeom prst="rect">
            <a:avLst/>
          </a:prstGeom>
          <a:ln>
            <a:noFill/>
          </a:ln>
          <a:effectLst>
            <a:outerShdw blurRad="190500" algn="tl" rotWithShape="0">
              <a:srgbClr val="000000">
                <a:alpha val="70000"/>
              </a:srgbClr>
            </a:outerShdw>
          </a:effectLst>
        </p:spPr>
      </p:pic>
      <p:sp>
        <p:nvSpPr>
          <p:cNvPr id="15" name="Rectángulo 17"/>
          <p:cNvSpPr/>
          <p:nvPr/>
        </p:nvSpPr>
        <p:spPr>
          <a:xfrm>
            <a:off x="1327144" y="3655863"/>
            <a:ext cx="641522" cy="369332"/>
          </a:xfrm>
          <a:prstGeom prst="rect">
            <a:avLst/>
          </a:prstGeom>
        </p:spPr>
        <p:txBody>
          <a:bodyPr wrap="none">
            <a:spAutoFit/>
          </a:bodyPr>
          <a:lstStyle/>
          <a:p>
            <a:pPr lvl="0" algn="ctr">
              <a:lnSpc>
                <a:spcPct val="100000"/>
              </a:lnSpc>
              <a:spcBef>
                <a:spcPts val="0"/>
              </a:spcBef>
            </a:pPr>
            <a:r>
              <a:rPr lang="es-US" b="1" dirty="0">
                <a:solidFill>
                  <a:prstClr val="black"/>
                </a:solidFill>
                <a:latin typeface="Century Gothic" panose="020B0502020202020204" pitchFamily="34" charset="0"/>
                <a:ea typeface="+mj-ea"/>
                <a:cs typeface="Times New Roman" pitchFamily="18" charset="0"/>
              </a:rPr>
              <a:t>(</a:t>
            </a:r>
            <a:r>
              <a:rPr lang="es-US" b="1" dirty="0" err="1">
                <a:solidFill>
                  <a:prstClr val="black"/>
                </a:solidFill>
                <a:latin typeface="Century Gothic" panose="020B0502020202020204" pitchFamily="34" charset="0"/>
                <a:ea typeface="+mj-ea"/>
                <a:cs typeface="Times New Roman" pitchFamily="18" charset="0"/>
              </a:rPr>
              <a:t>STI</a:t>
            </a:r>
            <a:r>
              <a:rPr lang="es-US" b="1" dirty="0">
                <a:solidFill>
                  <a:prstClr val="black"/>
                </a:solidFill>
                <a:latin typeface="Century Gothic" panose="020B0502020202020204" pitchFamily="34" charset="0"/>
                <a:ea typeface="+mj-ea"/>
                <a:cs typeface="Times New Roman" pitchFamily="18" charset="0"/>
              </a:rPr>
              <a:t>)</a:t>
            </a:r>
            <a:endParaRPr lang="es-DO" dirty="0">
              <a:solidFill>
                <a:sysClr val="windowText" lastClr="000000"/>
              </a:solidFill>
              <a:latin typeface="Calibri Light" panose="020F0302020204030204"/>
              <a:ea typeface="+mj-ea"/>
              <a:cs typeface="+mj-cs"/>
            </a:endParaRPr>
          </a:p>
        </p:txBody>
      </p:sp>
      <p:pic>
        <p:nvPicPr>
          <p:cNvPr id="1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7452" y="3974748"/>
            <a:ext cx="2179078" cy="801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ángulo 19"/>
          <p:cNvSpPr/>
          <p:nvPr/>
        </p:nvSpPr>
        <p:spPr>
          <a:xfrm>
            <a:off x="4470528" y="3655863"/>
            <a:ext cx="805029" cy="369332"/>
          </a:xfrm>
          <a:prstGeom prst="rect">
            <a:avLst/>
          </a:prstGeom>
        </p:spPr>
        <p:txBody>
          <a:bodyPr wrap="none">
            <a:spAutoFit/>
          </a:bodyPr>
          <a:lstStyle/>
          <a:p>
            <a:r>
              <a:rPr lang="es-DO" b="1" dirty="0">
                <a:latin typeface="Century Gothic" panose="020B0502020202020204" pitchFamily="34" charset="0"/>
              </a:rPr>
              <a:t>(</a:t>
            </a:r>
            <a:r>
              <a:rPr lang="es-DO" b="1" dirty="0" err="1">
                <a:latin typeface="Century Gothic" panose="020B0502020202020204" pitchFamily="34" charset="0"/>
              </a:rPr>
              <a:t>LRM</a:t>
            </a:r>
            <a:r>
              <a:rPr lang="es-DO" b="1" dirty="0">
                <a:latin typeface="Century Gothic" panose="020B0502020202020204" pitchFamily="34" charset="0"/>
              </a:rPr>
              <a:t>)</a:t>
            </a:r>
          </a:p>
        </p:txBody>
      </p:sp>
      <p:pic>
        <p:nvPicPr>
          <p:cNvPr id="18" name="Imagen 20"/>
          <p:cNvPicPr>
            <a:picLocks noChangeAspect="1"/>
          </p:cNvPicPr>
          <p:nvPr/>
        </p:nvPicPr>
        <p:blipFill rotWithShape="1">
          <a:blip r:embed="rId10"/>
          <a:srcRect l="18888" t="6296" r="64445" b="83086"/>
          <a:stretch/>
        </p:blipFill>
        <p:spPr>
          <a:xfrm>
            <a:off x="7561210" y="4012803"/>
            <a:ext cx="2750006" cy="728133"/>
          </a:xfrm>
          <a:prstGeom prst="rect">
            <a:avLst/>
          </a:prstGeom>
        </p:spPr>
      </p:pic>
      <p:sp>
        <p:nvSpPr>
          <p:cNvPr id="19" name="Rectángulo 21"/>
          <p:cNvSpPr/>
          <p:nvPr/>
        </p:nvSpPr>
        <p:spPr>
          <a:xfrm>
            <a:off x="7578202" y="3655863"/>
            <a:ext cx="814647" cy="369332"/>
          </a:xfrm>
          <a:prstGeom prst="rect">
            <a:avLst/>
          </a:prstGeom>
        </p:spPr>
        <p:txBody>
          <a:bodyPr wrap="none">
            <a:spAutoFit/>
          </a:bodyPr>
          <a:lstStyle/>
          <a:p>
            <a:pPr lvl="0" algn="ctr">
              <a:lnSpc>
                <a:spcPct val="100000"/>
              </a:lnSpc>
              <a:spcBef>
                <a:spcPts val="0"/>
              </a:spcBef>
            </a:pPr>
            <a:r>
              <a:rPr lang="es-US" b="1" dirty="0">
                <a:solidFill>
                  <a:prstClr val="black"/>
                </a:solidFill>
                <a:latin typeface="Century Gothic" panose="020B0502020202020204" pitchFamily="34" charset="0"/>
                <a:ea typeface="+mj-ea"/>
                <a:cs typeface="Times New Roman" pitchFamily="18" charset="0"/>
              </a:rPr>
              <a:t>(POP)</a:t>
            </a:r>
            <a:endParaRPr lang="es-DO" dirty="0">
              <a:solidFill>
                <a:sysClr val="windowText" lastClr="000000"/>
              </a:solidFill>
              <a:latin typeface="Calibri Light" panose="020F0302020204030204"/>
              <a:ea typeface="+mj-ea"/>
              <a:cs typeface="+mj-cs"/>
            </a:endParaRPr>
          </a:p>
        </p:txBody>
      </p:sp>
      <p:sp>
        <p:nvSpPr>
          <p:cNvPr id="5" name="Título 1"/>
          <p:cNvSpPr txBox="1">
            <a:spLocks/>
          </p:cNvSpPr>
          <p:nvPr/>
        </p:nvSpPr>
        <p:spPr>
          <a:xfrm>
            <a:off x="702413" y="25048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kumimoji="0" lang="es-US" sz="2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Times New Roman" pitchFamily="18" charset="0"/>
              </a:rPr>
              <a:t>SECCIONES </a:t>
            </a:r>
            <a:r>
              <a:rPr lang="es-US" sz="2800" b="1" dirty="0">
                <a:solidFill>
                  <a:prstClr val="black"/>
                </a:solidFill>
                <a:latin typeface="Century Gothic" panose="020B0502020202020204" pitchFamily="34" charset="0"/>
                <a:cs typeface="Times New Roman" pitchFamily="18" charset="0"/>
              </a:rPr>
              <a:t>EN AEROPUERTOS </a:t>
            </a:r>
            <a:br>
              <a:rPr lang="es-US" sz="2800" b="1" dirty="0">
                <a:solidFill>
                  <a:prstClr val="black"/>
                </a:solidFill>
                <a:latin typeface="Century Gothic" panose="020B0502020202020204" pitchFamily="34" charset="0"/>
                <a:cs typeface="Times New Roman" pitchFamily="18" charset="0"/>
              </a:rPr>
            </a:br>
            <a:endParaRPr kumimoji="0" lang="es-DO" sz="28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055540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1454727" y="64923"/>
            <a:ext cx="9700953" cy="93259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DO" sz="4400" b="1" dirty="0"/>
              <a:t>COLABORACION INTERNACIONAL</a:t>
            </a:r>
          </a:p>
        </p:txBody>
      </p:sp>
      <p:sp>
        <p:nvSpPr>
          <p:cNvPr id="6" name="5 Rectángulo"/>
          <p:cNvSpPr/>
          <p:nvPr/>
        </p:nvSpPr>
        <p:spPr>
          <a:xfrm>
            <a:off x="734290" y="1498938"/>
            <a:ext cx="10806545" cy="2154436"/>
          </a:xfrm>
          <a:prstGeom prst="rect">
            <a:avLst/>
          </a:prstGeom>
        </p:spPr>
        <p:txBody>
          <a:bodyPr wrap="square">
            <a:spAutoFit/>
          </a:bodyPr>
          <a:lstStyle/>
          <a:p>
            <a:pPr algn="just"/>
            <a:r>
              <a:rPr lang="es-DO" sz="2000" dirty="0">
                <a:latin typeface="Century Gothic" panose="020B0502020202020204" pitchFamily="34" charset="0"/>
              </a:rPr>
              <a:t>La cooperación internacional o cooperación entre países es </a:t>
            </a:r>
            <a:r>
              <a:rPr lang="es-DO" sz="2000" b="1" dirty="0">
                <a:latin typeface="Century Gothic" panose="020B0502020202020204" pitchFamily="34" charset="0"/>
              </a:rPr>
              <a:t>una forma de organización benéfica entre Estados</a:t>
            </a:r>
            <a:r>
              <a:rPr lang="es-DO" sz="2000" dirty="0">
                <a:latin typeface="Century Gothic" panose="020B0502020202020204" pitchFamily="34" charset="0"/>
              </a:rPr>
              <a:t>, que tiene como fin atender las necesidades de cada uno de un modo tal que los beneficie a ambos, o que les brinde oportunidades mutuas de las que carece el resto de sus relaciones internacionales.</a:t>
            </a:r>
          </a:p>
          <a:p>
            <a:pPr algn="just"/>
            <a:br>
              <a:rPr lang="es-DO" dirty="0">
                <a:latin typeface="Century Gothic" panose="020B0502020202020204" pitchFamily="34" charset="0"/>
              </a:rPr>
            </a:br>
            <a:br>
              <a:rPr lang="es-DO" dirty="0">
                <a:latin typeface="Century Gothic" panose="020B0502020202020204" pitchFamily="34" charset="0"/>
              </a:rPr>
            </a:br>
            <a:endParaRPr lang="es-DO" dirty="0">
              <a:latin typeface="Century Gothic" panose="020B0502020202020204" pitchFamily="34" charset="0"/>
            </a:endParaRPr>
          </a:p>
        </p:txBody>
      </p:sp>
      <p:sp>
        <p:nvSpPr>
          <p:cNvPr id="7" name="AutoShape 2" descr="Importancia de la Cooperación Internacional entre Administraciones  Tributarias | Centro Interamericano de Administraciones Tributaria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DO"/>
          </a:p>
        </p:txBody>
      </p:sp>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1172"/>
          <a:stretch/>
        </p:blipFill>
        <p:spPr bwMode="auto">
          <a:xfrm>
            <a:off x="3879274" y="3034137"/>
            <a:ext cx="4142508" cy="214023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Rectángulo"/>
          <p:cNvSpPr/>
          <p:nvPr/>
        </p:nvSpPr>
        <p:spPr>
          <a:xfrm>
            <a:off x="734290" y="5204422"/>
            <a:ext cx="10029105" cy="1077218"/>
          </a:xfrm>
          <a:prstGeom prst="rect">
            <a:avLst/>
          </a:prstGeom>
        </p:spPr>
        <p:txBody>
          <a:bodyPr wrap="square">
            <a:spAutoFit/>
          </a:bodyPr>
          <a:lstStyle/>
          <a:p>
            <a:pPr algn="just"/>
            <a:r>
              <a:rPr lang="es-DO" sz="1600" dirty="0">
                <a:latin typeface="Century Gothic" panose="020B0502020202020204" pitchFamily="34" charset="0"/>
              </a:rPr>
              <a:t>se realizarán acciones focalizadas en conseguir una cooperación policial internacional que </a:t>
            </a:r>
            <a:r>
              <a:rPr lang="es-DO" sz="1600" b="1" dirty="0">
                <a:latin typeface="Century Gothic" panose="020B0502020202020204" pitchFamily="34" charset="0"/>
              </a:rPr>
              <a:t>optimice las capacidades operacionales de las instituciones</a:t>
            </a:r>
            <a:r>
              <a:rPr lang="es-DO" sz="1600" dirty="0">
                <a:latin typeface="Century Gothic" panose="020B0502020202020204" pitchFamily="34" charset="0"/>
              </a:rPr>
              <a:t> en su lucha contra los grupos criminales internacionales que se dedican a los tráficos de seres humanos, de drogas, de armas o de bienes culturales, ciberdelincuencia, entre otros.</a:t>
            </a:r>
          </a:p>
        </p:txBody>
      </p:sp>
    </p:spTree>
    <p:extLst>
      <p:ext uri="{BB962C8B-B14F-4D97-AF65-F5344CB8AC3E}">
        <p14:creationId xmlns:p14="http://schemas.microsoft.com/office/powerpoint/2010/main" val="239133763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Pergamino horizontal"/>
          <p:cNvSpPr/>
          <p:nvPr/>
        </p:nvSpPr>
        <p:spPr>
          <a:xfrm>
            <a:off x="1163796" y="955962"/>
            <a:ext cx="9268691" cy="5846618"/>
          </a:xfrm>
          <a:prstGeom prst="horizontalScroll">
            <a:avLst/>
          </a:prstGeom>
          <a:solidFill>
            <a:schemeClr val="accent1">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s-DO"/>
          </a:p>
        </p:txBody>
      </p:sp>
      <p:sp>
        <p:nvSpPr>
          <p:cNvPr id="4" name="Rectángulo 3">
            <a:extLst>
              <a:ext uri="{FF2B5EF4-FFF2-40B4-BE49-F238E27FC236}">
                <a16:creationId xmlns:a16="http://schemas.microsoft.com/office/drawing/2014/main" id="{99545B83-D2E2-449C-A643-F51A99219F02}"/>
              </a:ext>
            </a:extLst>
          </p:cNvPr>
          <p:cNvSpPr/>
          <p:nvPr/>
        </p:nvSpPr>
        <p:spPr>
          <a:xfrm>
            <a:off x="2364959" y="201148"/>
            <a:ext cx="7127272" cy="523220"/>
          </a:xfrm>
          <a:prstGeom prst="rect">
            <a:avLst/>
          </a:prstGeom>
        </p:spPr>
        <p:txBody>
          <a:bodyPr wrap="none">
            <a:spAutoFit/>
          </a:bodyPr>
          <a:lstStyle/>
          <a:p>
            <a:r>
              <a:rPr lang="es-MX" sz="2800" b="1" dirty="0">
                <a:latin typeface="Century Gothic" panose="020B0502020202020204" pitchFamily="34" charset="0"/>
              </a:rPr>
              <a:t>VALIDEZ DE LAS NOTIFICACIONES ROJAS</a:t>
            </a:r>
            <a:endParaRPr lang="es-DO" sz="2800" b="1" dirty="0">
              <a:latin typeface="Century Gothic" panose="020B0502020202020204" pitchFamily="34" charset="0"/>
            </a:endParaRPr>
          </a:p>
        </p:txBody>
      </p:sp>
      <p:sp>
        <p:nvSpPr>
          <p:cNvPr id="5" name="Rectángulo 14">
            <a:extLst>
              <a:ext uri="{FF2B5EF4-FFF2-40B4-BE49-F238E27FC236}">
                <a16:creationId xmlns:a16="http://schemas.microsoft.com/office/drawing/2014/main" id="{9525F1F1-3E6F-46D7-BED8-4A5F8EBE723F}"/>
              </a:ext>
            </a:extLst>
          </p:cNvPr>
          <p:cNvSpPr/>
          <p:nvPr/>
        </p:nvSpPr>
        <p:spPr>
          <a:xfrm>
            <a:off x="1163796" y="1243294"/>
            <a:ext cx="5078313" cy="369332"/>
          </a:xfrm>
          <a:prstGeom prst="rect">
            <a:avLst/>
          </a:prstGeom>
        </p:spPr>
        <p:txBody>
          <a:bodyPr wrap="none">
            <a:spAutoFit/>
          </a:bodyPr>
          <a:lstStyle/>
          <a:p>
            <a:r>
              <a:rPr lang="es-MX" dirty="0">
                <a:latin typeface="Arial Rounded MT Bold" panose="020F0704030504030204" pitchFamily="34" charset="0"/>
              </a:rPr>
              <a:t>Aspectos legales de las notificaciones rojas</a:t>
            </a:r>
            <a:endParaRPr lang="es-DO" dirty="0">
              <a:latin typeface="Arial Rounded MT Bold" panose="020F0704030504030204" pitchFamily="34" charset="0"/>
            </a:endParaRPr>
          </a:p>
        </p:txBody>
      </p:sp>
      <p:sp>
        <p:nvSpPr>
          <p:cNvPr id="6" name="2 Rectángulo">
            <a:extLst>
              <a:ext uri="{FF2B5EF4-FFF2-40B4-BE49-F238E27FC236}">
                <a16:creationId xmlns:a16="http://schemas.microsoft.com/office/drawing/2014/main" id="{26323253-0903-490E-AEC0-A08FB74C1B4B}"/>
              </a:ext>
            </a:extLst>
          </p:cNvPr>
          <p:cNvSpPr/>
          <p:nvPr/>
        </p:nvSpPr>
        <p:spPr>
          <a:xfrm>
            <a:off x="2245085" y="2188954"/>
            <a:ext cx="7699627" cy="3363678"/>
          </a:xfrm>
          <a:prstGeom prst="rect">
            <a:avLst/>
          </a:prstGeom>
        </p:spPr>
        <p:txBody>
          <a:bodyPr wrap="square">
            <a:spAutoFit/>
          </a:bodyPr>
          <a:lstStyle/>
          <a:p>
            <a:pPr marL="285750" lvl="0" indent="-285750">
              <a:lnSpc>
                <a:spcPct val="150000"/>
              </a:lnSpc>
              <a:buFont typeface="Arial" panose="020B0604020202020204" pitchFamily="34" charset="0"/>
              <a:buChar char="•"/>
            </a:pPr>
            <a:r>
              <a:rPr lang="es-DO" dirty="0">
                <a:latin typeface="Century Gothic" panose="020B0502020202020204" pitchFamily="34" charset="0"/>
              </a:rPr>
              <a:t>Constitución de la República Dominicana.</a:t>
            </a:r>
            <a:endParaRPr lang="es-SV" dirty="0">
              <a:latin typeface="Century Gothic" panose="020B0502020202020204" pitchFamily="34" charset="0"/>
            </a:endParaRPr>
          </a:p>
          <a:p>
            <a:pPr marL="285750" indent="-285750">
              <a:lnSpc>
                <a:spcPct val="150000"/>
              </a:lnSpc>
              <a:buFont typeface="Arial" panose="020B0604020202020204" pitchFamily="34" charset="0"/>
              <a:buChar char="•"/>
            </a:pPr>
            <a:r>
              <a:rPr lang="es-DO" dirty="0">
                <a:latin typeface="Century Gothic" panose="020B0502020202020204" pitchFamily="34" charset="0"/>
              </a:rPr>
              <a:t> Ley No. 590-16 Institucional de la Policía Nacional.</a:t>
            </a:r>
            <a:endParaRPr lang="es-SV" dirty="0">
              <a:latin typeface="Century Gothic" panose="020B0502020202020204" pitchFamily="34" charset="0"/>
            </a:endParaRPr>
          </a:p>
          <a:p>
            <a:pPr marL="285750" indent="-285750">
              <a:lnSpc>
                <a:spcPct val="150000"/>
              </a:lnSpc>
              <a:buFont typeface="Arial" panose="020B0604020202020204" pitchFamily="34" charset="0"/>
              <a:buChar char="•"/>
            </a:pPr>
            <a:r>
              <a:rPr lang="es-DO" dirty="0">
                <a:latin typeface="Century Gothic" panose="020B0502020202020204" pitchFamily="34" charset="0"/>
              </a:rPr>
              <a:t> Ley No. 76-02 el Código Procesal Penal de la R. D.</a:t>
            </a:r>
            <a:endParaRPr lang="es-SV" dirty="0">
              <a:latin typeface="Century Gothic" panose="020B0502020202020204" pitchFamily="34" charset="0"/>
            </a:endParaRPr>
          </a:p>
          <a:p>
            <a:pPr marL="285750" indent="-285750">
              <a:lnSpc>
                <a:spcPct val="150000"/>
              </a:lnSpc>
              <a:buFont typeface="Arial" panose="020B0604020202020204" pitchFamily="34" charset="0"/>
              <a:buChar char="•"/>
            </a:pPr>
            <a:r>
              <a:rPr lang="es-DO" dirty="0">
                <a:latin typeface="Century Gothic" panose="020B0502020202020204" pitchFamily="34" charset="0"/>
              </a:rPr>
              <a:t> Ley General de Migración No. 285-04.</a:t>
            </a:r>
            <a:endParaRPr lang="es-SV" dirty="0">
              <a:latin typeface="Century Gothic" panose="020B0502020202020204" pitchFamily="34" charset="0"/>
            </a:endParaRPr>
          </a:p>
          <a:p>
            <a:pPr marL="285750" indent="-285750">
              <a:lnSpc>
                <a:spcPct val="150000"/>
              </a:lnSpc>
              <a:buFont typeface="Arial" panose="020B0604020202020204" pitchFamily="34" charset="0"/>
              <a:buChar char="•"/>
            </a:pPr>
            <a:r>
              <a:rPr lang="es-DO" dirty="0">
                <a:latin typeface="Century Gothic" panose="020B0502020202020204" pitchFamily="34" charset="0"/>
              </a:rPr>
              <a:t> Ley 278-98 que modifica la Ley 489 de 1969, sobre la extradición en R.D.</a:t>
            </a:r>
          </a:p>
          <a:p>
            <a:pPr marL="285750" indent="-285750">
              <a:lnSpc>
                <a:spcPct val="150000"/>
              </a:lnSpc>
              <a:buFont typeface="Arial" panose="020B0604020202020204" pitchFamily="34" charset="0"/>
              <a:buChar char="•"/>
            </a:pPr>
            <a:r>
              <a:rPr lang="es-SV" dirty="0">
                <a:latin typeface="Century Gothic" panose="020B0502020202020204" pitchFamily="34" charset="0"/>
              </a:rPr>
              <a:t>Estatuto de la OIPC-INTERPOL.</a:t>
            </a:r>
          </a:p>
          <a:p>
            <a:pPr marL="285750" indent="-285750">
              <a:lnSpc>
                <a:spcPct val="150000"/>
              </a:lnSpc>
              <a:buFont typeface="Arial" panose="020B0604020202020204" pitchFamily="34" charset="0"/>
              <a:buChar char="•"/>
            </a:pPr>
            <a:r>
              <a:rPr lang="es-MX" dirty="0">
                <a:latin typeface="Century Gothic" panose="020B0502020202020204" pitchFamily="34" charset="0"/>
              </a:rPr>
              <a:t>Declaración Universal de los Derechos Humanos.</a:t>
            </a:r>
            <a:endParaRPr lang="es-SV" dirty="0">
              <a:latin typeface="Century Gothic" panose="020B0502020202020204" pitchFamily="34" charset="0"/>
            </a:endParaRPr>
          </a:p>
        </p:txBody>
      </p:sp>
      <p:pic>
        <p:nvPicPr>
          <p:cNvPr id="7" name="Imagen 12">
            <a:extLst>
              <a:ext uri="{FF2B5EF4-FFF2-40B4-BE49-F238E27FC236}">
                <a16:creationId xmlns:a16="http://schemas.microsoft.com/office/drawing/2014/main" id="{2FE98DE6-98F2-4735-8B0B-DD027F264CF7}"/>
              </a:ext>
            </a:extLst>
          </p:cNvPr>
          <p:cNvPicPr>
            <a:picLocks noChangeAspect="1"/>
          </p:cNvPicPr>
          <p:nvPr/>
        </p:nvPicPr>
        <p:blipFill>
          <a:blip r:embed="rId2"/>
          <a:stretch>
            <a:fillRect/>
          </a:stretch>
        </p:blipFill>
        <p:spPr>
          <a:xfrm>
            <a:off x="9198999" y="2022943"/>
            <a:ext cx="2466975" cy="1847850"/>
          </a:xfrm>
          <a:prstGeom prst="ellipse">
            <a:avLst/>
          </a:prstGeom>
          <a:ln>
            <a:noFill/>
          </a:ln>
          <a:effectLst>
            <a:softEdge rad="112500"/>
          </a:effectLst>
        </p:spPr>
      </p:pic>
      <p:pic>
        <p:nvPicPr>
          <p:cNvPr id="9" name="Picture 2" descr="Interpol - Wikipedi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7897"/>
          <a:stretch/>
        </p:blipFill>
        <p:spPr bwMode="auto">
          <a:xfrm>
            <a:off x="10562212" y="295395"/>
            <a:ext cx="1145156" cy="857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795704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99545B83-D2E2-449C-A643-F51A99219F02}"/>
              </a:ext>
            </a:extLst>
          </p:cNvPr>
          <p:cNvSpPr/>
          <p:nvPr/>
        </p:nvSpPr>
        <p:spPr>
          <a:xfrm>
            <a:off x="2364959" y="104163"/>
            <a:ext cx="7127272" cy="523220"/>
          </a:xfrm>
          <a:prstGeom prst="rect">
            <a:avLst/>
          </a:prstGeom>
        </p:spPr>
        <p:txBody>
          <a:bodyPr wrap="none">
            <a:spAutoFit/>
          </a:bodyPr>
          <a:lstStyle/>
          <a:p>
            <a:r>
              <a:rPr lang="es-MX" sz="2800" b="1" dirty="0">
                <a:latin typeface="Century Gothic" panose="020B0502020202020204" pitchFamily="34" charset="0"/>
              </a:rPr>
              <a:t>VALIDEZ DE LAS NOTIFICACIONES ROJAS</a:t>
            </a:r>
            <a:endParaRPr lang="es-DO" sz="2800" b="1" dirty="0">
              <a:latin typeface="Century Gothic" panose="020B0502020202020204" pitchFamily="34" charset="0"/>
            </a:endParaRPr>
          </a:p>
        </p:txBody>
      </p:sp>
      <p:pic>
        <p:nvPicPr>
          <p:cNvPr id="5" name="Picture 2" descr="Interpol - Wikipedia"/>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7897"/>
          <a:stretch/>
        </p:blipFill>
        <p:spPr bwMode="auto">
          <a:xfrm>
            <a:off x="10562212" y="295395"/>
            <a:ext cx="1145156" cy="85794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12">
            <a:extLst>
              <a:ext uri="{FF2B5EF4-FFF2-40B4-BE49-F238E27FC236}">
                <a16:creationId xmlns:a16="http://schemas.microsoft.com/office/drawing/2014/main" id="{2FE98DE6-98F2-4735-8B0B-DD027F264CF7}"/>
              </a:ext>
            </a:extLst>
          </p:cNvPr>
          <p:cNvPicPr>
            <a:picLocks noChangeAspect="1"/>
          </p:cNvPicPr>
          <p:nvPr/>
        </p:nvPicPr>
        <p:blipFill>
          <a:blip r:embed="rId3"/>
          <a:stretch>
            <a:fillRect/>
          </a:stretch>
        </p:blipFill>
        <p:spPr>
          <a:xfrm>
            <a:off x="5943623" y="2146538"/>
            <a:ext cx="3240717" cy="2427410"/>
          </a:xfrm>
          <a:prstGeom prst="ellipse">
            <a:avLst/>
          </a:prstGeom>
          <a:ln>
            <a:noFill/>
          </a:ln>
          <a:effectLst>
            <a:softEdge rad="112500"/>
          </a:effectLst>
        </p:spPr>
      </p:pic>
      <p:pic>
        <p:nvPicPr>
          <p:cNvPr id="8" name="Imagen 17">
            <a:extLst>
              <a:ext uri="{FF2B5EF4-FFF2-40B4-BE49-F238E27FC236}">
                <a16:creationId xmlns:a16="http://schemas.microsoft.com/office/drawing/2014/main" id="{5E22FCFB-2065-49AA-8BC0-8F9749F2D6C2}"/>
              </a:ext>
            </a:extLst>
          </p:cNvPr>
          <p:cNvPicPr>
            <a:picLocks noChangeAspect="1"/>
          </p:cNvPicPr>
          <p:nvPr/>
        </p:nvPicPr>
        <p:blipFill rotWithShape="1">
          <a:blip r:embed="rId4"/>
          <a:srcRect t="23793" b="45942"/>
          <a:stretch/>
        </p:blipFill>
        <p:spPr>
          <a:xfrm>
            <a:off x="1078101" y="2594721"/>
            <a:ext cx="4764038" cy="1705463"/>
          </a:xfrm>
          <a:prstGeom prst="rect">
            <a:avLst/>
          </a:prstGeom>
        </p:spPr>
      </p:pic>
      <p:pic>
        <p:nvPicPr>
          <p:cNvPr id="10" name="Imagen 9">
            <a:extLst>
              <a:ext uri="{FF2B5EF4-FFF2-40B4-BE49-F238E27FC236}">
                <a16:creationId xmlns:a16="http://schemas.microsoft.com/office/drawing/2014/main" id="{363EA9FC-2C3E-4D09-9154-F810C81D1AF0}"/>
              </a:ext>
            </a:extLst>
          </p:cNvPr>
          <p:cNvPicPr>
            <a:picLocks noChangeAspect="1"/>
          </p:cNvPicPr>
          <p:nvPr/>
        </p:nvPicPr>
        <p:blipFill rotWithShape="1">
          <a:blip r:embed="rId4"/>
          <a:srcRect l="6959" t="71297"/>
          <a:stretch/>
        </p:blipFill>
        <p:spPr>
          <a:xfrm>
            <a:off x="5389441" y="4496853"/>
            <a:ext cx="4432492" cy="1617436"/>
          </a:xfrm>
          <a:prstGeom prst="rect">
            <a:avLst/>
          </a:prstGeom>
        </p:spPr>
      </p:pic>
      <p:sp>
        <p:nvSpPr>
          <p:cNvPr id="11" name="10 Cinta hacia arriba"/>
          <p:cNvSpPr/>
          <p:nvPr/>
        </p:nvSpPr>
        <p:spPr>
          <a:xfrm>
            <a:off x="1343890" y="1111955"/>
            <a:ext cx="7259783" cy="737401"/>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pic>
        <p:nvPicPr>
          <p:cNvPr id="9" name="Imagen 8">
            <a:extLst>
              <a:ext uri="{FF2B5EF4-FFF2-40B4-BE49-F238E27FC236}">
                <a16:creationId xmlns:a16="http://schemas.microsoft.com/office/drawing/2014/main" id="{695CCE33-EC60-4E47-9D48-303A3EC19A0D}"/>
              </a:ext>
            </a:extLst>
          </p:cNvPr>
          <p:cNvPicPr>
            <a:picLocks noChangeAspect="1"/>
          </p:cNvPicPr>
          <p:nvPr/>
        </p:nvPicPr>
        <p:blipFill rotWithShape="1">
          <a:blip r:embed="rId4"/>
          <a:srcRect b="90715"/>
          <a:stretch/>
        </p:blipFill>
        <p:spPr>
          <a:xfrm>
            <a:off x="3232959" y="1153340"/>
            <a:ext cx="3500350" cy="523220"/>
          </a:xfrm>
          <a:prstGeom prst="rect">
            <a:avLst/>
          </a:prstGeom>
        </p:spPr>
      </p:pic>
      <p:sp>
        <p:nvSpPr>
          <p:cNvPr id="12" name="11 Elipse"/>
          <p:cNvSpPr/>
          <p:nvPr/>
        </p:nvSpPr>
        <p:spPr>
          <a:xfrm>
            <a:off x="1451285" y="2480884"/>
            <a:ext cx="1198420" cy="33287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pic>
        <p:nvPicPr>
          <p:cNvPr id="1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13912" y="4573948"/>
            <a:ext cx="1038094" cy="1558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2307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900" decel="100000" fill="hold"/>
                                        <p:tgtEl>
                                          <p:spTgt spid="13"/>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1159537" y="300656"/>
            <a:ext cx="10187336" cy="82020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US" sz="3200" b="1" dirty="0">
                <a:latin typeface="Bernard MT Condensed" panose="02050806060905020404" pitchFamily="18" charset="0"/>
              </a:rPr>
              <a:t>USO DE OTRAS NOTIFICACIONES (ROJO, VERDE, AZUL, MORADAS)</a:t>
            </a:r>
            <a:endParaRPr lang="es-DO" sz="3200" b="1" dirty="0">
              <a:latin typeface="Bernard MT Condensed" panose="02050806060905020404" pitchFamily="18" charset="0"/>
            </a:endParaRPr>
          </a:p>
        </p:txBody>
      </p:sp>
      <p:pic>
        <p:nvPicPr>
          <p:cNvPr id="5" name="Imagen 2"/>
          <p:cNvPicPr>
            <a:picLocks noChangeAspect="1"/>
          </p:cNvPicPr>
          <p:nvPr/>
        </p:nvPicPr>
        <p:blipFill>
          <a:blip r:embed="rId2"/>
          <a:stretch>
            <a:fillRect/>
          </a:stretch>
        </p:blipFill>
        <p:spPr>
          <a:xfrm>
            <a:off x="676875" y="2994563"/>
            <a:ext cx="1332033" cy="1981739"/>
          </a:xfrm>
          <a:prstGeom prst="rect">
            <a:avLst/>
          </a:prstGeom>
        </p:spPr>
      </p:pic>
      <p:pic>
        <p:nvPicPr>
          <p:cNvPr id="6" name="Imagen 4"/>
          <p:cNvPicPr>
            <a:picLocks noChangeAspect="1"/>
          </p:cNvPicPr>
          <p:nvPr/>
        </p:nvPicPr>
        <p:blipFill rotWithShape="1">
          <a:blip r:embed="rId3"/>
          <a:srcRect l="20149" t="26123" r="59154" b="62057"/>
          <a:stretch/>
        </p:blipFill>
        <p:spPr>
          <a:xfrm>
            <a:off x="236349" y="5005616"/>
            <a:ext cx="2074121" cy="512552"/>
          </a:xfrm>
          <a:prstGeom prst="rect">
            <a:avLst/>
          </a:prstGeom>
        </p:spPr>
      </p:pic>
      <p:sp>
        <p:nvSpPr>
          <p:cNvPr id="7" name="Elipse 5"/>
          <p:cNvSpPr/>
          <p:nvPr/>
        </p:nvSpPr>
        <p:spPr>
          <a:xfrm>
            <a:off x="1025715" y="2457880"/>
            <a:ext cx="634352" cy="47805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000" b="1" dirty="0">
                <a:solidFill>
                  <a:schemeClr val="bg1"/>
                </a:solidFill>
              </a:rPr>
              <a:t>398</a:t>
            </a:r>
            <a:endParaRPr lang="es-DO" sz="1000" b="1" dirty="0">
              <a:solidFill>
                <a:schemeClr val="bg1"/>
              </a:solidFill>
            </a:endParaRPr>
          </a:p>
        </p:txBody>
      </p:sp>
      <p:pic>
        <p:nvPicPr>
          <p:cNvPr id="8" name="Imagen 3"/>
          <p:cNvPicPr>
            <a:picLocks noChangeAspect="1"/>
          </p:cNvPicPr>
          <p:nvPr/>
        </p:nvPicPr>
        <p:blipFill>
          <a:blip r:embed="rId4"/>
          <a:stretch>
            <a:fillRect/>
          </a:stretch>
        </p:blipFill>
        <p:spPr>
          <a:xfrm>
            <a:off x="3795527" y="2973797"/>
            <a:ext cx="1343025" cy="2009775"/>
          </a:xfrm>
          <a:prstGeom prst="rect">
            <a:avLst/>
          </a:prstGeom>
        </p:spPr>
      </p:pic>
      <p:pic>
        <p:nvPicPr>
          <p:cNvPr id="9" name="Imagen 4"/>
          <p:cNvPicPr>
            <a:picLocks noChangeAspect="1"/>
          </p:cNvPicPr>
          <p:nvPr/>
        </p:nvPicPr>
        <p:blipFill>
          <a:blip r:embed="rId5"/>
          <a:stretch>
            <a:fillRect/>
          </a:stretch>
        </p:blipFill>
        <p:spPr>
          <a:xfrm>
            <a:off x="6483693" y="2973796"/>
            <a:ext cx="1343025" cy="2009775"/>
          </a:xfrm>
          <a:prstGeom prst="rect">
            <a:avLst/>
          </a:prstGeom>
        </p:spPr>
      </p:pic>
      <p:pic>
        <p:nvPicPr>
          <p:cNvPr id="10" name="Imagen 5"/>
          <p:cNvPicPr>
            <a:picLocks noChangeAspect="1"/>
          </p:cNvPicPr>
          <p:nvPr/>
        </p:nvPicPr>
        <p:blipFill>
          <a:blip r:embed="rId6"/>
          <a:stretch>
            <a:fillRect/>
          </a:stretch>
        </p:blipFill>
        <p:spPr>
          <a:xfrm>
            <a:off x="9171860" y="2973796"/>
            <a:ext cx="1343025" cy="2009775"/>
          </a:xfrm>
          <a:prstGeom prst="rect">
            <a:avLst/>
          </a:prstGeom>
        </p:spPr>
      </p:pic>
      <p:pic>
        <p:nvPicPr>
          <p:cNvPr id="11" name="Imagen 7"/>
          <p:cNvPicPr>
            <a:picLocks noChangeAspect="1"/>
          </p:cNvPicPr>
          <p:nvPr/>
        </p:nvPicPr>
        <p:blipFill rotWithShape="1">
          <a:blip r:embed="rId7"/>
          <a:srcRect l="63591" t="10864" r="15981" b="81341"/>
          <a:stretch/>
        </p:blipFill>
        <p:spPr>
          <a:xfrm>
            <a:off x="2638044" y="4983571"/>
            <a:ext cx="2490651" cy="534597"/>
          </a:xfrm>
          <a:prstGeom prst="rect">
            <a:avLst/>
          </a:prstGeom>
        </p:spPr>
      </p:pic>
      <p:pic>
        <p:nvPicPr>
          <p:cNvPr id="12" name="Imagen 8"/>
          <p:cNvPicPr>
            <a:picLocks noChangeAspect="1"/>
          </p:cNvPicPr>
          <p:nvPr/>
        </p:nvPicPr>
        <p:blipFill rotWithShape="1">
          <a:blip r:embed="rId8"/>
          <a:srcRect l="8689" t="83890" r="5565"/>
          <a:stretch/>
        </p:blipFill>
        <p:spPr>
          <a:xfrm>
            <a:off x="9179269" y="4973886"/>
            <a:ext cx="2760133" cy="521297"/>
          </a:xfrm>
          <a:prstGeom prst="rect">
            <a:avLst/>
          </a:prstGeom>
        </p:spPr>
      </p:pic>
      <p:pic>
        <p:nvPicPr>
          <p:cNvPr id="13" name="Imagen 9"/>
          <p:cNvPicPr>
            <a:picLocks noChangeAspect="1"/>
          </p:cNvPicPr>
          <p:nvPr/>
        </p:nvPicPr>
        <p:blipFill rotWithShape="1">
          <a:blip r:embed="rId7"/>
          <a:srcRect l="14445" t="54444" r="64236" b="38025"/>
          <a:stretch/>
        </p:blipFill>
        <p:spPr>
          <a:xfrm>
            <a:off x="5921719" y="4976302"/>
            <a:ext cx="2599267" cy="516467"/>
          </a:xfrm>
          <a:prstGeom prst="rect">
            <a:avLst/>
          </a:prstGeom>
        </p:spPr>
      </p:pic>
      <p:sp>
        <p:nvSpPr>
          <p:cNvPr id="14" name="Elipse 2"/>
          <p:cNvSpPr/>
          <p:nvPr/>
        </p:nvSpPr>
        <p:spPr>
          <a:xfrm>
            <a:off x="4200339" y="2464598"/>
            <a:ext cx="533400" cy="50919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b="1" dirty="0"/>
              <a:t>17</a:t>
            </a:r>
            <a:endParaRPr lang="es-DO" sz="1400" b="1" dirty="0"/>
          </a:p>
        </p:txBody>
      </p:sp>
      <p:sp>
        <p:nvSpPr>
          <p:cNvPr id="15" name="Elipse 10"/>
          <p:cNvSpPr/>
          <p:nvPr/>
        </p:nvSpPr>
        <p:spPr>
          <a:xfrm>
            <a:off x="6888506" y="2464598"/>
            <a:ext cx="533400" cy="50919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400" b="1" dirty="0"/>
              <a:t>33</a:t>
            </a:r>
            <a:endParaRPr lang="es-DO" sz="1400" b="1" dirty="0"/>
          </a:p>
        </p:txBody>
      </p:sp>
      <p:sp>
        <p:nvSpPr>
          <p:cNvPr id="16" name="Elipse 11"/>
          <p:cNvSpPr/>
          <p:nvPr/>
        </p:nvSpPr>
        <p:spPr>
          <a:xfrm>
            <a:off x="9569791" y="2464598"/>
            <a:ext cx="533400" cy="509198"/>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a:t>0</a:t>
            </a:r>
            <a:endParaRPr lang="es-DO" sz="1400" dirty="0"/>
          </a:p>
        </p:txBody>
      </p:sp>
      <p:sp>
        <p:nvSpPr>
          <p:cNvPr id="17" name="Rectángulo 13">
            <a:extLst>
              <a:ext uri="{FF2B5EF4-FFF2-40B4-BE49-F238E27FC236}">
                <a16:creationId xmlns:a16="http://schemas.microsoft.com/office/drawing/2014/main" id="{CF793A9F-C394-4F89-8E01-FFC22C19A808}"/>
              </a:ext>
            </a:extLst>
          </p:cNvPr>
          <p:cNvSpPr/>
          <p:nvPr/>
        </p:nvSpPr>
        <p:spPr>
          <a:xfrm>
            <a:off x="1720593" y="1384599"/>
            <a:ext cx="8750814" cy="338554"/>
          </a:xfrm>
          <a:prstGeom prst="rect">
            <a:avLst/>
          </a:prstGeom>
        </p:spPr>
        <p:txBody>
          <a:bodyPr wrap="square">
            <a:spAutoFit/>
          </a:bodyPr>
          <a:lstStyle/>
          <a:p>
            <a:r>
              <a:rPr lang="es-MX" sz="1600" dirty="0"/>
              <a:t>Como hacen uso de las notificaciones  / Procedimiento de creación  / Procedimiento de actuación</a:t>
            </a:r>
            <a:endParaRPr lang="es-DO" sz="1600" dirty="0"/>
          </a:p>
        </p:txBody>
      </p:sp>
    </p:spTree>
    <p:extLst>
      <p:ext uri="{BB962C8B-B14F-4D97-AF65-F5344CB8AC3E}">
        <p14:creationId xmlns:p14="http://schemas.microsoft.com/office/powerpoint/2010/main" val="3436030335"/>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1"/>
          <p:cNvPicPr>
            <a:picLocks noChangeAspect="1"/>
          </p:cNvPicPr>
          <p:nvPr/>
        </p:nvPicPr>
        <p:blipFill>
          <a:blip r:embed="rId2"/>
          <a:stretch>
            <a:fillRect/>
          </a:stretch>
        </p:blipFill>
        <p:spPr>
          <a:xfrm>
            <a:off x="10004511" y="143036"/>
            <a:ext cx="920576" cy="688908"/>
          </a:xfrm>
          <a:prstGeom prst="rect">
            <a:avLst/>
          </a:prstGeom>
        </p:spPr>
      </p:pic>
      <p:sp>
        <p:nvSpPr>
          <p:cNvPr id="5" name="Rectángulo 2">
            <a:extLst>
              <a:ext uri="{FF2B5EF4-FFF2-40B4-BE49-F238E27FC236}">
                <a16:creationId xmlns:a16="http://schemas.microsoft.com/office/drawing/2014/main" id="{DDEDFEBC-D5DB-427A-8A58-08932A8D814C}"/>
              </a:ext>
            </a:extLst>
          </p:cNvPr>
          <p:cNvSpPr/>
          <p:nvPr/>
        </p:nvSpPr>
        <p:spPr>
          <a:xfrm>
            <a:off x="1302754" y="487490"/>
            <a:ext cx="8358378" cy="461665"/>
          </a:xfrm>
          <a:prstGeom prst="rect">
            <a:avLst/>
          </a:prstGeom>
        </p:spPr>
        <p:txBody>
          <a:bodyPr wrap="none">
            <a:spAutoFit/>
          </a:bodyPr>
          <a:lstStyle/>
          <a:p>
            <a:r>
              <a:rPr lang="es-MX" sz="2400" b="1" dirty="0">
                <a:latin typeface="Century Gothic" panose="020B0502020202020204" pitchFamily="34" charset="0"/>
              </a:rPr>
              <a:t>Aspectos positivos y negativos de las NOTIFICACIONES</a:t>
            </a:r>
            <a:endParaRPr lang="es-DO" sz="2400" b="1" dirty="0">
              <a:latin typeface="Century Gothic" panose="020B0502020202020204" pitchFamily="34" charset="0"/>
            </a:endParaRPr>
          </a:p>
        </p:txBody>
      </p:sp>
      <p:sp>
        <p:nvSpPr>
          <p:cNvPr id="6" name="Rectángulo 9">
            <a:extLst>
              <a:ext uri="{FF2B5EF4-FFF2-40B4-BE49-F238E27FC236}">
                <a16:creationId xmlns:a16="http://schemas.microsoft.com/office/drawing/2014/main" id="{BE6CC705-4469-4D08-B960-7B60BDC86C66}"/>
              </a:ext>
            </a:extLst>
          </p:cNvPr>
          <p:cNvSpPr/>
          <p:nvPr/>
        </p:nvSpPr>
        <p:spPr>
          <a:xfrm>
            <a:off x="1302754" y="1694512"/>
            <a:ext cx="9396582" cy="3877985"/>
          </a:xfrm>
          <a:prstGeom prst="rect">
            <a:avLst/>
          </a:prstGeom>
        </p:spPr>
        <p:txBody>
          <a:bodyPr wrap="square">
            <a:spAutoFit/>
          </a:bodyPr>
          <a:lstStyle/>
          <a:p>
            <a:r>
              <a:rPr lang="es-MX" sz="1600" b="1" u="sng" dirty="0">
                <a:latin typeface="Century Gothic" panose="020B0502020202020204" pitchFamily="34" charset="0"/>
              </a:rPr>
              <a:t>Positivos</a:t>
            </a:r>
            <a:r>
              <a:rPr lang="es-MX" sz="1600" dirty="0">
                <a:latin typeface="Century Gothic" panose="020B0502020202020204" pitchFamily="34" charset="0"/>
              </a:rPr>
              <a:t>:  </a:t>
            </a:r>
          </a:p>
          <a:p>
            <a:pPr marL="285750" indent="-285750">
              <a:buFont typeface="Wingdings" panose="05000000000000000000" pitchFamily="2" charset="2"/>
              <a:buChar char="ü"/>
            </a:pPr>
            <a:r>
              <a:rPr lang="es-MX" dirty="0">
                <a:latin typeface="Century Gothic" panose="020B0502020202020204" pitchFamily="34" charset="0"/>
              </a:rPr>
              <a:t>Nos da la oportunidad de poder detener o tener control del buscado en los 195 países</a:t>
            </a:r>
          </a:p>
          <a:p>
            <a:pPr marL="285750" indent="-285750">
              <a:buFont typeface="Wingdings" panose="05000000000000000000" pitchFamily="2" charset="2"/>
              <a:buChar char="ü"/>
            </a:pPr>
            <a:r>
              <a:rPr lang="es-MX" dirty="0">
                <a:latin typeface="Century Gothic" panose="020B0502020202020204" pitchFamily="34" charset="0"/>
              </a:rPr>
              <a:t>Cuando se extraditan por poseerlas sacamos un malhechor del país,</a:t>
            </a:r>
          </a:p>
          <a:p>
            <a:pPr marL="285750" indent="-285750">
              <a:buFont typeface="Wingdings" panose="05000000000000000000" pitchFamily="2" charset="2"/>
              <a:buChar char="ü"/>
            </a:pPr>
            <a:r>
              <a:rPr lang="es-MX" dirty="0">
                <a:latin typeface="Century Gothic" panose="020B0502020202020204" pitchFamily="34" charset="0"/>
              </a:rPr>
              <a:t>Colaboramos con países aliados</a:t>
            </a:r>
          </a:p>
          <a:p>
            <a:pPr marL="285750" indent="-285750">
              <a:buFont typeface="Wingdings" panose="05000000000000000000" pitchFamily="2" charset="2"/>
              <a:buChar char="ü"/>
            </a:pPr>
            <a:r>
              <a:rPr lang="es-MX" dirty="0">
                <a:latin typeface="Century Gothic" panose="020B0502020202020204" pitchFamily="34" charset="0"/>
              </a:rPr>
              <a:t>El antisocial recibirá sanción por el agravio causado</a:t>
            </a:r>
          </a:p>
          <a:p>
            <a:pPr marL="285750" indent="-285750">
              <a:buFont typeface="Wingdings" panose="05000000000000000000" pitchFamily="2" charset="2"/>
              <a:buChar char="ü"/>
            </a:pPr>
            <a:r>
              <a:rPr lang="es-MX" dirty="0">
                <a:latin typeface="Century Gothic" panose="020B0502020202020204" pitchFamily="34" charset="0"/>
              </a:rPr>
              <a:t>Al depurarlo en el sistema tenemos parte de su historial</a:t>
            </a:r>
          </a:p>
          <a:p>
            <a:pPr marL="285750" indent="-285750">
              <a:buFont typeface="Wingdings" panose="05000000000000000000" pitchFamily="2" charset="2"/>
              <a:buChar char="ü"/>
            </a:pPr>
            <a:r>
              <a:rPr lang="es-MX" dirty="0">
                <a:latin typeface="Century Gothic" panose="020B0502020202020204" pitchFamily="34" charset="0"/>
              </a:rPr>
              <a:t>Colaboramos en contrarrestar el crimen organizado</a:t>
            </a:r>
          </a:p>
          <a:p>
            <a:pPr marL="285750" indent="-285750">
              <a:buFont typeface="Wingdings" panose="05000000000000000000" pitchFamily="2" charset="2"/>
              <a:buChar char="ü"/>
            </a:pPr>
            <a:r>
              <a:rPr lang="es-MX" dirty="0">
                <a:latin typeface="Century Gothic" panose="020B0502020202020204" pitchFamily="34" charset="0"/>
              </a:rPr>
              <a:t>Si la legislación del país lo permite podemos deportar</a:t>
            </a:r>
          </a:p>
          <a:p>
            <a:endParaRPr lang="es-MX" sz="1600" dirty="0">
              <a:latin typeface="Century Gothic" panose="020B0502020202020204" pitchFamily="34" charset="0"/>
            </a:endParaRPr>
          </a:p>
          <a:p>
            <a:endParaRPr lang="es-MX" sz="1600" dirty="0">
              <a:latin typeface="Century Gothic" panose="020B0502020202020204" pitchFamily="34" charset="0"/>
            </a:endParaRPr>
          </a:p>
          <a:p>
            <a:r>
              <a:rPr lang="es-MX" b="1" u="sng" dirty="0">
                <a:latin typeface="Century Gothic" panose="020B0502020202020204" pitchFamily="34" charset="0"/>
              </a:rPr>
              <a:t>Negativos</a:t>
            </a:r>
            <a:r>
              <a:rPr lang="es-MX" dirty="0">
                <a:latin typeface="Century Gothic" panose="020B0502020202020204" pitchFamily="34" charset="0"/>
              </a:rPr>
              <a:t>: </a:t>
            </a:r>
          </a:p>
          <a:p>
            <a:pPr marL="285750" indent="-285750">
              <a:buFont typeface="Wingdings" panose="05000000000000000000" pitchFamily="2" charset="2"/>
              <a:buChar char="ü"/>
            </a:pPr>
            <a:r>
              <a:rPr lang="es-MX" dirty="0">
                <a:latin typeface="Century Gothic" panose="020B0502020202020204" pitchFamily="34" charset="0"/>
              </a:rPr>
              <a:t>No se concibe como orden de arresto</a:t>
            </a:r>
          </a:p>
          <a:p>
            <a:pPr marL="285750" indent="-285750">
              <a:buFont typeface="Wingdings" panose="05000000000000000000" pitchFamily="2" charset="2"/>
              <a:buChar char="ü"/>
            </a:pPr>
            <a:r>
              <a:rPr lang="es-MX" dirty="0">
                <a:latin typeface="Century Gothic" panose="020B0502020202020204" pitchFamily="34" charset="0"/>
              </a:rPr>
              <a:t>No se puede arrestar un fugitivo, tenemos en tiempo en nuestra contra</a:t>
            </a:r>
            <a:endParaRPr lang="es-DO" dirty="0">
              <a:latin typeface="Century Gothic" panose="020B0502020202020204" pitchFamily="34" charset="0"/>
            </a:endParaRPr>
          </a:p>
        </p:txBody>
      </p:sp>
      <p:pic>
        <p:nvPicPr>
          <p:cNvPr id="7" name="Imagen 3">
            <a:extLst>
              <a:ext uri="{FF2B5EF4-FFF2-40B4-BE49-F238E27FC236}">
                <a16:creationId xmlns:a16="http://schemas.microsoft.com/office/drawing/2014/main" id="{6757FEE2-DFC5-4F8A-BBDC-026C04057E8A}"/>
              </a:ext>
            </a:extLst>
          </p:cNvPr>
          <p:cNvPicPr>
            <a:picLocks noChangeAspect="1"/>
          </p:cNvPicPr>
          <p:nvPr/>
        </p:nvPicPr>
        <p:blipFill rotWithShape="1">
          <a:blip r:embed="rId3"/>
          <a:srcRect r="49025"/>
          <a:stretch/>
        </p:blipFill>
        <p:spPr>
          <a:xfrm>
            <a:off x="466096" y="4662241"/>
            <a:ext cx="881763" cy="910256"/>
          </a:xfrm>
          <a:prstGeom prst="rect">
            <a:avLst/>
          </a:prstGeom>
        </p:spPr>
      </p:pic>
      <p:pic>
        <p:nvPicPr>
          <p:cNvPr id="8" name="Imagen 4">
            <a:extLst>
              <a:ext uri="{FF2B5EF4-FFF2-40B4-BE49-F238E27FC236}">
                <a16:creationId xmlns:a16="http://schemas.microsoft.com/office/drawing/2014/main" id="{3315521B-EA2C-4B69-A932-C3A91C57817C}"/>
              </a:ext>
            </a:extLst>
          </p:cNvPr>
          <p:cNvPicPr>
            <a:picLocks noChangeAspect="1"/>
          </p:cNvPicPr>
          <p:nvPr/>
        </p:nvPicPr>
        <p:blipFill rotWithShape="1">
          <a:blip r:embed="rId3"/>
          <a:srcRect l="49359" r="1369"/>
          <a:stretch/>
        </p:blipFill>
        <p:spPr>
          <a:xfrm>
            <a:off x="511204" y="1729039"/>
            <a:ext cx="791550" cy="845376"/>
          </a:xfrm>
          <a:prstGeom prst="rect">
            <a:avLst/>
          </a:prstGeom>
        </p:spPr>
      </p:pic>
    </p:spTree>
    <p:extLst>
      <p:ext uri="{BB962C8B-B14F-4D97-AF65-F5344CB8AC3E}">
        <p14:creationId xmlns:p14="http://schemas.microsoft.com/office/powerpoint/2010/main" val="55226137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Mail Download GIF - Mail Download Send - Descubre &amp;amp; Comparte GIFs"/>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91952" y="1088742"/>
            <a:ext cx="1502834" cy="123332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ítulo 1"/>
          <p:cNvSpPr txBox="1">
            <a:spLocks/>
          </p:cNvSpPr>
          <p:nvPr/>
        </p:nvSpPr>
        <p:spPr>
          <a:xfrm>
            <a:off x="383572" y="216336"/>
            <a:ext cx="9922933" cy="639227"/>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US" b="1" dirty="0">
                <a:latin typeface="Bauhaus 93" panose="04030905020B02020C02" pitchFamily="82" charset="0"/>
              </a:rPr>
              <a:t>NORMAS (control interno de mensajería)</a:t>
            </a:r>
            <a:endParaRPr lang="es-DO" b="1" dirty="0">
              <a:latin typeface="Bauhaus 93" panose="04030905020B02020C02" pitchFamily="82" charset="0"/>
            </a:endParaRPr>
          </a:p>
        </p:txBody>
      </p:sp>
      <p:sp>
        <p:nvSpPr>
          <p:cNvPr id="6" name="Rectángulo 2"/>
          <p:cNvSpPr/>
          <p:nvPr/>
        </p:nvSpPr>
        <p:spPr>
          <a:xfrm>
            <a:off x="544589" y="2395546"/>
            <a:ext cx="9761916" cy="3139321"/>
          </a:xfrm>
          <a:prstGeom prst="rect">
            <a:avLst/>
          </a:prstGeom>
        </p:spPr>
        <p:txBody>
          <a:bodyPr wrap="square">
            <a:spAutoFit/>
          </a:bodyPr>
          <a:lstStyle/>
          <a:p>
            <a:pPr algn="just"/>
            <a:r>
              <a:rPr lang="es-US" dirty="0">
                <a:latin typeface="Century Gothic" panose="020B0502020202020204" pitchFamily="34" charset="0"/>
              </a:rPr>
              <a:t>Área con acceso restringido.</a:t>
            </a:r>
          </a:p>
          <a:p>
            <a:pPr algn="just"/>
            <a:endParaRPr lang="es-US" dirty="0">
              <a:latin typeface="Century Gothic" panose="020B0502020202020204" pitchFamily="34" charset="0"/>
            </a:endParaRPr>
          </a:p>
          <a:p>
            <a:pPr algn="just"/>
            <a:endParaRPr lang="es-US" dirty="0">
              <a:latin typeface="Century Gothic" panose="020B0502020202020204" pitchFamily="34" charset="0"/>
            </a:endParaRPr>
          </a:p>
          <a:p>
            <a:pPr algn="just"/>
            <a:r>
              <a:rPr lang="es-DO" dirty="0">
                <a:latin typeface="Century Gothic" panose="020B0502020202020204" pitchFamily="34" charset="0"/>
              </a:rPr>
              <a:t>Envío de </a:t>
            </a:r>
            <a:r>
              <a:rPr lang="es-DO" b="1" dirty="0">
                <a:latin typeface="Century Gothic" panose="020B0502020202020204" pitchFamily="34" charset="0"/>
              </a:rPr>
              <a:t>documentos</a:t>
            </a:r>
            <a:r>
              <a:rPr lang="es-DO" dirty="0">
                <a:latin typeface="Century Gothic" panose="020B0502020202020204" pitchFamily="34" charset="0"/>
              </a:rPr>
              <a:t> sólo procede en casos con expedientes de carácter oficial. </a:t>
            </a:r>
            <a:r>
              <a:rPr lang="es-DO" sz="1600" i="1" dirty="0">
                <a:latin typeface="Century Gothic" panose="020B0502020202020204" pitchFamily="34" charset="0"/>
              </a:rPr>
              <a:t>No se puede enviar documentos de carácter personal</a:t>
            </a:r>
            <a:r>
              <a:rPr lang="es-DO" dirty="0">
                <a:latin typeface="Century Gothic" panose="020B0502020202020204" pitchFamily="34" charset="0"/>
              </a:rPr>
              <a:t>. </a:t>
            </a:r>
          </a:p>
          <a:p>
            <a:pPr algn="just"/>
            <a:endParaRPr lang="es-DO" dirty="0">
              <a:latin typeface="Century Gothic" panose="020B0502020202020204" pitchFamily="34" charset="0"/>
            </a:endParaRPr>
          </a:p>
          <a:p>
            <a:pPr algn="just"/>
            <a:endParaRPr lang="es-DO" dirty="0">
              <a:latin typeface="Century Gothic" panose="020B0502020202020204" pitchFamily="34" charset="0"/>
            </a:endParaRPr>
          </a:p>
          <a:p>
            <a:pPr algn="just"/>
            <a:r>
              <a:rPr lang="es-US" dirty="0">
                <a:latin typeface="Century Gothic" panose="020B0502020202020204" pitchFamily="34" charset="0"/>
              </a:rPr>
              <a:t>Toda la documentación (notificación) que se expida el agente de servicio (técnico i24/7) debe registrarla en el libro de Control de mensajería interna, destacando hora, fecha, quien recibe y la utilidad del documento.</a:t>
            </a:r>
            <a:endParaRPr lang="es-US" dirty="0"/>
          </a:p>
          <a:p>
            <a:pPr algn="just"/>
            <a:endParaRPr lang="es-DO" dirty="0"/>
          </a:p>
        </p:txBody>
      </p:sp>
      <p:pic>
        <p:nvPicPr>
          <p:cNvPr id="7" name="Picture 2" descr="Interpol - Wikipedi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7897"/>
          <a:stretch/>
        </p:blipFill>
        <p:spPr bwMode="auto">
          <a:xfrm>
            <a:off x="10610286" y="106976"/>
            <a:ext cx="1145156" cy="857945"/>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8">
            <a:extLst>
              <a:ext uri="{FF2B5EF4-FFF2-40B4-BE49-F238E27FC236}">
                <a16:creationId xmlns:a16="http://schemas.microsoft.com/office/drawing/2014/main" id="{3DA09F6B-97A1-4053-A75A-B8924BEFCEA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9998569" y="2395545"/>
            <a:ext cx="1498408" cy="662851"/>
          </a:xfrm>
          <a:prstGeom prst="rect">
            <a:avLst/>
          </a:prstGeom>
        </p:spPr>
      </p:pic>
      <p:pic>
        <p:nvPicPr>
          <p:cNvPr id="9" name="Imagen 3">
            <a:extLst>
              <a:ext uri="{FF2B5EF4-FFF2-40B4-BE49-F238E27FC236}">
                <a16:creationId xmlns:a16="http://schemas.microsoft.com/office/drawing/2014/main" id="{483C48C4-F0A1-4473-BE3A-604E8DB1E4D6}"/>
              </a:ext>
            </a:extLst>
          </p:cNvPr>
          <p:cNvPicPr>
            <a:picLocks noChangeAspect="1"/>
          </p:cNvPicPr>
          <p:nvPr/>
        </p:nvPicPr>
        <p:blipFill>
          <a:blip r:embed="rId6"/>
          <a:stretch>
            <a:fillRect/>
          </a:stretch>
        </p:blipFill>
        <p:spPr>
          <a:xfrm>
            <a:off x="10101991" y="3965746"/>
            <a:ext cx="1636552" cy="1636552"/>
          </a:xfrm>
          <a:prstGeom prst="ellipse">
            <a:avLst/>
          </a:prstGeom>
          <a:ln>
            <a:noFill/>
          </a:ln>
          <a:effectLst>
            <a:softEdge rad="112500"/>
          </a:effectLst>
        </p:spPr>
      </p:pic>
      <p:pic>
        <p:nvPicPr>
          <p:cNvPr id="10" name="Imagen 4">
            <a:extLst>
              <a:ext uri="{FF2B5EF4-FFF2-40B4-BE49-F238E27FC236}">
                <a16:creationId xmlns:a16="http://schemas.microsoft.com/office/drawing/2014/main" id="{8B51C506-8A5C-4533-9B35-DCDDE09F3D3E}"/>
              </a:ext>
            </a:extLst>
          </p:cNvPr>
          <p:cNvPicPr>
            <a:picLocks noChangeAspect="1"/>
          </p:cNvPicPr>
          <p:nvPr/>
        </p:nvPicPr>
        <p:blipFill>
          <a:blip r:embed="rId7"/>
          <a:stretch>
            <a:fillRect/>
          </a:stretch>
        </p:blipFill>
        <p:spPr>
          <a:xfrm>
            <a:off x="355099" y="1117763"/>
            <a:ext cx="1722152" cy="1204302"/>
          </a:xfrm>
          <a:prstGeom prst="rect">
            <a:avLst/>
          </a:prstGeom>
        </p:spPr>
      </p:pic>
      <p:pic>
        <p:nvPicPr>
          <p:cNvPr id="11" name="Imagen 5">
            <a:extLst>
              <a:ext uri="{FF2B5EF4-FFF2-40B4-BE49-F238E27FC236}">
                <a16:creationId xmlns:a16="http://schemas.microsoft.com/office/drawing/2014/main" id="{93C160D5-0A00-4555-B696-FCE63C7B56D7}"/>
              </a:ext>
            </a:extLst>
          </p:cNvPr>
          <p:cNvPicPr>
            <a:picLocks noChangeAspect="1"/>
          </p:cNvPicPr>
          <p:nvPr/>
        </p:nvPicPr>
        <p:blipFill rotWithShape="1">
          <a:blip r:embed="rId8"/>
          <a:srcRect l="954" t="6483" r="45088" b="19878"/>
          <a:stretch/>
        </p:blipFill>
        <p:spPr>
          <a:xfrm>
            <a:off x="231808" y="2447156"/>
            <a:ext cx="303528" cy="251669"/>
          </a:xfrm>
          <a:prstGeom prst="rect">
            <a:avLst/>
          </a:prstGeom>
        </p:spPr>
      </p:pic>
      <p:pic>
        <p:nvPicPr>
          <p:cNvPr id="12" name="Imagen 10">
            <a:extLst>
              <a:ext uri="{FF2B5EF4-FFF2-40B4-BE49-F238E27FC236}">
                <a16:creationId xmlns:a16="http://schemas.microsoft.com/office/drawing/2014/main" id="{57350BD2-6E9F-4159-802B-EE61A75D6ECC}"/>
              </a:ext>
            </a:extLst>
          </p:cNvPr>
          <p:cNvPicPr>
            <a:picLocks noChangeAspect="1"/>
          </p:cNvPicPr>
          <p:nvPr/>
        </p:nvPicPr>
        <p:blipFill rotWithShape="1">
          <a:blip r:embed="rId8"/>
          <a:srcRect l="954" t="6483" r="45088" b="19878"/>
          <a:stretch/>
        </p:blipFill>
        <p:spPr>
          <a:xfrm>
            <a:off x="241062" y="3268615"/>
            <a:ext cx="303528" cy="251669"/>
          </a:xfrm>
          <a:prstGeom prst="rect">
            <a:avLst/>
          </a:prstGeom>
        </p:spPr>
      </p:pic>
      <p:pic>
        <p:nvPicPr>
          <p:cNvPr id="13" name="Imagen 11">
            <a:extLst>
              <a:ext uri="{FF2B5EF4-FFF2-40B4-BE49-F238E27FC236}">
                <a16:creationId xmlns:a16="http://schemas.microsoft.com/office/drawing/2014/main" id="{F1D4A895-0373-47E3-9D78-122EC6FCE80E}"/>
              </a:ext>
            </a:extLst>
          </p:cNvPr>
          <p:cNvPicPr>
            <a:picLocks noChangeAspect="1"/>
          </p:cNvPicPr>
          <p:nvPr/>
        </p:nvPicPr>
        <p:blipFill rotWithShape="1">
          <a:blip r:embed="rId8"/>
          <a:srcRect l="954" t="6483" r="45088" b="19878"/>
          <a:stretch/>
        </p:blipFill>
        <p:spPr>
          <a:xfrm>
            <a:off x="258136" y="4436816"/>
            <a:ext cx="303528" cy="251669"/>
          </a:xfrm>
          <a:prstGeom prst="rect">
            <a:avLst/>
          </a:prstGeom>
        </p:spPr>
      </p:pic>
    </p:spTree>
    <p:extLst>
      <p:ext uri="{BB962C8B-B14F-4D97-AF65-F5344CB8AC3E}">
        <p14:creationId xmlns:p14="http://schemas.microsoft.com/office/powerpoint/2010/main" val="2646489850"/>
      </p:ext>
    </p:extLst>
  </p:cSld>
  <p:clrMapOvr>
    <a:masterClrMapping/>
  </p:clrMapOvr>
  <p:transition spd="slow">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Mail Download GIF - Mail Download Send - Descubre &amp;amp; Comparte GIFs"/>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25508" y="956501"/>
            <a:ext cx="1502834" cy="150283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ítulo 1"/>
          <p:cNvSpPr txBox="1">
            <a:spLocks/>
          </p:cNvSpPr>
          <p:nvPr/>
        </p:nvSpPr>
        <p:spPr>
          <a:xfrm>
            <a:off x="414434" y="22979"/>
            <a:ext cx="9922933" cy="722892"/>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US" b="1" dirty="0">
                <a:latin typeface="Bauhaus 93" panose="04030905020B02020C02" pitchFamily="82" charset="0"/>
              </a:rPr>
              <a:t>NORMAS (control interno de mensajería)</a:t>
            </a:r>
            <a:endParaRPr lang="es-DO" b="1" dirty="0">
              <a:latin typeface="Bauhaus 93" panose="04030905020B02020C02" pitchFamily="82" charset="0"/>
            </a:endParaRPr>
          </a:p>
        </p:txBody>
      </p:sp>
      <p:sp>
        <p:nvSpPr>
          <p:cNvPr id="7" name="Rectángulo 2"/>
          <p:cNvSpPr/>
          <p:nvPr/>
        </p:nvSpPr>
        <p:spPr>
          <a:xfrm>
            <a:off x="566198" y="2586193"/>
            <a:ext cx="9771170" cy="2862322"/>
          </a:xfrm>
          <a:prstGeom prst="rect">
            <a:avLst/>
          </a:prstGeom>
        </p:spPr>
        <p:txBody>
          <a:bodyPr wrap="square">
            <a:spAutoFit/>
          </a:bodyPr>
          <a:lstStyle/>
          <a:p>
            <a:pPr algn="just"/>
            <a:r>
              <a:rPr lang="es-US" dirty="0">
                <a:latin typeface="Century Gothic" panose="020B0502020202020204" pitchFamily="34" charset="0"/>
              </a:rPr>
              <a:t>El agente de servicio (técnico i24/7) al recibir un mensaje por el sistema debe verificar su contenido e informar al oficial de seguridad. (NSO) (Por tratarse de información de uso oficial).</a:t>
            </a:r>
          </a:p>
          <a:p>
            <a:pPr algn="just"/>
            <a:endParaRPr lang="es-US" dirty="0">
              <a:latin typeface="Century Gothic" panose="020B0502020202020204" pitchFamily="34" charset="0"/>
            </a:endParaRPr>
          </a:p>
          <a:p>
            <a:pPr algn="just"/>
            <a:endParaRPr lang="es-US" dirty="0">
              <a:latin typeface="Century Gothic" panose="020B0502020202020204" pitchFamily="34" charset="0"/>
            </a:endParaRPr>
          </a:p>
          <a:p>
            <a:pPr algn="just"/>
            <a:r>
              <a:rPr lang="es-US" dirty="0">
                <a:latin typeface="Century Gothic" panose="020B0502020202020204" pitchFamily="34" charset="0"/>
              </a:rPr>
              <a:t>Cuando se recibe un mensaje de </a:t>
            </a:r>
            <a:r>
              <a:rPr lang="es-US" b="1" dirty="0">
                <a:latin typeface="Century Gothic" panose="020B0502020202020204" pitchFamily="34" charset="0"/>
              </a:rPr>
              <a:t>actuación inmediata</a:t>
            </a:r>
            <a:r>
              <a:rPr lang="es-US" dirty="0">
                <a:latin typeface="Century Gothic" panose="020B0502020202020204" pitchFamily="34" charset="0"/>
              </a:rPr>
              <a:t>, el </a:t>
            </a:r>
            <a:r>
              <a:rPr lang="es-US" dirty="0">
                <a:solidFill>
                  <a:prstClr val="black"/>
                </a:solidFill>
                <a:latin typeface="Century Gothic" panose="020B0502020202020204" pitchFamily="34" charset="0"/>
              </a:rPr>
              <a:t>agente de servicio (técnico i24/7) lo remite a destino por el correo institucional. </a:t>
            </a:r>
            <a:endParaRPr lang="es-US" dirty="0">
              <a:latin typeface="Century Gothic" panose="020B0502020202020204" pitchFamily="34" charset="0"/>
            </a:endParaRPr>
          </a:p>
          <a:p>
            <a:pPr algn="just"/>
            <a:endParaRPr lang="es-US" dirty="0"/>
          </a:p>
          <a:p>
            <a:pPr algn="just"/>
            <a:endParaRPr lang="es-US" dirty="0"/>
          </a:p>
          <a:p>
            <a:pPr algn="just"/>
            <a:endParaRPr lang="es-DO" dirty="0"/>
          </a:p>
        </p:txBody>
      </p:sp>
      <p:pic>
        <p:nvPicPr>
          <p:cNvPr id="8" name="Picture 2" descr="Interpol - Wikipedi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7897"/>
          <a:stretch/>
        </p:blipFill>
        <p:spPr bwMode="auto">
          <a:xfrm>
            <a:off x="10742916" y="230797"/>
            <a:ext cx="1145156" cy="857945"/>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a:extLst>
              <a:ext uri="{FF2B5EF4-FFF2-40B4-BE49-F238E27FC236}">
                <a16:creationId xmlns:a16="http://schemas.microsoft.com/office/drawing/2014/main" id="{3DA09F6B-97A1-4053-A75A-B8924BEFCEA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6780372" y="4516031"/>
            <a:ext cx="1498408" cy="662851"/>
          </a:xfrm>
          <a:prstGeom prst="rect">
            <a:avLst/>
          </a:prstGeom>
        </p:spPr>
      </p:pic>
      <p:pic>
        <p:nvPicPr>
          <p:cNvPr id="10" name="Imagen 3">
            <a:extLst>
              <a:ext uri="{FF2B5EF4-FFF2-40B4-BE49-F238E27FC236}">
                <a16:creationId xmlns:a16="http://schemas.microsoft.com/office/drawing/2014/main" id="{D64E162A-58EA-4B15-A752-37F55C037D2B}"/>
              </a:ext>
            </a:extLst>
          </p:cNvPr>
          <p:cNvPicPr>
            <a:picLocks noChangeAspect="1"/>
          </p:cNvPicPr>
          <p:nvPr/>
        </p:nvPicPr>
        <p:blipFill>
          <a:blip r:embed="rId6"/>
          <a:stretch>
            <a:fillRect/>
          </a:stretch>
        </p:blipFill>
        <p:spPr>
          <a:xfrm>
            <a:off x="10416825" y="2459335"/>
            <a:ext cx="1639966" cy="1633870"/>
          </a:xfrm>
          <a:prstGeom prst="ellipse">
            <a:avLst/>
          </a:prstGeom>
          <a:ln>
            <a:noFill/>
          </a:ln>
          <a:effectLst>
            <a:softEdge rad="112500"/>
          </a:effectLst>
        </p:spPr>
      </p:pic>
      <p:pic>
        <p:nvPicPr>
          <p:cNvPr id="11" name="Imagen 9">
            <a:extLst>
              <a:ext uri="{FF2B5EF4-FFF2-40B4-BE49-F238E27FC236}">
                <a16:creationId xmlns:a16="http://schemas.microsoft.com/office/drawing/2014/main" id="{9BF6BDE2-D761-4E61-9BF1-7214C48342D5}"/>
              </a:ext>
            </a:extLst>
          </p:cNvPr>
          <p:cNvPicPr>
            <a:picLocks noChangeAspect="1"/>
          </p:cNvPicPr>
          <p:nvPr/>
        </p:nvPicPr>
        <p:blipFill>
          <a:blip r:embed="rId7"/>
          <a:stretch>
            <a:fillRect/>
          </a:stretch>
        </p:blipFill>
        <p:spPr>
          <a:xfrm>
            <a:off x="355099" y="1117763"/>
            <a:ext cx="1722152" cy="1204302"/>
          </a:xfrm>
          <a:prstGeom prst="rect">
            <a:avLst/>
          </a:prstGeom>
        </p:spPr>
      </p:pic>
      <p:pic>
        <p:nvPicPr>
          <p:cNvPr id="12" name="Imagen 10">
            <a:extLst>
              <a:ext uri="{FF2B5EF4-FFF2-40B4-BE49-F238E27FC236}">
                <a16:creationId xmlns:a16="http://schemas.microsoft.com/office/drawing/2014/main" id="{1B49A181-8BB6-4BC5-B06F-D3B747A1F686}"/>
              </a:ext>
            </a:extLst>
          </p:cNvPr>
          <p:cNvPicPr>
            <a:picLocks noChangeAspect="1"/>
          </p:cNvPicPr>
          <p:nvPr/>
        </p:nvPicPr>
        <p:blipFill rotWithShape="1">
          <a:blip r:embed="rId8"/>
          <a:srcRect l="954" t="6483" r="45088" b="19878"/>
          <a:stretch/>
        </p:blipFill>
        <p:spPr>
          <a:xfrm>
            <a:off x="262670" y="2663819"/>
            <a:ext cx="303528" cy="251669"/>
          </a:xfrm>
          <a:prstGeom prst="rect">
            <a:avLst/>
          </a:prstGeom>
        </p:spPr>
      </p:pic>
      <p:pic>
        <p:nvPicPr>
          <p:cNvPr id="13" name="Imagen 11">
            <a:extLst>
              <a:ext uri="{FF2B5EF4-FFF2-40B4-BE49-F238E27FC236}">
                <a16:creationId xmlns:a16="http://schemas.microsoft.com/office/drawing/2014/main" id="{2AE81175-91D4-45CD-8E6B-32483B9079FF}"/>
              </a:ext>
            </a:extLst>
          </p:cNvPr>
          <p:cNvPicPr>
            <a:picLocks noChangeAspect="1"/>
          </p:cNvPicPr>
          <p:nvPr/>
        </p:nvPicPr>
        <p:blipFill rotWithShape="1">
          <a:blip r:embed="rId8"/>
          <a:srcRect l="954" t="6483" r="45088" b="19878"/>
          <a:stretch/>
        </p:blipFill>
        <p:spPr>
          <a:xfrm>
            <a:off x="262670" y="4056116"/>
            <a:ext cx="303528" cy="251669"/>
          </a:xfrm>
          <a:prstGeom prst="rect">
            <a:avLst/>
          </a:prstGeom>
        </p:spPr>
      </p:pic>
    </p:spTree>
    <p:extLst>
      <p:ext uri="{BB962C8B-B14F-4D97-AF65-F5344CB8AC3E}">
        <p14:creationId xmlns:p14="http://schemas.microsoft.com/office/powerpoint/2010/main" val="2008698654"/>
      </p:ext>
    </p:extLst>
  </p:cSld>
  <p:clrMapOvr>
    <a:masterClrMapping/>
  </p:clrMapOvr>
  <p:transition spd="slow">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101600" y="323136"/>
            <a:ext cx="11536218" cy="89606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US" sz="2400" b="1" dirty="0">
                <a:latin typeface="Bookman Old Style" panose="02050604050505020204" pitchFamily="18" charset="0"/>
              </a:rPr>
              <a:t>LECCIONES APRENDIDAS Y BUENAS PRACTICAS EN MATERIA COOPERACIÓN POLICIAL INTERNACIONAL</a:t>
            </a:r>
            <a:endParaRPr lang="es-DO" sz="2400" b="1" dirty="0">
              <a:latin typeface="Bookman Old Style" panose="02050604050505020204" pitchFamily="18" charset="0"/>
            </a:endParaRPr>
          </a:p>
        </p:txBody>
      </p:sp>
      <p:sp>
        <p:nvSpPr>
          <p:cNvPr id="5" name="Rectángulo 3"/>
          <p:cNvSpPr/>
          <p:nvPr/>
        </p:nvSpPr>
        <p:spPr>
          <a:xfrm>
            <a:off x="522777" y="1964434"/>
            <a:ext cx="10353041" cy="3970318"/>
          </a:xfrm>
          <a:prstGeom prst="rect">
            <a:avLst/>
          </a:prstGeom>
        </p:spPr>
        <p:txBody>
          <a:bodyPr wrap="square">
            <a:spAutoFit/>
          </a:bodyPr>
          <a:lstStyle/>
          <a:p>
            <a:pPr marL="285750" indent="-285750" algn="just">
              <a:buFont typeface="Wingdings" panose="05000000000000000000" pitchFamily="2" charset="2"/>
              <a:buChar char="ü"/>
            </a:pPr>
            <a:r>
              <a:rPr lang="es-US" dirty="0">
                <a:solidFill>
                  <a:srgbClr val="212529"/>
                </a:solidFill>
                <a:latin typeface="Century Gothic" panose="020B0502020202020204" pitchFamily="34" charset="0"/>
              </a:rPr>
              <a:t>Una buena interacción con los homólogos, más allá de la formalidad.</a:t>
            </a:r>
          </a:p>
          <a:p>
            <a:pPr marL="285750" indent="-285750" algn="just">
              <a:buFont typeface="Wingdings" panose="05000000000000000000" pitchFamily="2" charset="2"/>
              <a:buChar char="ü"/>
            </a:pPr>
            <a:endParaRPr lang="es-US" dirty="0">
              <a:solidFill>
                <a:srgbClr val="212529"/>
              </a:solidFill>
              <a:latin typeface="Century Gothic" panose="020B0502020202020204" pitchFamily="34" charset="0"/>
            </a:endParaRPr>
          </a:p>
          <a:p>
            <a:pPr marL="285750" indent="-285750" algn="just">
              <a:buFont typeface="Wingdings" panose="05000000000000000000" pitchFamily="2" charset="2"/>
              <a:buChar char="ü"/>
            </a:pPr>
            <a:endParaRPr lang="es-US" dirty="0">
              <a:solidFill>
                <a:srgbClr val="212529"/>
              </a:solidFill>
              <a:latin typeface="Century Gothic" panose="020B0502020202020204" pitchFamily="34" charset="0"/>
            </a:endParaRPr>
          </a:p>
          <a:p>
            <a:pPr marL="285750" indent="-285750" algn="just">
              <a:buFont typeface="Wingdings" panose="05000000000000000000" pitchFamily="2" charset="2"/>
              <a:buChar char="ü"/>
            </a:pPr>
            <a:r>
              <a:rPr lang="es-US" dirty="0">
                <a:solidFill>
                  <a:srgbClr val="212529"/>
                </a:solidFill>
                <a:latin typeface="Century Gothic" panose="020B0502020202020204" pitchFamily="34" charset="0"/>
              </a:rPr>
              <a:t>Comunicación efectiva entre los agentes que manejan el caso. </a:t>
            </a:r>
          </a:p>
          <a:p>
            <a:pPr marL="285750" indent="-285750" algn="just">
              <a:buFont typeface="Wingdings" panose="05000000000000000000" pitchFamily="2" charset="2"/>
              <a:buChar char="ü"/>
            </a:pPr>
            <a:endParaRPr lang="es-US" dirty="0">
              <a:solidFill>
                <a:srgbClr val="212529"/>
              </a:solidFill>
              <a:latin typeface="Century Gothic" panose="020B0502020202020204" pitchFamily="34" charset="0"/>
            </a:endParaRPr>
          </a:p>
          <a:p>
            <a:pPr marL="285750" indent="-285750" algn="just">
              <a:buFont typeface="Wingdings" panose="05000000000000000000" pitchFamily="2" charset="2"/>
              <a:buChar char="ü"/>
            </a:pPr>
            <a:endParaRPr lang="es-US" dirty="0">
              <a:solidFill>
                <a:srgbClr val="212529"/>
              </a:solidFill>
              <a:latin typeface="Century Gothic" panose="020B0502020202020204" pitchFamily="34" charset="0"/>
            </a:endParaRPr>
          </a:p>
          <a:p>
            <a:pPr marL="285750" indent="-285750" algn="just">
              <a:buFont typeface="Wingdings" panose="05000000000000000000" pitchFamily="2" charset="2"/>
              <a:buChar char="ü"/>
            </a:pPr>
            <a:r>
              <a:rPr lang="es-US" dirty="0">
                <a:latin typeface="Century Gothic" panose="020B0502020202020204" pitchFamily="34" charset="0"/>
              </a:rPr>
              <a:t>Comunicación constante y efectiva con Departamento de Asistencia Jurídica Internacional y Extradición de la PGR.</a:t>
            </a:r>
          </a:p>
          <a:p>
            <a:pPr marL="285750" indent="-285750" algn="just">
              <a:buFont typeface="Wingdings" panose="05000000000000000000" pitchFamily="2" charset="2"/>
              <a:buChar char="ü"/>
            </a:pPr>
            <a:endParaRPr lang="es-US" dirty="0">
              <a:latin typeface="Century Gothic" panose="020B0502020202020204" pitchFamily="34" charset="0"/>
            </a:endParaRPr>
          </a:p>
          <a:p>
            <a:pPr marL="285750" indent="-285750" algn="just">
              <a:buFont typeface="Wingdings" panose="05000000000000000000" pitchFamily="2" charset="2"/>
              <a:buChar char="ü"/>
            </a:pPr>
            <a:endParaRPr lang="es-US" dirty="0">
              <a:latin typeface="Century Gothic" panose="020B0502020202020204" pitchFamily="34" charset="0"/>
            </a:endParaRPr>
          </a:p>
          <a:p>
            <a:pPr marL="285750" indent="-285750" algn="just">
              <a:buFont typeface="Wingdings" panose="05000000000000000000" pitchFamily="2" charset="2"/>
              <a:buChar char="ü"/>
            </a:pPr>
            <a:r>
              <a:rPr lang="es-US" dirty="0">
                <a:solidFill>
                  <a:srgbClr val="212529"/>
                </a:solidFill>
                <a:latin typeface="Century Gothic" panose="020B0502020202020204" pitchFamily="34" charset="0"/>
              </a:rPr>
              <a:t>Ser considerado con la mensajería (dar respuesta a tiempo).</a:t>
            </a:r>
          </a:p>
          <a:p>
            <a:pPr marL="285750" indent="-285750" algn="just">
              <a:buFont typeface="Wingdings" panose="05000000000000000000" pitchFamily="2" charset="2"/>
              <a:buChar char="ü"/>
            </a:pPr>
            <a:endParaRPr lang="es-US" dirty="0">
              <a:solidFill>
                <a:srgbClr val="212529"/>
              </a:solidFill>
            </a:endParaRPr>
          </a:p>
          <a:p>
            <a:pPr algn="just"/>
            <a:endParaRPr lang="es-US" dirty="0">
              <a:solidFill>
                <a:srgbClr val="212529"/>
              </a:solidFill>
            </a:endParaRPr>
          </a:p>
          <a:p>
            <a:pPr algn="just"/>
            <a:r>
              <a:rPr lang="es-US" dirty="0">
                <a:solidFill>
                  <a:srgbClr val="212529"/>
                </a:solidFill>
              </a:rPr>
              <a:t> </a:t>
            </a:r>
            <a:endParaRPr lang="es-DO" dirty="0"/>
          </a:p>
        </p:txBody>
      </p:sp>
      <p:pic>
        <p:nvPicPr>
          <p:cNvPr id="6" name="Imagen 2">
            <a:extLst>
              <a:ext uri="{FF2B5EF4-FFF2-40B4-BE49-F238E27FC236}">
                <a16:creationId xmlns:a16="http://schemas.microsoft.com/office/drawing/2014/main" id="{B45329E5-7CD8-497F-B996-2C2DFADEDDD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323" b="89850" l="500" r="90000">
                        <a14:foregroundMark x1="1875" y1="4511" x2="2866" y2="4714"/>
                        <a14:foregroundMark x1="40523" y1="28519" x2="43625" y2="30451"/>
                        <a14:foregroundMark x1="20927" y1="16316" x2="27478" y2="20395"/>
                        <a14:foregroundMark x1="43625" y1="30451" x2="64375" y2="28008"/>
                        <a14:foregroundMark x1="64375" y1="28008" x2="82375" y2="14286"/>
                        <a14:foregroundMark x1="82375" y1="14286" x2="99750" y2="38158"/>
                        <a14:foregroundMark x1="99750" y1="38158" x2="89106" y2="60743"/>
                        <a14:foregroundMark x1="61168" y1="82730" x2="54000" y2="88158"/>
                        <a14:foregroundMark x1="82818" y1="66334" x2="79256" y2="69031"/>
                        <a14:foregroundMark x1="54000" y1="88158" x2="46245" y2="86136"/>
                        <a14:foregroundMark x1="12683" y1="74611" x2="500" y2="35526"/>
                        <a14:foregroundMark x1="500" y1="35526" x2="2928" y2="10962"/>
                        <a14:foregroundMark x1="2669" y1="8647" x2="500" y2="8647"/>
                        <a14:backgroundMark x1="3250" y1="7707" x2="20625" y2="21805"/>
                        <a14:backgroundMark x1="20625" y1="21805" x2="39875" y2="25940"/>
                        <a14:backgroundMark x1="39875" y1="25940" x2="60625" y2="24248"/>
                        <a14:backgroundMark x1="60625" y1="24248" x2="97875" y2="940"/>
                        <a14:backgroundMark x1="875" y1="74624" x2="41500" y2="84586"/>
                        <a14:backgroundMark x1="41500" y1="84586" x2="60500" y2="80639"/>
                        <a14:backgroundMark x1="60500" y1="80639" x2="77125" y2="63910"/>
                        <a14:backgroundMark x1="77125" y1="63910" x2="99500" y2="62970"/>
                        <a14:backgroundMark x1="42375" y1="22368" x2="3750" y2="7143"/>
                        <a14:backgroundMark x1="3750" y1="7143" x2="45125" y2="16729"/>
                        <a14:backgroundMark x1="45125" y1="16729" x2="20125" y2="13346"/>
                        <a14:backgroundMark x1="20125" y1="13346" x2="46625" y2="9398"/>
                        <a14:backgroundMark x1="46625" y1="9398" x2="23875" y2="10714"/>
                        <a14:backgroundMark x1="23875" y1="10714" x2="45625" y2="11090"/>
                        <a14:backgroundMark x1="45625" y1="11090" x2="24625" y2="1504"/>
                        <a14:backgroundMark x1="24625" y1="1504" x2="47000" y2="1504"/>
                        <a14:backgroundMark x1="47000" y1="1504" x2="4750" y2="4135"/>
                        <a14:backgroundMark x1="4750" y1="4135" x2="27250" y2="4699"/>
                        <a14:backgroundMark x1="27250" y1="4699" x2="5875" y2="1504"/>
                        <a14:backgroundMark x1="5875" y1="1504" x2="46625" y2="13534"/>
                        <a14:backgroundMark x1="46625" y1="13534" x2="43375" y2="25376"/>
                        <a14:backgroundMark x1="79875" y1="70113" x2="61375" y2="82143"/>
                        <a14:backgroundMark x1="61375" y1="82143" x2="81000" y2="72556"/>
                        <a14:backgroundMark x1="81000" y1="72556" x2="88750" y2="62030"/>
                      </a14:backgroundRemoval>
                    </a14:imgEffect>
                  </a14:imgLayer>
                </a14:imgProps>
              </a:ext>
            </a:extLst>
          </a:blip>
          <a:stretch>
            <a:fillRect/>
          </a:stretch>
        </p:blipFill>
        <p:spPr>
          <a:xfrm>
            <a:off x="9239601" y="1992144"/>
            <a:ext cx="1312333" cy="872702"/>
          </a:xfrm>
          <a:prstGeom prst="rect">
            <a:avLst/>
          </a:prstGeom>
        </p:spPr>
      </p:pic>
      <p:pic>
        <p:nvPicPr>
          <p:cNvPr id="7" name="Imagen 8">
            <a:extLst>
              <a:ext uri="{FF2B5EF4-FFF2-40B4-BE49-F238E27FC236}">
                <a16:creationId xmlns:a16="http://schemas.microsoft.com/office/drawing/2014/main" id="{61A7D298-DB4C-4174-BA34-670BEDE0802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8786374" y="4103872"/>
            <a:ext cx="2105526" cy="701842"/>
          </a:xfrm>
          <a:prstGeom prst="rect">
            <a:avLst/>
          </a:prstGeom>
        </p:spPr>
      </p:pic>
      <p:pic>
        <p:nvPicPr>
          <p:cNvPr id="8" name="Imagen 9">
            <a:extLst>
              <a:ext uri="{FF2B5EF4-FFF2-40B4-BE49-F238E27FC236}">
                <a16:creationId xmlns:a16="http://schemas.microsoft.com/office/drawing/2014/main" id="{05C23C17-C1C6-4974-A340-9CE745EC013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9758"/>
          <a:stretch/>
        </p:blipFill>
        <p:spPr>
          <a:xfrm>
            <a:off x="4774098" y="5299611"/>
            <a:ext cx="1241242" cy="662851"/>
          </a:xfrm>
          <a:prstGeom prst="rect">
            <a:avLst/>
          </a:prstGeom>
        </p:spPr>
      </p:pic>
      <p:pic>
        <p:nvPicPr>
          <p:cNvPr id="9" name="Imagen 10">
            <a:extLst>
              <a:ext uri="{FF2B5EF4-FFF2-40B4-BE49-F238E27FC236}">
                <a16:creationId xmlns:a16="http://schemas.microsoft.com/office/drawing/2014/main" id="{50411EB4-E5EF-4F93-A0A9-96BF13560CB9}"/>
              </a:ext>
            </a:extLst>
          </p:cNvPr>
          <p:cNvPicPr>
            <a:picLocks noChangeAspect="1"/>
          </p:cNvPicPr>
          <p:nvPr/>
        </p:nvPicPr>
        <p:blipFill rotWithShape="1">
          <a:blip r:embed="rId8"/>
          <a:srcRect l="954" t="6483" r="45088" b="19878"/>
          <a:stretch/>
        </p:blipFill>
        <p:spPr>
          <a:xfrm>
            <a:off x="522777" y="2004733"/>
            <a:ext cx="303528" cy="251669"/>
          </a:xfrm>
          <a:prstGeom prst="rect">
            <a:avLst/>
          </a:prstGeom>
        </p:spPr>
      </p:pic>
      <p:pic>
        <p:nvPicPr>
          <p:cNvPr id="10" name="Imagen 11">
            <a:extLst>
              <a:ext uri="{FF2B5EF4-FFF2-40B4-BE49-F238E27FC236}">
                <a16:creationId xmlns:a16="http://schemas.microsoft.com/office/drawing/2014/main" id="{86F923B1-3800-42EB-AB99-3D4FB7C57101}"/>
              </a:ext>
            </a:extLst>
          </p:cNvPr>
          <p:cNvPicPr>
            <a:picLocks noChangeAspect="1"/>
          </p:cNvPicPr>
          <p:nvPr/>
        </p:nvPicPr>
        <p:blipFill rotWithShape="1">
          <a:blip r:embed="rId8"/>
          <a:srcRect l="954" t="6483" r="45088" b="19878"/>
          <a:stretch/>
        </p:blipFill>
        <p:spPr>
          <a:xfrm>
            <a:off x="522777" y="2852268"/>
            <a:ext cx="303528" cy="251669"/>
          </a:xfrm>
          <a:prstGeom prst="rect">
            <a:avLst/>
          </a:prstGeom>
        </p:spPr>
      </p:pic>
      <p:pic>
        <p:nvPicPr>
          <p:cNvPr id="11" name="Imagen 12">
            <a:extLst>
              <a:ext uri="{FF2B5EF4-FFF2-40B4-BE49-F238E27FC236}">
                <a16:creationId xmlns:a16="http://schemas.microsoft.com/office/drawing/2014/main" id="{C99198E8-6243-406F-8A02-7CEF8EEF84DE}"/>
              </a:ext>
            </a:extLst>
          </p:cNvPr>
          <p:cNvPicPr>
            <a:picLocks noChangeAspect="1"/>
          </p:cNvPicPr>
          <p:nvPr/>
        </p:nvPicPr>
        <p:blipFill rotWithShape="1">
          <a:blip r:embed="rId8"/>
          <a:srcRect l="954" t="6483" r="45088" b="19878"/>
          <a:stretch/>
        </p:blipFill>
        <p:spPr>
          <a:xfrm>
            <a:off x="522777" y="3699803"/>
            <a:ext cx="303528" cy="251669"/>
          </a:xfrm>
          <a:prstGeom prst="rect">
            <a:avLst/>
          </a:prstGeom>
        </p:spPr>
      </p:pic>
      <p:pic>
        <p:nvPicPr>
          <p:cNvPr id="12" name="Imagen 13">
            <a:extLst>
              <a:ext uri="{FF2B5EF4-FFF2-40B4-BE49-F238E27FC236}">
                <a16:creationId xmlns:a16="http://schemas.microsoft.com/office/drawing/2014/main" id="{988CB69C-3C95-4982-88F3-F698FBD6A299}"/>
              </a:ext>
            </a:extLst>
          </p:cNvPr>
          <p:cNvPicPr>
            <a:picLocks noChangeAspect="1"/>
          </p:cNvPicPr>
          <p:nvPr/>
        </p:nvPicPr>
        <p:blipFill rotWithShape="1">
          <a:blip r:embed="rId8"/>
          <a:srcRect l="954" t="6483" r="45088" b="19878"/>
          <a:stretch/>
        </p:blipFill>
        <p:spPr>
          <a:xfrm>
            <a:off x="522777" y="4750294"/>
            <a:ext cx="303528" cy="251669"/>
          </a:xfrm>
          <a:prstGeom prst="rect">
            <a:avLst/>
          </a:prstGeom>
        </p:spPr>
      </p:pic>
    </p:spTree>
    <p:extLst>
      <p:ext uri="{BB962C8B-B14F-4D97-AF65-F5344CB8AC3E}">
        <p14:creationId xmlns:p14="http://schemas.microsoft.com/office/powerpoint/2010/main" val="4952138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101599" y="323136"/>
            <a:ext cx="11466945" cy="89606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US" sz="2400" b="1" dirty="0">
                <a:latin typeface="Bookman Old Style" panose="02050604050505020204" pitchFamily="18" charset="0"/>
              </a:rPr>
              <a:t>LECCIONES APRENDIDAS Y BUENAS PRACTICAS EN MATERIA COOPERACIÓN POLICIAL INTERNACIONAL</a:t>
            </a:r>
            <a:endParaRPr lang="es-DO" sz="2400" b="1" dirty="0">
              <a:latin typeface="Bookman Old Style" panose="02050604050505020204" pitchFamily="18" charset="0"/>
            </a:endParaRPr>
          </a:p>
        </p:txBody>
      </p:sp>
      <p:sp>
        <p:nvSpPr>
          <p:cNvPr id="6" name="Rectángulo 3"/>
          <p:cNvSpPr/>
          <p:nvPr/>
        </p:nvSpPr>
        <p:spPr>
          <a:xfrm>
            <a:off x="410633" y="2679538"/>
            <a:ext cx="10797694" cy="2862322"/>
          </a:xfrm>
          <a:prstGeom prst="rect">
            <a:avLst/>
          </a:prstGeom>
        </p:spPr>
        <p:txBody>
          <a:bodyPr wrap="square">
            <a:spAutoFit/>
          </a:bodyPr>
          <a:lstStyle/>
          <a:p>
            <a:pPr algn="just"/>
            <a:endParaRPr lang="es-US" dirty="0">
              <a:solidFill>
                <a:srgbClr val="212529"/>
              </a:solidFill>
            </a:endParaRPr>
          </a:p>
          <a:p>
            <a:pPr marL="285750" indent="-285750" algn="just">
              <a:buFont typeface="Wingdings" panose="05000000000000000000" pitchFamily="2" charset="2"/>
              <a:buChar char="ü"/>
            </a:pPr>
            <a:r>
              <a:rPr lang="es-US" dirty="0">
                <a:solidFill>
                  <a:srgbClr val="212529"/>
                </a:solidFill>
                <a:latin typeface="Century Gothic" panose="020B0502020202020204" pitchFamily="34" charset="0"/>
              </a:rPr>
              <a:t>Colaboración de instituciones locales (DGM., DGP., PGR. </a:t>
            </a:r>
            <a:r>
              <a:rPr lang="es-US" dirty="0" err="1">
                <a:solidFill>
                  <a:srgbClr val="212529"/>
                </a:solidFill>
                <a:latin typeface="Century Gothic" panose="020B0502020202020204" pitchFamily="34" charset="0"/>
              </a:rPr>
              <a:t>etc</a:t>
            </a:r>
            <a:r>
              <a:rPr lang="es-US" dirty="0">
                <a:solidFill>
                  <a:srgbClr val="212529"/>
                </a:solidFill>
                <a:latin typeface="Century Gothic" panose="020B0502020202020204" pitchFamily="34" charset="0"/>
              </a:rPr>
              <a:t>) </a:t>
            </a:r>
          </a:p>
          <a:p>
            <a:pPr marL="285750" indent="-285750" algn="just">
              <a:buFont typeface="Wingdings" panose="05000000000000000000" pitchFamily="2" charset="2"/>
              <a:buChar char="ü"/>
            </a:pPr>
            <a:endParaRPr lang="es-US" dirty="0">
              <a:solidFill>
                <a:srgbClr val="212529"/>
              </a:solidFill>
              <a:latin typeface="Century Gothic" panose="020B0502020202020204" pitchFamily="34" charset="0"/>
            </a:endParaRPr>
          </a:p>
          <a:p>
            <a:pPr marL="285750" lvl="0" indent="-285750" algn="just">
              <a:buFont typeface="Wingdings" panose="05000000000000000000" pitchFamily="2" charset="2"/>
              <a:buChar char="ü"/>
            </a:pPr>
            <a:r>
              <a:rPr lang="es-US" dirty="0">
                <a:solidFill>
                  <a:srgbClr val="212529"/>
                </a:solidFill>
                <a:latin typeface="Century Gothic" panose="020B0502020202020204" pitchFamily="34" charset="0"/>
              </a:rPr>
              <a:t>Embajadas y consulados en el país. </a:t>
            </a:r>
          </a:p>
          <a:p>
            <a:pPr lvl="0" algn="just"/>
            <a:endParaRPr lang="es-US" dirty="0">
              <a:solidFill>
                <a:srgbClr val="212529"/>
              </a:solidFill>
              <a:latin typeface="Century Gothic" panose="020B0502020202020204" pitchFamily="34" charset="0"/>
            </a:endParaRPr>
          </a:p>
          <a:p>
            <a:pPr marL="285750" lvl="0" indent="-285750" algn="just">
              <a:buFont typeface="Wingdings" panose="05000000000000000000" pitchFamily="2" charset="2"/>
              <a:buChar char="ü"/>
            </a:pPr>
            <a:r>
              <a:rPr lang="es-US" dirty="0">
                <a:solidFill>
                  <a:srgbClr val="212529"/>
                </a:solidFill>
                <a:latin typeface="Century Gothic" panose="020B0502020202020204" pitchFamily="34" charset="0"/>
              </a:rPr>
              <a:t>Actualización de datos en la notificación.</a:t>
            </a:r>
          </a:p>
          <a:p>
            <a:pPr marL="285750" indent="-285750" algn="just">
              <a:buFont typeface="Wingdings" panose="05000000000000000000" pitchFamily="2" charset="2"/>
              <a:buChar char="ü"/>
            </a:pPr>
            <a:endParaRPr lang="es-US" dirty="0">
              <a:solidFill>
                <a:srgbClr val="212529"/>
              </a:solidFill>
              <a:latin typeface="Century Gothic" panose="020B0502020202020204" pitchFamily="34" charset="0"/>
            </a:endParaRPr>
          </a:p>
          <a:p>
            <a:pPr marL="285750" indent="-285750" algn="just">
              <a:buFont typeface="Wingdings" panose="05000000000000000000" pitchFamily="2" charset="2"/>
              <a:buChar char="ü"/>
            </a:pPr>
            <a:r>
              <a:rPr lang="es-US" dirty="0">
                <a:solidFill>
                  <a:srgbClr val="212529"/>
                </a:solidFill>
                <a:latin typeface="Century Gothic" panose="020B0502020202020204" pitchFamily="34" charset="0"/>
              </a:rPr>
              <a:t>Colocación de control migratorio a los requeridos.</a:t>
            </a:r>
          </a:p>
          <a:p>
            <a:pPr algn="just"/>
            <a:endParaRPr lang="es-US" dirty="0">
              <a:solidFill>
                <a:srgbClr val="212529"/>
              </a:solidFill>
            </a:endParaRPr>
          </a:p>
          <a:p>
            <a:pPr algn="just"/>
            <a:r>
              <a:rPr lang="es-US" dirty="0">
                <a:solidFill>
                  <a:srgbClr val="212529"/>
                </a:solidFill>
              </a:rPr>
              <a:t> </a:t>
            </a:r>
            <a:endParaRPr lang="es-DO" dirty="0"/>
          </a:p>
        </p:txBody>
      </p:sp>
      <p:pic>
        <p:nvPicPr>
          <p:cNvPr id="7" name="Imagen 4"/>
          <p:cNvPicPr>
            <a:picLocks noChangeAspect="1"/>
          </p:cNvPicPr>
          <p:nvPr/>
        </p:nvPicPr>
        <p:blipFill>
          <a:blip r:embed="rId2"/>
          <a:stretch>
            <a:fillRect/>
          </a:stretch>
        </p:blipFill>
        <p:spPr>
          <a:xfrm>
            <a:off x="8787696" y="2779914"/>
            <a:ext cx="628346" cy="595454"/>
          </a:xfrm>
          <a:prstGeom prst="rect">
            <a:avLst/>
          </a:prstGeom>
        </p:spPr>
      </p:pic>
      <p:pic>
        <p:nvPicPr>
          <p:cNvPr id="8" name="Imagen 5"/>
          <p:cNvPicPr>
            <a:picLocks noChangeAspect="1"/>
          </p:cNvPicPr>
          <p:nvPr/>
        </p:nvPicPr>
        <p:blipFill>
          <a:blip r:embed="rId3"/>
          <a:stretch>
            <a:fillRect/>
          </a:stretch>
        </p:blipFill>
        <p:spPr>
          <a:xfrm>
            <a:off x="8063676" y="2780899"/>
            <a:ext cx="637171" cy="601134"/>
          </a:xfrm>
          <a:prstGeom prst="rect">
            <a:avLst/>
          </a:prstGeom>
        </p:spPr>
      </p:pic>
      <p:pic>
        <p:nvPicPr>
          <p:cNvPr id="9" name="Picture 2" descr="Procuraduría General de la República Dominicana">
            <a:extLst>
              <a:ext uri="{FF2B5EF4-FFF2-40B4-BE49-F238E27FC236}">
                <a16:creationId xmlns:a16="http://schemas.microsoft.com/office/drawing/2014/main" id="{84281BF8-2770-4595-B30F-697D5C3EF7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04218" y="2691383"/>
            <a:ext cx="2380907" cy="707254"/>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8">
            <a:extLst>
              <a:ext uri="{FF2B5EF4-FFF2-40B4-BE49-F238E27FC236}">
                <a16:creationId xmlns:a16="http://schemas.microsoft.com/office/drawing/2014/main" id="{413C21CF-2301-4C4D-82A9-9477F93B63F6}"/>
              </a:ext>
            </a:extLst>
          </p:cNvPr>
          <p:cNvPicPr>
            <a:picLocks noChangeAspect="1"/>
          </p:cNvPicPr>
          <p:nvPr/>
        </p:nvPicPr>
        <p:blipFill rotWithShape="1">
          <a:blip r:embed="rId5"/>
          <a:srcRect l="954" t="6483" r="45088" b="19878"/>
          <a:stretch/>
        </p:blipFill>
        <p:spPr>
          <a:xfrm>
            <a:off x="410633" y="2901764"/>
            <a:ext cx="321724" cy="251669"/>
          </a:xfrm>
          <a:prstGeom prst="rect">
            <a:avLst/>
          </a:prstGeom>
        </p:spPr>
      </p:pic>
      <p:pic>
        <p:nvPicPr>
          <p:cNvPr id="11" name="Imagen 9">
            <a:extLst>
              <a:ext uri="{FF2B5EF4-FFF2-40B4-BE49-F238E27FC236}">
                <a16:creationId xmlns:a16="http://schemas.microsoft.com/office/drawing/2014/main" id="{943E6CCC-5D60-435E-8685-536A9534712F}"/>
              </a:ext>
            </a:extLst>
          </p:cNvPr>
          <p:cNvPicPr>
            <a:picLocks noChangeAspect="1"/>
          </p:cNvPicPr>
          <p:nvPr/>
        </p:nvPicPr>
        <p:blipFill rotWithShape="1">
          <a:blip r:embed="rId5"/>
          <a:srcRect l="954" t="6483" r="45088" b="19878"/>
          <a:stretch/>
        </p:blipFill>
        <p:spPr>
          <a:xfrm>
            <a:off x="410633" y="3429000"/>
            <a:ext cx="321724" cy="251669"/>
          </a:xfrm>
          <a:prstGeom prst="rect">
            <a:avLst/>
          </a:prstGeom>
        </p:spPr>
      </p:pic>
      <p:pic>
        <p:nvPicPr>
          <p:cNvPr id="12" name="Imagen 10">
            <a:extLst>
              <a:ext uri="{FF2B5EF4-FFF2-40B4-BE49-F238E27FC236}">
                <a16:creationId xmlns:a16="http://schemas.microsoft.com/office/drawing/2014/main" id="{CE543CE4-F8E6-4719-87F2-E42F392A9BDA}"/>
              </a:ext>
            </a:extLst>
          </p:cNvPr>
          <p:cNvPicPr>
            <a:picLocks noChangeAspect="1"/>
          </p:cNvPicPr>
          <p:nvPr/>
        </p:nvPicPr>
        <p:blipFill rotWithShape="1">
          <a:blip r:embed="rId5"/>
          <a:srcRect l="954" t="6483" r="45088" b="19878"/>
          <a:stretch/>
        </p:blipFill>
        <p:spPr>
          <a:xfrm>
            <a:off x="410633" y="3931608"/>
            <a:ext cx="321724" cy="251669"/>
          </a:xfrm>
          <a:prstGeom prst="rect">
            <a:avLst/>
          </a:prstGeom>
        </p:spPr>
      </p:pic>
      <p:pic>
        <p:nvPicPr>
          <p:cNvPr id="13" name="Imagen 11">
            <a:extLst>
              <a:ext uri="{FF2B5EF4-FFF2-40B4-BE49-F238E27FC236}">
                <a16:creationId xmlns:a16="http://schemas.microsoft.com/office/drawing/2014/main" id="{76F05342-C8AF-4BAB-83A0-7AC979E66685}"/>
              </a:ext>
            </a:extLst>
          </p:cNvPr>
          <p:cNvPicPr>
            <a:picLocks noChangeAspect="1"/>
          </p:cNvPicPr>
          <p:nvPr/>
        </p:nvPicPr>
        <p:blipFill rotWithShape="1">
          <a:blip r:embed="rId5"/>
          <a:srcRect l="954" t="6483" r="45088" b="19878"/>
          <a:stretch/>
        </p:blipFill>
        <p:spPr>
          <a:xfrm>
            <a:off x="410633" y="4474794"/>
            <a:ext cx="321724" cy="251669"/>
          </a:xfrm>
          <a:prstGeom prst="rect">
            <a:avLst/>
          </a:prstGeom>
        </p:spPr>
      </p:pic>
    </p:spTree>
    <p:extLst>
      <p:ext uri="{BB962C8B-B14F-4D97-AF65-F5344CB8AC3E}">
        <p14:creationId xmlns:p14="http://schemas.microsoft.com/office/powerpoint/2010/main" val="17421801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900" decel="100000" fill="hold"/>
                                        <p:tgtEl>
                                          <p:spTgt spid="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266255" y="212300"/>
            <a:ext cx="11466945" cy="89606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US" sz="2400" b="1" dirty="0">
                <a:latin typeface="Bookman Old Style" panose="02050604050505020204" pitchFamily="18" charset="0"/>
              </a:rPr>
              <a:t>LECCIONES APRENDIDAS Y BUENAS PRACTICAS EN MATERIA COOPERACIÓN POLICIAL INTERNACIONAL</a:t>
            </a:r>
            <a:endParaRPr lang="es-DO" sz="2400" b="1" dirty="0">
              <a:latin typeface="Bookman Old Style" panose="02050604050505020204" pitchFamily="18" charset="0"/>
            </a:endParaRPr>
          </a:p>
        </p:txBody>
      </p:sp>
      <p:sp>
        <p:nvSpPr>
          <p:cNvPr id="6" name="5 Rectángulo"/>
          <p:cNvSpPr/>
          <p:nvPr/>
        </p:nvSpPr>
        <p:spPr>
          <a:xfrm>
            <a:off x="430913" y="1530928"/>
            <a:ext cx="11137631" cy="4036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5" name="Rectángulo 3"/>
          <p:cNvSpPr/>
          <p:nvPr/>
        </p:nvSpPr>
        <p:spPr>
          <a:xfrm>
            <a:off x="734291" y="1565215"/>
            <a:ext cx="11000854" cy="369332"/>
          </a:xfrm>
          <a:prstGeom prst="rect">
            <a:avLst/>
          </a:prstGeom>
        </p:spPr>
        <p:txBody>
          <a:bodyPr wrap="square">
            <a:spAutoFit/>
          </a:bodyPr>
          <a:lstStyle/>
          <a:p>
            <a:pPr algn="just"/>
            <a:r>
              <a:rPr lang="es-US" dirty="0"/>
              <a:t>Puede que mediante depuración o por informaciones, nos salte un fugitivo en el sistema i24/7, que hacemos: </a:t>
            </a:r>
            <a:endParaRPr lang="es-DO" dirty="0"/>
          </a:p>
        </p:txBody>
      </p:sp>
      <p:graphicFrame>
        <p:nvGraphicFramePr>
          <p:cNvPr id="22" name="21 Diagrama"/>
          <p:cNvGraphicFramePr/>
          <p:nvPr>
            <p:extLst>
              <p:ext uri="{D42A27DB-BD31-4B8C-83A1-F6EECF244321}">
                <p14:modId xmlns:p14="http://schemas.microsoft.com/office/powerpoint/2010/main" val="1767694663"/>
              </p:ext>
            </p:extLst>
          </p:nvPr>
        </p:nvGraphicFramePr>
        <p:xfrm>
          <a:off x="430913" y="2101535"/>
          <a:ext cx="6283035" cy="4600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4" name="Grupo 13">
            <a:extLst>
              <a:ext uri="{FF2B5EF4-FFF2-40B4-BE49-F238E27FC236}">
                <a16:creationId xmlns:a16="http://schemas.microsoft.com/office/drawing/2014/main" id="{F0A4712D-9598-43BF-8DE6-7A18B820546D}"/>
              </a:ext>
            </a:extLst>
          </p:cNvPr>
          <p:cNvGrpSpPr/>
          <p:nvPr/>
        </p:nvGrpSpPr>
        <p:grpSpPr>
          <a:xfrm>
            <a:off x="6876272" y="3584096"/>
            <a:ext cx="2874220" cy="1488190"/>
            <a:chOff x="4758970" y="5011014"/>
            <a:chExt cx="3294007" cy="1408688"/>
          </a:xfrm>
        </p:grpSpPr>
        <p:graphicFrame>
          <p:nvGraphicFramePr>
            <p:cNvPr id="25" name="Diagrama 6">
              <a:extLst>
                <a:ext uri="{FF2B5EF4-FFF2-40B4-BE49-F238E27FC236}">
                  <a16:creationId xmlns:a16="http://schemas.microsoft.com/office/drawing/2014/main" id="{98CB49F8-F97A-4C9A-BFA8-B07F9995261E}"/>
                </a:ext>
              </a:extLst>
            </p:cNvPr>
            <p:cNvGraphicFramePr/>
            <p:nvPr>
              <p:extLst>
                <p:ext uri="{D42A27DB-BD31-4B8C-83A1-F6EECF244321}">
                  <p14:modId xmlns:p14="http://schemas.microsoft.com/office/powerpoint/2010/main" val="1663793338"/>
                </p:ext>
              </p:extLst>
            </p:nvPr>
          </p:nvGraphicFramePr>
          <p:xfrm>
            <a:off x="4758970" y="5011014"/>
            <a:ext cx="3294007" cy="14086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26" name="Diagram group">
              <a:extLst>
                <a:ext uri="{FF2B5EF4-FFF2-40B4-BE49-F238E27FC236}">
                  <a16:creationId xmlns:a16="http://schemas.microsoft.com/office/drawing/2014/main" id="{D559DA76-C8AF-42FB-8A82-865A600A7DAA}"/>
                </a:ext>
              </a:extLst>
            </p:cNvPr>
            <p:cNvGrpSpPr/>
            <p:nvPr/>
          </p:nvGrpSpPr>
          <p:grpSpPr>
            <a:xfrm flipH="1">
              <a:off x="6502941" y="5618511"/>
              <a:ext cx="489989" cy="333398"/>
              <a:chOff x="2596753" y="2498494"/>
              <a:chExt cx="519744" cy="421677"/>
            </a:xfrm>
            <a:scene3d>
              <a:camera prst="isometricOffAxis2Left" zoom="95000"/>
              <a:lightRig rig="flat" dir="t"/>
            </a:scene3d>
          </p:grpSpPr>
          <p:sp>
            <p:nvSpPr>
              <p:cNvPr id="29" name="Redondear rectángulo de esquina diagonal 12">
                <a:extLst>
                  <a:ext uri="{FF2B5EF4-FFF2-40B4-BE49-F238E27FC236}">
                    <a16:creationId xmlns:a16="http://schemas.microsoft.com/office/drawing/2014/main" id="{C33439E1-C77F-4F81-B938-AF62EDFBFE42}"/>
                  </a:ext>
                </a:extLst>
              </p:cNvPr>
              <p:cNvSpPr/>
              <p:nvPr/>
            </p:nvSpPr>
            <p:spPr>
              <a:xfrm flipV="1">
                <a:off x="2596753" y="2498494"/>
                <a:ext cx="519744" cy="421677"/>
              </a:xfrm>
              <a:prstGeom prst="round2DiagRect">
                <a:avLst>
                  <a:gd name="adj1" fmla="val 0"/>
                  <a:gd name="adj2" fmla="val 16670"/>
                </a:avLst>
              </a:prstGeom>
              <a:blipFill rotWithShape="0">
                <a:blip r:embed="rId12"/>
                <a:stretch>
                  <a:fillRect/>
                </a:stretch>
              </a:blipFill>
              <a:sp3d extrusionH="381000" contourW="38100" prstMaterial="matte">
                <a:contourClr>
                  <a:schemeClr val="lt1"/>
                </a:contourClr>
              </a:sp3d>
            </p:spPr>
            <p:style>
              <a:lnRef idx="0">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grpSp>
        <p:grpSp>
          <p:nvGrpSpPr>
            <p:cNvPr id="27" name="Diagram group">
              <a:extLst>
                <a:ext uri="{FF2B5EF4-FFF2-40B4-BE49-F238E27FC236}">
                  <a16:creationId xmlns:a16="http://schemas.microsoft.com/office/drawing/2014/main" id="{26133C6F-FBD2-4F7C-9170-2600E49D3F40}"/>
                </a:ext>
              </a:extLst>
            </p:cNvPr>
            <p:cNvGrpSpPr/>
            <p:nvPr/>
          </p:nvGrpSpPr>
          <p:grpSpPr>
            <a:xfrm>
              <a:off x="5737014" y="5627748"/>
              <a:ext cx="489990" cy="366763"/>
              <a:chOff x="2596753" y="2498494"/>
              <a:chExt cx="519744" cy="421677"/>
            </a:xfrm>
            <a:scene3d>
              <a:camera prst="isometricOffAxis2Left" zoom="95000"/>
              <a:lightRig rig="flat" dir="t"/>
            </a:scene3d>
          </p:grpSpPr>
          <p:sp>
            <p:nvSpPr>
              <p:cNvPr id="28" name="Redondear rectángulo de esquina diagonal 12">
                <a:extLst>
                  <a:ext uri="{FF2B5EF4-FFF2-40B4-BE49-F238E27FC236}">
                    <a16:creationId xmlns:a16="http://schemas.microsoft.com/office/drawing/2014/main" id="{EA86B3C1-F3F1-4130-8B0B-BDD3E8567390}"/>
                  </a:ext>
                </a:extLst>
              </p:cNvPr>
              <p:cNvSpPr/>
              <p:nvPr/>
            </p:nvSpPr>
            <p:spPr>
              <a:xfrm flipV="1">
                <a:off x="2596753" y="2498494"/>
                <a:ext cx="519744" cy="421677"/>
              </a:xfrm>
              <a:prstGeom prst="round2DiagRect">
                <a:avLst>
                  <a:gd name="adj1" fmla="val 0"/>
                  <a:gd name="adj2" fmla="val 16670"/>
                </a:avLst>
              </a:prstGeom>
              <a:blipFill rotWithShape="0">
                <a:blip r:embed="rId12"/>
                <a:stretch>
                  <a:fillRect/>
                </a:stretch>
              </a:blipFill>
              <a:sp3d extrusionH="381000" contourW="38100" prstMaterial="matte">
                <a:contourClr>
                  <a:schemeClr val="lt1"/>
                </a:contourClr>
              </a:sp3d>
            </p:spPr>
            <p:style>
              <a:lnRef idx="0">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grpSp>
      </p:grpSp>
    </p:spTree>
    <p:extLst>
      <p:ext uri="{BB962C8B-B14F-4D97-AF65-F5344CB8AC3E}">
        <p14:creationId xmlns:p14="http://schemas.microsoft.com/office/powerpoint/2010/main" val="263490165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266255" y="212300"/>
            <a:ext cx="11466945" cy="89606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US" sz="2400" b="1" dirty="0">
                <a:latin typeface="Bookman Old Style" panose="02050604050505020204" pitchFamily="18" charset="0"/>
              </a:rPr>
              <a:t>LECCIONES APRENDIDAS Y BUENAS PRACTICAS EN MATERIA COOPERACIÓN POLICIAL INTERNACIONAL</a:t>
            </a:r>
            <a:endParaRPr lang="es-DO" sz="2400" b="1" dirty="0">
              <a:latin typeface="Bookman Old Style" panose="02050604050505020204" pitchFamily="18" charset="0"/>
            </a:endParaRPr>
          </a:p>
        </p:txBody>
      </p:sp>
      <p:sp>
        <p:nvSpPr>
          <p:cNvPr id="5" name="Título 1"/>
          <p:cNvSpPr txBox="1">
            <a:spLocks/>
          </p:cNvSpPr>
          <p:nvPr/>
        </p:nvSpPr>
        <p:spPr>
          <a:xfrm>
            <a:off x="2728446" y="1602112"/>
            <a:ext cx="6271816" cy="4162719"/>
          </a:xfrm>
          <a:prstGeom prst="rect">
            <a:avLst/>
          </a:prstGeom>
        </p:spPr>
        <p:txBody>
          <a:bodyPr vert="horz" lIns="91440" tIns="45720" rIns="91440" bIns="45720" rtlCol="0" anchor="b">
            <a:normAutofit fontScale="25000" lnSpcReduction="20000"/>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endParaRPr lang="es-US" b="1" dirty="0">
              <a:latin typeface="Bernard MT Condensed" panose="02050806060905020404" pitchFamily="18" charset="0"/>
            </a:endParaRPr>
          </a:p>
          <a:p>
            <a:pPr algn="ctr"/>
            <a:endParaRPr lang="es-US" b="1" dirty="0">
              <a:latin typeface="Bernard MT Condensed" panose="02050806060905020404" pitchFamily="18" charset="0"/>
            </a:endParaRPr>
          </a:p>
          <a:p>
            <a:pPr algn="ctr"/>
            <a:endParaRPr lang="es-US" sz="17600" b="1" dirty="0">
              <a:latin typeface="Bernard MT Condensed" panose="02050806060905020404" pitchFamily="18" charset="0"/>
            </a:endParaRPr>
          </a:p>
          <a:p>
            <a:pPr algn="ctr"/>
            <a:endParaRPr lang="es-US" sz="17600" b="1" dirty="0">
              <a:latin typeface="Bernard MT Condensed" panose="02050806060905020404" pitchFamily="18" charset="0"/>
            </a:endParaRPr>
          </a:p>
          <a:p>
            <a:pPr algn="ctr"/>
            <a:endParaRPr lang="es-US" sz="17600" b="1" dirty="0">
              <a:latin typeface="Bernard MT Condensed" panose="02050806060905020404" pitchFamily="18" charset="0"/>
            </a:endParaRPr>
          </a:p>
          <a:p>
            <a:pPr algn="ctr"/>
            <a:endParaRPr lang="es-US" sz="17600" b="1" dirty="0">
              <a:latin typeface="Bernard MT Condensed" panose="02050806060905020404" pitchFamily="18" charset="0"/>
            </a:endParaRPr>
          </a:p>
          <a:p>
            <a:pPr algn="ctr"/>
            <a:endParaRPr lang="es-US" sz="17600" b="1" dirty="0">
              <a:latin typeface="Bernard MT Condensed" panose="02050806060905020404" pitchFamily="18" charset="0"/>
            </a:endParaRPr>
          </a:p>
          <a:p>
            <a:pPr algn="ctr"/>
            <a:endParaRPr lang="es-US" sz="16000" b="1" dirty="0">
              <a:latin typeface="Bernard MT Condensed" panose="02050806060905020404" pitchFamily="18" charset="0"/>
            </a:endParaRPr>
          </a:p>
          <a:p>
            <a:pPr algn="ctr"/>
            <a:endParaRPr lang="es-US" sz="16000" b="1" dirty="0">
              <a:latin typeface="Bernard MT Condensed" panose="02050806060905020404" pitchFamily="18" charset="0"/>
            </a:endParaRPr>
          </a:p>
          <a:p>
            <a:pPr algn="ctr"/>
            <a:r>
              <a:rPr lang="es-US" sz="16000" b="1" dirty="0">
                <a:latin typeface="BatangChe" panose="02030609000101010101" pitchFamily="49" charset="-127"/>
                <a:ea typeface="BatangChe" panose="02030609000101010101" pitchFamily="49" charset="-127"/>
              </a:rPr>
              <a:t>EXTRADICIÓN</a:t>
            </a:r>
          </a:p>
          <a:p>
            <a:pPr algn="ctr"/>
            <a:endParaRPr lang="es-US" sz="16000" b="1" dirty="0">
              <a:latin typeface="BatangChe" panose="02030609000101010101" pitchFamily="49" charset="-127"/>
              <a:ea typeface="BatangChe" panose="02030609000101010101" pitchFamily="49" charset="-127"/>
            </a:endParaRPr>
          </a:p>
          <a:p>
            <a:pPr algn="ctr"/>
            <a:r>
              <a:rPr lang="es-US" sz="16000" b="1" dirty="0">
                <a:latin typeface="BatangChe" panose="02030609000101010101" pitchFamily="49" charset="-127"/>
                <a:ea typeface="BatangChe" panose="02030609000101010101" pitchFamily="49" charset="-127"/>
              </a:rPr>
              <a:t>DEPORTACIÓN</a:t>
            </a:r>
          </a:p>
          <a:p>
            <a:pPr algn="ctr"/>
            <a:endParaRPr lang="es-US" sz="16000" b="1" dirty="0">
              <a:latin typeface="BatangChe" panose="02030609000101010101" pitchFamily="49" charset="-127"/>
              <a:ea typeface="BatangChe" panose="02030609000101010101" pitchFamily="49" charset="-127"/>
            </a:endParaRPr>
          </a:p>
          <a:p>
            <a:pPr algn="ctr"/>
            <a:r>
              <a:rPr lang="es-US" sz="16000" b="1" dirty="0">
                <a:latin typeface="BatangChe" panose="02030609000101010101" pitchFamily="49" charset="-127"/>
                <a:ea typeface="BatangChe" panose="02030609000101010101" pitchFamily="49" charset="-127"/>
              </a:rPr>
              <a:t>DEPORTACIÓN CONTROLADA  </a:t>
            </a:r>
          </a:p>
          <a:p>
            <a:pPr algn="ctr"/>
            <a:endParaRPr lang="es-US" sz="17600" b="1" dirty="0">
              <a:latin typeface="BatangChe" panose="02030609000101010101" pitchFamily="49" charset="-127"/>
              <a:ea typeface="BatangChe" panose="02030609000101010101" pitchFamily="49" charset="-127"/>
            </a:endParaRPr>
          </a:p>
          <a:p>
            <a:pPr algn="ctr"/>
            <a:endParaRPr lang="es-DO" sz="17600" b="1" dirty="0">
              <a:latin typeface="Bernard MT Condensed" panose="02050806060905020404" pitchFamily="18" charset="0"/>
            </a:endParaRPr>
          </a:p>
        </p:txBody>
      </p:sp>
      <p:pic>
        <p:nvPicPr>
          <p:cNvPr id="6" name="Imagen 6"/>
          <p:cNvPicPr>
            <a:picLocks noChangeAspect="1"/>
          </p:cNvPicPr>
          <p:nvPr/>
        </p:nvPicPr>
        <p:blipFill>
          <a:blip r:embed="rId2"/>
          <a:stretch>
            <a:fillRect/>
          </a:stretch>
        </p:blipFill>
        <p:spPr>
          <a:xfrm>
            <a:off x="1223854" y="2678935"/>
            <a:ext cx="2706857" cy="1691447"/>
          </a:xfrm>
          <a:prstGeom prst="rect">
            <a:avLst/>
          </a:prstGeom>
        </p:spPr>
      </p:pic>
      <p:pic>
        <p:nvPicPr>
          <p:cNvPr id="7" name="Imagen 7"/>
          <p:cNvPicPr>
            <a:picLocks noChangeAspect="1"/>
          </p:cNvPicPr>
          <p:nvPr/>
        </p:nvPicPr>
        <p:blipFill>
          <a:blip r:embed="rId3"/>
          <a:stretch>
            <a:fillRect/>
          </a:stretch>
        </p:blipFill>
        <p:spPr>
          <a:xfrm>
            <a:off x="8523448" y="2220319"/>
            <a:ext cx="2290008" cy="1840476"/>
          </a:xfrm>
          <a:prstGeom prst="rect">
            <a:avLst/>
          </a:prstGeom>
        </p:spPr>
      </p:pic>
      <p:pic>
        <p:nvPicPr>
          <p:cNvPr id="8" name="Imagen 8"/>
          <p:cNvPicPr>
            <a:picLocks noChangeAspect="1"/>
          </p:cNvPicPr>
          <p:nvPr/>
        </p:nvPicPr>
        <p:blipFill>
          <a:blip r:embed="rId4"/>
          <a:stretch>
            <a:fillRect/>
          </a:stretch>
        </p:blipFill>
        <p:spPr>
          <a:xfrm>
            <a:off x="8621065" y="4875720"/>
            <a:ext cx="963393" cy="792792"/>
          </a:xfrm>
          <a:prstGeom prst="rect">
            <a:avLst/>
          </a:prstGeom>
        </p:spPr>
      </p:pic>
      <p:pic>
        <p:nvPicPr>
          <p:cNvPr id="9" name="Imagen 1"/>
          <p:cNvPicPr>
            <a:picLocks noChangeAspect="1"/>
          </p:cNvPicPr>
          <p:nvPr/>
        </p:nvPicPr>
        <p:blipFill rotWithShape="1">
          <a:blip r:embed="rId5"/>
          <a:srcRect t="19075" r="10404" b="17777"/>
          <a:stretch/>
        </p:blipFill>
        <p:spPr>
          <a:xfrm>
            <a:off x="266255" y="4437015"/>
            <a:ext cx="2165856" cy="951596"/>
          </a:xfrm>
          <a:prstGeom prst="rect">
            <a:avLst/>
          </a:prstGeom>
        </p:spPr>
      </p:pic>
    </p:spTree>
    <p:extLst>
      <p:ext uri="{BB962C8B-B14F-4D97-AF65-F5344CB8AC3E}">
        <p14:creationId xmlns:p14="http://schemas.microsoft.com/office/powerpoint/2010/main" val="243667369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nodeType="clickEffect">
                                  <p:stCondLst>
                                    <p:cond delay="0"/>
                                  </p:stCondLst>
                                  <p:childTnLst>
                                    <p:animMotion origin="layout" path="M 0.0957 0.03287 L 0.16276 0.07292 C 0.17669 0.08195 0.19766 0.08681 0.21966 0.08681 C 0.24466 0.08681 0.26471 0.08195 0.27865 0.07292 L 0.3457 0.03287 " pathEditMode="relative" rAng="0" ptsTypes="AAAAA">
                                      <p:cBhvr>
                                        <p:cTn id="6" dur="2000" fill="hold"/>
                                        <p:tgtEl>
                                          <p:spTgt spid="9"/>
                                        </p:tgtEl>
                                        <p:attrNameLst>
                                          <p:attrName>ppt_x</p:attrName>
                                          <p:attrName>ppt_y</p:attrName>
                                        </p:attrNameLst>
                                      </p:cBhvr>
                                      <p:rCtr x="12500" y="2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3298" y="1121497"/>
            <a:ext cx="8961437" cy="528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1891123" y="380442"/>
            <a:ext cx="8980344" cy="523220"/>
          </a:xfrm>
          <a:prstGeom prst="rect">
            <a:avLst/>
          </a:prstGeom>
        </p:spPr>
        <p:txBody>
          <a:bodyPr wrap="none">
            <a:spAutoFit/>
          </a:bodyPr>
          <a:lstStyle/>
          <a:p>
            <a:r>
              <a:rPr lang="es-DO" sz="2800" b="1" dirty="0">
                <a:latin typeface="Century Gothic" panose="020B0502020202020204" pitchFamily="34" charset="0"/>
              </a:rPr>
              <a:t>MODALIDADES DE COOPERACIÓN INTERNACIONAL</a:t>
            </a:r>
            <a:endParaRPr lang="es-DO" sz="2800" dirty="0">
              <a:latin typeface="Century Gothic" panose="020B0502020202020204" pitchFamily="34" charset="0"/>
            </a:endParaRPr>
          </a:p>
        </p:txBody>
      </p:sp>
      <p:cxnSp>
        <p:nvCxnSpPr>
          <p:cNvPr id="6" name="5 Conector recto"/>
          <p:cNvCxnSpPr/>
          <p:nvPr/>
        </p:nvCxnSpPr>
        <p:spPr>
          <a:xfrm>
            <a:off x="1246878" y="1413155"/>
            <a:ext cx="1" cy="4502728"/>
          </a:xfrm>
          <a:prstGeom prst="line">
            <a:avLst/>
          </a:prstGeom>
          <a:ln w="28575"/>
        </p:spPr>
        <p:style>
          <a:lnRef idx="3">
            <a:schemeClr val="dk1"/>
          </a:lnRef>
          <a:fillRef idx="0">
            <a:schemeClr val="dk1"/>
          </a:fillRef>
          <a:effectRef idx="2">
            <a:schemeClr val="dk1"/>
          </a:effectRef>
          <a:fontRef idx="minor">
            <a:schemeClr val="tx1"/>
          </a:fontRef>
        </p:style>
      </p:cxnSp>
      <p:cxnSp>
        <p:nvCxnSpPr>
          <p:cNvPr id="13" name="12 Conector recto"/>
          <p:cNvCxnSpPr/>
          <p:nvPr/>
        </p:nvCxnSpPr>
        <p:spPr>
          <a:xfrm>
            <a:off x="1246879" y="2112804"/>
            <a:ext cx="87283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5" name="14 Conector recto"/>
          <p:cNvCxnSpPr/>
          <p:nvPr/>
        </p:nvCxnSpPr>
        <p:spPr>
          <a:xfrm>
            <a:off x="1246879" y="3664519"/>
            <a:ext cx="87283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6" name="15 Conector recto"/>
          <p:cNvCxnSpPr/>
          <p:nvPr/>
        </p:nvCxnSpPr>
        <p:spPr>
          <a:xfrm>
            <a:off x="1246878" y="5243944"/>
            <a:ext cx="872838" cy="0"/>
          </a:xfrm>
          <a:prstGeom prst="line">
            <a:avLst/>
          </a:prstGeom>
          <a:ln w="28575"/>
        </p:spPr>
        <p:style>
          <a:lnRef idx="3">
            <a:schemeClr val="dk1"/>
          </a:lnRef>
          <a:fillRef idx="0">
            <a:schemeClr val="dk1"/>
          </a:fillRef>
          <a:effectRef idx="2">
            <a:schemeClr val="dk1"/>
          </a:effectRef>
          <a:fontRef idx="minor">
            <a:schemeClr val="tx1"/>
          </a:fontRef>
        </p:style>
      </p:cxnSp>
      <p:sp>
        <p:nvSpPr>
          <p:cNvPr id="9" name="8 Rectángulo"/>
          <p:cNvSpPr/>
          <p:nvPr/>
        </p:nvSpPr>
        <p:spPr>
          <a:xfrm>
            <a:off x="1551678" y="1427004"/>
            <a:ext cx="2396836"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Century Gothic" panose="020B0502020202020204" pitchFamily="34" charset="0"/>
              </a:rPr>
              <a:t>MULTILATERAL</a:t>
            </a:r>
            <a:endParaRPr lang="es-DO" sz="1600" b="1" dirty="0">
              <a:solidFill>
                <a:schemeClr val="tx1"/>
              </a:solidFill>
              <a:latin typeface="Century Gothic" panose="020B0502020202020204" pitchFamily="34" charset="0"/>
            </a:endParaRPr>
          </a:p>
        </p:txBody>
      </p:sp>
      <p:sp>
        <p:nvSpPr>
          <p:cNvPr id="8" name="7 Rectángulo"/>
          <p:cNvSpPr/>
          <p:nvPr/>
        </p:nvSpPr>
        <p:spPr>
          <a:xfrm>
            <a:off x="1551678" y="2978719"/>
            <a:ext cx="2396836"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Century Gothic" panose="020B0502020202020204" pitchFamily="34" charset="0"/>
              </a:rPr>
              <a:t>BILATERAL</a:t>
            </a:r>
            <a:endParaRPr lang="es-DO" sz="1600" b="1" dirty="0">
              <a:solidFill>
                <a:schemeClr val="tx1"/>
              </a:solidFill>
              <a:latin typeface="Century Gothic" panose="020B0502020202020204" pitchFamily="34" charset="0"/>
            </a:endParaRPr>
          </a:p>
        </p:txBody>
      </p:sp>
      <p:sp>
        <p:nvSpPr>
          <p:cNvPr id="10" name="9 Rectángulo"/>
          <p:cNvSpPr/>
          <p:nvPr/>
        </p:nvSpPr>
        <p:spPr>
          <a:xfrm>
            <a:off x="1551678" y="4558144"/>
            <a:ext cx="2396836"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Century Gothic" panose="020B0502020202020204" pitchFamily="34" charset="0"/>
              </a:rPr>
              <a:t>TRIANGULAR</a:t>
            </a:r>
            <a:endParaRPr lang="es-DO" sz="1600" b="1" dirty="0">
              <a:solidFill>
                <a:schemeClr val="tx1"/>
              </a:solidFill>
              <a:latin typeface="Century Gothic" panose="020B0502020202020204" pitchFamily="34" charset="0"/>
            </a:endParaRPr>
          </a:p>
        </p:txBody>
      </p:sp>
      <p:sp>
        <p:nvSpPr>
          <p:cNvPr id="17" name="16 Rectángulo"/>
          <p:cNvSpPr/>
          <p:nvPr/>
        </p:nvSpPr>
        <p:spPr>
          <a:xfrm>
            <a:off x="4170187" y="1567908"/>
            <a:ext cx="6474548" cy="830997"/>
          </a:xfrm>
          <a:prstGeom prst="rect">
            <a:avLst/>
          </a:prstGeom>
        </p:spPr>
        <p:txBody>
          <a:bodyPr wrap="square">
            <a:spAutoFit/>
          </a:bodyPr>
          <a:lstStyle/>
          <a:p>
            <a:pPr algn="just"/>
            <a:r>
              <a:rPr lang="es-DO" sz="1600" dirty="0">
                <a:latin typeface="Century Gothic" panose="020B0502020202020204" pitchFamily="34" charset="0"/>
              </a:rPr>
              <a:t>Proviene de</a:t>
            </a:r>
            <a:r>
              <a:rPr lang="es-DO" sz="1600" b="1" dirty="0">
                <a:latin typeface="Century Gothic" panose="020B0502020202020204" pitchFamily="34" charset="0"/>
              </a:rPr>
              <a:t> organismos internacionales. </a:t>
            </a:r>
            <a:r>
              <a:rPr lang="es-DO" sz="1600" dirty="0">
                <a:latin typeface="Century Gothic" panose="020B0502020202020204" pitchFamily="34" charset="0"/>
              </a:rPr>
              <a:t>Tanto receptores como oferentes, son varios países que comparten objetivos e intereses comunes. </a:t>
            </a:r>
          </a:p>
        </p:txBody>
      </p:sp>
      <p:sp>
        <p:nvSpPr>
          <p:cNvPr id="18" name="17 Rectángulo"/>
          <p:cNvSpPr/>
          <p:nvPr/>
        </p:nvSpPr>
        <p:spPr>
          <a:xfrm>
            <a:off x="4170187" y="3341353"/>
            <a:ext cx="6474548" cy="584775"/>
          </a:xfrm>
          <a:prstGeom prst="rect">
            <a:avLst/>
          </a:prstGeom>
        </p:spPr>
        <p:txBody>
          <a:bodyPr wrap="square">
            <a:spAutoFit/>
          </a:bodyPr>
          <a:lstStyle/>
          <a:p>
            <a:pPr algn="just"/>
            <a:r>
              <a:rPr lang="es-DO" sz="1600" b="1" dirty="0">
                <a:latin typeface="Century Gothic" panose="020B0502020202020204" pitchFamily="34" charset="0"/>
              </a:rPr>
              <a:t>Proviene de otro gobierno</a:t>
            </a:r>
            <a:r>
              <a:rPr lang="es-DO" sz="1600" dirty="0">
                <a:latin typeface="Century Gothic" panose="020B0502020202020204" pitchFamily="34" charset="0"/>
              </a:rPr>
              <a:t>, ya sea directamente o a través de una agencia o entidad. </a:t>
            </a:r>
          </a:p>
        </p:txBody>
      </p:sp>
      <p:sp>
        <p:nvSpPr>
          <p:cNvPr id="19" name="18 Rectángulo"/>
          <p:cNvSpPr/>
          <p:nvPr/>
        </p:nvSpPr>
        <p:spPr>
          <a:xfrm>
            <a:off x="4170187" y="4865409"/>
            <a:ext cx="6474548" cy="830997"/>
          </a:xfrm>
          <a:prstGeom prst="rect">
            <a:avLst/>
          </a:prstGeom>
        </p:spPr>
        <p:txBody>
          <a:bodyPr wrap="square">
            <a:spAutoFit/>
          </a:bodyPr>
          <a:lstStyle/>
          <a:p>
            <a:pPr algn="just"/>
            <a:r>
              <a:rPr lang="es-DO" sz="1600" dirty="0">
                <a:latin typeface="Century Gothic" panose="020B0502020202020204" pitchFamily="34" charset="0"/>
              </a:rPr>
              <a:t>Es una modalidad de la cooperación que permite expandir el alcance de un intercambio bilateral gracias a los aportes técnicos y financieros de un tercer socio.</a:t>
            </a:r>
          </a:p>
        </p:txBody>
      </p:sp>
    </p:spTree>
    <p:extLst>
      <p:ext uri="{BB962C8B-B14F-4D97-AF65-F5344CB8AC3E}">
        <p14:creationId xmlns:p14="http://schemas.microsoft.com/office/powerpoint/2010/main" val="32006316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heckerboard(across)">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900" decel="100000" fill="hold"/>
                                        <p:tgtEl>
                                          <p:spTgt spid="8"/>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0" grpId="0" animBg="1"/>
      <p:bldP spid="17" grpId="0"/>
      <p:bldP spid="18" grpId="0"/>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266255" y="212300"/>
            <a:ext cx="11466945" cy="89606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US" sz="2400" b="1" dirty="0">
                <a:latin typeface="Bookman Old Style" panose="02050604050505020204" pitchFamily="18" charset="0"/>
              </a:rPr>
              <a:t>LECCIONES APRENDIDAS Y BUENAS PRACTICAS EN MATERIA COOPERACIÓN POLICIAL INTERNACIONAL</a:t>
            </a:r>
            <a:endParaRPr lang="es-DO" sz="2400" b="1" dirty="0">
              <a:latin typeface="Bookman Old Style" panose="02050604050505020204" pitchFamily="18" charset="0"/>
            </a:endParaRPr>
          </a:p>
        </p:txBody>
      </p:sp>
      <p:sp>
        <p:nvSpPr>
          <p:cNvPr id="5" name="Rectángulo 3">
            <a:extLst>
              <a:ext uri="{FF2B5EF4-FFF2-40B4-BE49-F238E27FC236}">
                <a16:creationId xmlns:a16="http://schemas.microsoft.com/office/drawing/2014/main" id="{93FC48DE-5EC6-4921-B0B6-20C0CFB951F5}"/>
              </a:ext>
            </a:extLst>
          </p:cNvPr>
          <p:cNvSpPr/>
          <p:nvPr/>
        </p:nvSpPr>
        <p:spPr>
          <a:xfrm>
            <a:off x="3815054" y="1048807"/>
            <a:ext cx="4006353" cy="523220"/>
          </a:xfrm>
          <a:prstGeom prst="rect">
            <a:avLst/>
          </a:prstGeom>
        </p:spPr>
        <p:txBody>
          <a:bodyPr wrap="none">
            <a:spAutoFit/>
          </a:bodyPr>
          <a:lstStyle/>
          <a:p>
            <a:r>
              <a:rPr lang="es-DO" sz="2800" b="1" dirty="0"/>
              <a:t>operaciones de INTERPOL</a:t>
            </a:r>
          </a:p>
        </p:txBody>
      </p:sp>
      <p:graphicFrame>
        <p:nvGraphicFramePr>
          <p:cNvPr id="6" name="Tabla 5">
            <a:extLst>
              <a:ext uri="{FF2B5EF4-FFF2-40B4-BE49-F238E27FC236}">
                <a16:creationId xmlns:a16="http://schemas.microsoft.com/office/drawing/2014/main" id="{0239CE1F-84A5-49EE-8FE6-C613473F96E5}"/>
              </a:ext>
            </a:extLst>
          </p:cNvPr>
          <p:cNvGraphicFramePr>
            <a:graphicFrameLocks noGrp="1"/>
          </p:cNvGraphicFramePr>
          <p:nvPr>
            <p:extLst>
              <p:ext uri="{D42A27DB-BD31-4B8C-83A1-F6EECF244321}">
                <p14:modId xmlns:p14="http://schemas.microsoft.com/office/powerpoint/2010/main" val="50996602"/>
              </p:ext>
            </p:extLst>
          </p:nvPr>
        </p:nvGraphicFramePr>
        <p:xfrm>
          <a:off x="1676400" y="1572027"/>
          <a:ext cx="7406548" cy="4202407"/>
        </p:xfrm>
        <a:graphic>
          <a:graphicData uri="http://schemas.openxmlformats.org/drawingml/2006/table">
            <a:tbl>
              <a:tblPr firstRow="1" bandRow="1">
                <a:tableStyleId>{284E427A-3D55-4303-BF80-6455036E1DE7}</a:tableStyleId>
              </a:tblPr>
              <a:tblGrid>
                <a:gridCol w="3337888">
                  <a:extLst>
                    <a:ext uri="{9D8B030D-6E8A-4147-A177-3AD203B41FA5}">
                      <a16:colId xmlns:a16="http://schemas.microsoft.com/office/drawing/2014/main" val="4004739639"/>
                    </a:ext>
                  </a:extLst>
                </a:gridCol>
                <a:gridCol w="4068660">
                  <a:extLst>
                    <a:ext uri="{9D8B030D-6E8A-4147-A177-3AD203B41FA5}">
                      <a16:colId xmlns:a16="http://schemas.microsoft.com/office/drawing/2014/main" val="988996713"/>
                    </a:ext>
                  </a:extLst>
                </a:gridCol>
              </a:tblGrid>
              <a:tr h="382037">
                <a:tc>
                  <a:txBody>
                    <a:bodyPr/>
                    <a:lstStyle/>
                    <a:p>
                      <a:r>
                        <a:rPr lang="es-DO" dirty="0"/>
                        <a:t>operación Turquesa</a:t>
                      </a:r>
                    </a:p>
                  </a:txBody>
                  <a:tcPr/>
                </a:tc>
                <a:tc>
                  <a:txBody>
                    <a:bodyPr/>
                    <a:lstStyle/>
                    <a:p>
                      <a:r>
                        <a:rPr lang="es-DO" dirty="0"/>
                        <a:t>Trata y tráfico de personas</a:t>
                      </a:r>
                    </a:p>
                  </a:txBody>
                  <a:tcPr/>
                </a:tc>
                <a:extLst>
                  <a:ext uri="{0D108BD9-81ED-4DB2-BD59-A6C34878D82A}">
                    <a16:rowId xmlns:a16="http://schemas.microsoft.com/office/drawing/2014/main" val="1352668285"/>
                  </a:ext>
                </a:extLst>
              </a:tr>
              <a:tr h="382037">
                <a:tc>
                  <a:txBody>
                    <a:bodyPr/>
                    <a:lstStyle/>
                    <a:p>
                      <a:r>
                        <a:rPr lang="es-DO" dirty="0"/>
                        <a:t>Operación Trigger</a:t>
                      </a:r>
                    </a:p>
                  </a:txBody>
                  <a:tcPr/>
                </a:tc>
                <a:tc>
                  <a:txBody>
                    <a:bodyPr/>
                    <a:lstStyle/>
                    <a:p>
                      <a:r>
                        <a:rPr lang="es-DO" dirty="0"/>
                        <a:t>Tráfico de armas</a:t>
                      </a:r>
                    </a:p>
                  </a:txBody>
                  <a:tcPr/>
                </a:tc>
                <a:extLst>
                  <a:ext uri="{0D108BD9-81ED-4DB2-BD59-A6C34878D82A}">
                    <a16:rowId xmlns:a16="http://schemas.microsoft.com/office/drawing/2014/main" val="916808927"/>
                  </a:ext>
                </a:extLst>
              </a:tr>
              <a:tr h="382037">
                <a:tc>
                  <a:txBody>
                    <a:bodyPr/>
                    <a:lstStyle/>
                    <a:p>
                      <a:r>
                        <a:rPr lang="es-DO" dirty="0"/>
                        <a:t>operación Lionfish-   </a:t>
                      </a:r>
                      <a:r>
                        <a:rPr lang="es-DO" dirty="0" err="1"/>
                        <a:t>Crimjust</a:t>
                      </a:r>
                      <a:endParaRPr lang="es-DO" dirty="0"/>
                    </a:p>
                  </a:txBody>
                  <a:tcPr/>
                </a:tc>
                <a:tc>
                  <a:txBody>
                    <a:bodyPr/>
                    <a:lstStyle/>
                    <a:p>
                      <a:r>
                        <a:rPr lang="es-DO" dirty="0"/>
                        <a:t>Tráfico de drogas por diferentes vías</a:t>
                      </a:r>
                    </a:p>
                  </a:txBody>
                  <a:tcPr/>
                </a:tc>
                <a:extLst>
                  <a:ext uri="{0D108BD9-81ED-4DB2-BD59-A6C34878D82A}">
                    <a16:rowId xmlns:a16="http://schemas.microsoft.com/office/drawing/2014/main" val="232623292"/>
                  </a:ext>
                </a:extLst>
              </a:tr>
              <a:tr h="382037">
                <a:tc>
                  <a:txBody>
                    <a:bodyPr/>
                    <a:lstStyle/>
                    <a:p>
                      <a:r>
                        <a:rPr lang="es-DO" b="1" dirty="0"/>
                        <a:t>“operación </a:t>
                      </a:r>
                      <a:r>
                        <a:rPr lang="es-DO" b="1" dirty="0" err="1"/>
                        <a:t>Cyclone</a:t>
                      </a:r>
                      <a:r>
                        <a:rPr lang="es-DO" b="1" dirty="0"/>
                        <a:t>” </a:t>
                      </a:r>
                    </a:p>
                  </a:txBody>
                  <a:tcPr/>
                </a:tc>
                <a:tc>
                  <a:txBody>
                    <a:bodyPr/>
                    <a:lstStyle/>
                    <a:p>
                      <a:r>
                        <a:rPr lang="es-MX" b="1" dirty="0"/>
                        <a:t>Cibercriminalidad </a:t>
                      </a:r>
                      <a:endParaRPr lang="es-DO" b="1" dirty="0"/>
                    </a:p>
                  </a:txBody>
                  <a:tcPr/>
                </a:tc>
                <a:extLst>
                  <a:ext uri="{0D108BD9-81ED-4DB2-BD59-A6C34878D82A}">
                    <a16:rowId xmlns:a16="http://schemas.microsoft.com/office/drawing/2014/main" val="1222678950"/>
                  </a:ext>
                </a:extLst>
              </a:tr>
              <a:tr h="382037">
                <a:tc>
                  <a:txBody>
                    <a:bodyPr/>
                    <a:lstStyle/>
                    <a:p>
                      <a:r>
                        <a:rPr lang="es-DO" dirty="0"/>
                        <a:t>Arcadia</a:t>
                      </a:r>
                    </a:p>
                  </a:txBody>
                  <a:tcPr/>
                </a:tc>
                <a:tc>
                  <a:txBody>
                    <a:bodyPr/>
                    <a:lstStyle/>
                    <a:p>
                      <a:r>
                        <a:rPr lang="es-DO" dirty="0"/>
                        <a:t>Medio Ambiente</a:t>
                      </a:r>
                    </a:p>
                  </a:txBody>
                  <a:tcPr/>
                </a:tc>
                <a:extLst>
                  <a:ext uri="{0D108BD9-81ED-4DB2-BD59-A6C34878D82A}">
                    <a16:rowId xmlns:a16="http://schemas.microsoft.com/office/drawing/2014/main" val="763291404"/>
                  </a:ext>
                </a:extLst>
              </a:tr>
              <a:tr h="382037">
                <a:tc>
                  <a:txBody>
                    <a:bodyPr/>
                    <a:lstStyle/>
                    <a:p>
                      <a:r>
                        <a:rPr lang="es-DO" dirty="0"/>
                        <a:t>Target</a:t>
                      </a:r>
                    </a:p>
                  </a:txBody>
                  <a:tcPr/>
                </a:tc>
                <a:tc>
                  <a:txBody>
                    <a:bodyPr/>
                    <a:lstStyle/>
                    <a:p>
                      <a:r>
                        <a:rPr lang="es-MX" dirty="0"/>
                        <a:t>Búsqueda y captura de prófugos</a:t>
                      </a:r>
                      <a:endParaRPr lang="es-DO" dirty="0"/>
                    </a:p>
                  </a:txBody>
                  <a:tcPr/>
                </a:tc>
                <a:extLst>
                  <a:ext uri="{0D108BD9-81ED-4DB2-BD59-A6C34878D82A}">
                    <a16:rowId xmlns:a16="http://schemas.microsoft.com/office/drawing/2014/main" val="1901699571"/>
                  </a:ext>
                </a:extLst>
              </a:tr>
              <a:tr h="382037">
                <a:tc>
                  <a:txBody>
                    <a:bodyPr/>
                    <a:lstStyle/>
                    <a:p>
                      <a:r>
                        <a:rPr lang="es-DO" dirty="0"/>
                        <a:t>Diamante</a:t>
                      </a:r>
                    </a:p>
                  </a:txBody>
                  <a:tcPr/>
                </a:tc>
                <a:tc>
                  <a:txBody>
                    <a:bodyPr/>
                    <a:lstStyle/>
                    <a:p>
                      <a:r>
                        <a:rPr lang="es-DO" dirty="0"/>
                        <a:t>Narcotráfico</a:t>
                      </a:r>
                    </a:p>
                  </a:txBody>
                  <a:tcPr/>
                </a:tc>
                <a:extLst>
                  <a:ext uri="{0D108BD9-81ED-4DB2-BD59-A6C34878D82A}">
                    <a16:rowId xmlns:a16="http://schemas.microsoft.com/office/drawing/2014/main" val="921309084"/>
                  </a:ext>
                </a:extLst>
              </a:tr>
              <a:tr h="382037">
                <a:tc>
                  <a:txBody>
                    <a:bodyPr/>
                    <a:lstStyle/>
                    <a:p>
                      <a:r>
                        <a:rPr lang="es-DO" dirty="0" err="1"/>
                        <a:t>Liberterra</a:t>
                      </a:r>
                      <a:endParaRPr lang="es-DO" dirty="0"/>
                    </a:p>
                  </a:txBody>
                  <a:tcPr/>
                </a:tc>
                <a:tc>
                  <a:txBody>
                    <a:bodyPr/>
                    <a:lstStyle/>
                    <a:p>
                      <a:r>
                        <a:rPr lang="es-DO" dirty="0"/>
                        <a:t>Grupos vulnerables</a:t>
                      </a:r>
                    </a:p>
                  </a:txBody>
                  <a:tcPr/>
                </a:tc>
                <a:extLst>
                  <a:ext uri="{0D108BD9-81ED-4DB2-BD59-A6C34878D82A}">
                    <a16:rowId xmlns:a16="http://schemas.microsoft.com/office/drawing/2014/main" val="1637204752"/>
                  </a:ext>
                </a:extLst>
              </a:tr>
              <a:tr h="382037">
                <a:tc>
                  <a:txBody>
                    <a:bodyPr/>
                    <a:lstStyle/>
                    <a:p>
                      <a:r>
                        <a:rPr lang="es-DO" dirty="0"/>
                        <a:t>IGNIS</a:t>
                      </a:r>
                    </a:p>
                  </a:txBody>
                  <a:tcPr/>
                </a:tc>
                <a:tc>
                  <a:txBody>
                    <a:bodyPr/>
                    <a:lstStyle/>
                    <a:p>
                      <a:r>
                        <a:rPr lang="es-MX" dirty="0"/>
                        <a:t>Trafico y contrabando fuegos pirotécnicos</a:t>
                      </a:r>
                      <a:endParaRPr lang="es-DO" dirty="0"/>
                    </a:p>
                  </a:txBody>
                  <a:tcPr/>
                </a:tc>
                <a:extLst>
                  <a:ext uri="{0D108BD9-81ED-4DB2-BD59-A6C34878D82A}">
                    <a16:rowId xmlns:a16="http://schemas.microsoft.com/office/drawing/2014/main" val="1212205430"/>
                  </a:ext>
                </a:extLst>
              </a:tr>
              <a:tr h="382037">
                <a:tc>
                  <a:txBody>
                    <a:bodyPr/>
                    <a:lstStyle/>
                    <a:p>
                      <a:r>
                        <a:rPr lang="es-DO" dirty="0"/>
                        <a:t>Proteger</a:t>
                      </a:r>
                    </a:p>
                  </a:txBody>
                  <a:tcPr/>
                </a:tc>
                <a:tc>
                  <a:txBody>
                    <a:bodyPr/>
                    <a:lstStyle/>
                    <a:p>
                      <a:r>
                        <a:rPr lang="es-MX" dirty="0"/>
                        <a:t>Tráfico de migrantes</a:t>
                      </a:r>
                      <a:endParaRPr lang="es-DO" dirty="0"/>
                    </a:p>
                  </a:txBody>
                  <a:tcPr/>
                </a:tc>
                <a:extLst>
                  <a:ext uri="{0D108BD9-81ED-4DB2-BD59-A6C34878D82A}">
                    <a16:rowId xmlns:a16="http://schemas.microsoft.com/office/drawing/2014/main" val="3774423631"/>
                  </a:ext>
                </a:extLst>
              </a:tr>
              <a:tr h="382037">
                <a:tc>
                  <a:txBody>
                    <a:bodyPr/>
                    <a:lstStyle/>
                    <a:p>
                      <a:r>
                        <a:rPr lang="es-MX" dirty="0" err="1"/>
                        <a:t>Carback</a:t>
                      </a:r>
                      <a:endParaRPr lang="es-DO" dirty="0"/>
                    </a:p>
                  </a:txBody>
                  <a:tcPr/>
                </a:tc>
                <a:tc>
                  <a:txBody>
                    <a:bodyPr/>
                    <a:lstStyle/>
                    <a:p>
                      <a:r>
                        <a:rPr lang="es-DO" dirty="0"/>
                        <a:t>Vehículos robados</a:t>
                      </a:r>
                    </a:p>
                  </a:txBody>
                  <a:tcPr/>
                </a:tc>
                <a:extLst>
                  <a:ext uri="{0D108BD9-81ED-4DB2-BD59-A6C34878D82A}">
                    <a16:rowId xmlns:a16="http://schemas.microsoft.com/office/drawing/2014/main" val="1864529798"/>
                  </a:ext>
                </a:extLst>
              </a:tr>
            </a:tbl>
          </a:graphicData>
        </a:graphic>
      </p:graphicFrame>
      <p:pic>
        <p:nvPicPr>
          <p:cNvPr id="8" name="Picture 4" descr="aplastar GIF - Descargar &amp; Compartir en PHONEKY">
            <a:extLst>
              <a:ext uri="{FF2B5EF4-FFF2-40B4-BE49-F238E27FC236}">
                <a16:creationId xmlns:a16="http://schemas.microsoft.com/office/drawing/2014/main" id="{10E01283-A8DE-40CF-95CA-4452D7AF3C9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2036782"/>
            <a:ext cx="1676400" cy="2095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OLICIA NACIONAL DE COLOMBIA | carrera de policia">
            <a:extLst>
              <a:ext uri="{FF2B5EF4-FFF2-40B4-BE49-F238E27FC236}">
                <a16:creationId xmlns:a16="http://schemas.microsoft.com/office/drawing/2014/main" id="{23FCEBE6-8E8C-4746-AC56-BFB4CF3A6A3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8866910" y="4991155"/>
            <a:ext cx="2066952" cy="1916327"/>
          </a:xfrm>
          <a:prstGeom prst="rect">
            <a:avLst/>
          </a:prstGeom>
          <a:noFill/>
          <a:extLst>
            <a:ext uri="{909E8E84-426E-40DD-AFC4-6F175D3DCCD1}">
              <a14:hiddenFill xmlns:a14="http://schemas.microsoft.com/office/drawing/2010/main">
                <a:solidFill>
                  <a:srgbClr val="FFFFFF"/>
                </a:solidFill>
              </a14:hiddenFill>
            </a:ext>
          </a:extLst>
        </p:spPr>
      </p:pic>
      <p:sp>
        <p:nvSpPr>
          <p:cNvPr id="9" name="8 Proceso alternativo"/>
          <p:cNvSpPr/>
          <p:nvPr/>
        </p:nvSpPr>
        <p:spPr>
          <a:xfrm rot="20704389" flipH="1">
            <a:off x="9763798" y="6458872"/>
            <a:ext cx="1140930" cy="532956"/>
          </a:xfrm>
          <a:custGeom>
            <a:avLst/>
            <a:gdLst>
              <a:gd name="connsiteX0" fmla="*/ 0 w 974899"/>
              <a:gd name="connsiteY0" fmla="*/ 88826 h 532956"/>
              <a:gd name="connsiteX1" fmla="*/ 88826 w 974899"/>
              <a:gd name="connsiteY1" fmla="*/ 0 h 532956"/>
              <a:gd name="connsiteX2" fmla="*/ 886073 w 974899"/>
              <a:gd name="connsiteY2" fmla="*/ 0 h 532956"/>
              <a:gd name="connsiteX3" fmla="*/ 974899 w 974899"/>
              <a:gd name="connsiteY3" fmla="*/ 88826 h 532956"/>
              <a:gd name="connsiteX4" fmla="*/ 974899 w 974899"/>
              <a:gd name="connsiteY4" fmla="*/ 444130 h 532956"/>
              <a:gd name="connsiteX5" fmla="*/ 886073 w 974899"/>
              <a:gd name="connsiteY5" fmla="*/ 532956 h 532956"/>
              <a:gd name="connsiteX6" fmla="*/ 88826 w 974899"/>
              <a:gd name="connsiteY6" fmla="*/ 532956 h 532956"/>
              <a:gd name="connsiteX7" fmla="*/ 0 w 974899"/>
              <a:gd name="connsiteY7" fmla="*/ 444130 h 532956"/>
              <a:gd name="connsiteX8" fmla="*/ 0 w 974899"/>
              <a:gd name="connsiteY8" fmla="*/ 88826 h 532956"/>
              <a:gd name="connsiteX0" fmla="*/ 0 w 1102537"/>
              <a:gd name="connsiteY0" fmla="*/ 88826 h 532956"/>
              <a:gd name="connsiteX1" fmla="*/ 88826 w 1102537"/>
              <a:gd name="connsiteY1" fmla="*/ 0 h 532956"/>
              <a:gd name="connsiteX2" fmla="*/ 886073 w 1102537"/>
              <a:gd name="connsiteY2" fmla="*/ 0 h 532956"/>
              <a:gd name="connsiteX3" fmla="*/ 974899 w 1102537"/>
              <a:gd name="connsiteY3" fmla="*/ 88826 h 532956"/>
              <a:gd name="connsiteX4" fmla="*/ 1102537 w 1102537"/>
              <a:gd name="connsiteY4" fmla="*/ 223705 h 532956"/>
              <a:gd name="connsiteX5" fmla="*/ 886073 w 1102537"/>
              <a:gd name="connsiteY5" fmla="*/ 532956 h 532956"/>
              <a:gd name="connsiteX6" fmla="*/ 88826 w 1102537"/>
              <a:gd name="connsiteY6" fmla="*/ 532956 h 532956"/>
              <a:gd name="connsiteX7" fmla="*/ 0 w 1102537"/>
              <a:gd name="connsiteY7" fmla="*/ 444130 h 532956"/>
              <a:gd name="connsiteX8" fmla="*/ 0 w 1102537"/>
              <a:gd name="connsiteY8" fmla="*/ 88826 h 532956"/>
              <a:gd name="connsiteX0" fmla="*/ 0 w 1102537"/>
              <a:gd name="connsiteY0" fmla="*/ 88826 h 532959"/>
              <a:gd name="connsiteX1" fmla="*/ 88826 w 1102537"/>
              <a:gd name="connsiteY1" fmla="*/ 0 h 532959"/>
              <a:gd name="connsiteX2" fmla="*/ 886073 w 1102537"/>
              <a:gd name="connsiteY2" fmla="*/ 0 h 532959"/>
              <a:gd name="connsiteX3" fmla="*/ 974899 w 1102537"/>
              <a:gd name="connsiteY3" fmla="*/ 88826 h 532959"/>
              <a:gd name="connsiteX4" fmla="*/ 1102537 w 1102537"/>
              <a:gd name="connsiteY4" fmla="*/ 223705 h 532959"/>
              <a:gd name="connsiteX5" fmla="*/ 886073 w 1102537"/>
              <a:gd name="connsiteY5" fmla="*/ 532956 h 532959"/>
              <a:gd name="connsiteX6" fmla="*/ 773909 w 1102537"/>
              <a:gd name="connsiteY6" fmla="*/ 335186 h 532959"/>
              <a:gd name="connsiteX7" fmla="*/ 88826 w 1102537"/>
              <a:gd name="connsiteY7" fmla="*/ 532956 h 532959"/>
              <a:gd name="connsiteX8" fmla="*/ 0 w 1102537"/>
              <a:gd name="connsiteY8" fmla="*/ 444130 h 532959"/>
              <a:gd name="connsiteX9" fmla="*/ 0 w 1102537"/>
              <a:gd name="connsiteY9" fmla="*/ 88826 h 532959"/>
              <a:gd name="connsiteX0" fmla="*/ 0 w 1140930"/>
              <a:gd name="connsiteY0" fmla="*/ 88826 h 532956"/>
              <a:gd name="connsiteX1" fmla="*/ 88826 w 1140930"/>
              <a:gd name="connsiteY1" fmla="*/ 0 h 532956"/>
              <a:gd name="connsiteX2" fmla="*/ 886073 w 1140930"/>
              <a:gd name="connsiteY2" fmla="*/ 0 h 532956"/>
              <a:gd name="connsiteX3" fmla="*/ 974899 w 1140930"/>
              <a:gd name="connsiteY3" fmla="*/ 88826 h 532956"/>
              <a:gd name="connsiteX4" fmla="*/ 1102537 w 1140930"/>
              <a:gd name="connsiteY4" fmla="*/ 223705 h 532956"/>
              <a:gd name="connsiteX5" fmla="*/ 1123490 w 1140930"/>
              <a:gd name="connsiteY5" fmla="*/ 240252 h 532956"/>
              <a:gd name="connsiteX6" fmla="*/ 773909 w 1140930"/>
              <a:gd name="connsiteY6" fmla="*/ 335186 h 532956"/>
              <a:gd name="connsiteX7" fmla="*/ 88826 w 1140930"/>
              <a:gd name="connsiteY7" fmla="*/ 532956 h 532956"/>
              <a:gd name="connsiteX8" fmla="*/ 0 w 1140930"/>
              <a:gd name="connsiteY8" fmla="*/ 444130 h 532956"/>
              <a:gd name="connsiteX9" fmla="*/ 0 w 1140930"/>
              <a:gd name="connsiteY9" fmla="*/ 88826 h 532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0930" h="532956">
                <a:moveTo>
                  <a:pt x="0" y="88826"/>
                </a:moveTo>
                <a:cubicBezTo>
                  <a:pt x="0" y="39769"/>
                  <a:pt x="39769" y="0"/>
                  <a:pt x="88826" y="0"/>
                </a:cubicBezTo>
                <a:lnTo>
                  <a:pt x="886073" y="0"/>
                </a:lnTo>
                <a:cubicBezTo>
                  <a:pt x="935130" y="0"/>
                  <a:pt x="974899" y="39769"/>
                  <a:pt x="974899" y="88826"/>
                </a:cubicBezTo>
                <a:cubicBezTo>
                  <a:pt x="974899" y="207261"/>
                  <a:pt x="1102537" y="105270"/>
                  <a:pt x="1102537" y="223705"/>
                </a:cubicBezTo>
                <a:cubicBezTo>
                  <a:pt x="1102537" y="272762"/>
                  <a:pt x="1172547" y="240252"/>
                  <a:pt x="1123490" y="240252"/>
                </a:cubicBezTo>
                <a:cubicBezTo>
                  <a:pt x="1103946" y="241264"/>
                  <a:pt x="793453" y="334174"/>
                  <a:pt x="773909" y="335186"/>
                </a:cubicBezTo>
                <a:lnTo>
                  <a:pt x="88826" y="532956"/>
                </a:lnTo>
                <a:cubicBezTo>
                  <a:pt x="39769" y="532956"/>
                  <a:pt x="0" y="493187"/>
                  <a:pt x="0" y="444130"/>
                </a:cubicBezTo>
                <a:lnTo>
                  <a:pt x="0" y="8882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2" name="1 Flecha derecha"/>
          <p:cNvSpPr/>
          <p:nvPr/>
        </p:nvSpPr>
        <p:spPr>
          <a:xfrm>
            <a:off x="6982691" y="2712930"/>
            <a:ext cx="1399309" cy="37160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Tree>
    <p:extLst>
      <p:ext uri="{BB962C8B-B14F-4D97-AF65-F5344CB8AC3E}">
        <p14:creationId xmlns:p14="http://schemas.microsoft.com/office/powerpoint/2010/main" val="378109122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9"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0" fill="hold"/>
                                        <p:tgtEl>
                                          <p:spTgt spid="2"/>
                                        </p:tgtEl>
                                        <p:attrNameLst>
                                          <p:attrName>ppt_w</p:attrName>
                                        </p:attrNameLst>
                                      </p:cBhvr>
                                      <p:tavLst>
                                        <p:tav tm="0" fmla="#ppt_w*sin(2.5*pi*$)">
                                          <p:val>
                                            <p:fltVal val="0"/>
                                          </p:val>
                                        </p:tav>
                                        <p:tav tm="100000">
                                          <p:val>
                                            <p:fltVal val="1"/>
                                          </p:val>
                                        </p:tav>
                                      </p:tavLst>
                                    </p:anim>
                                    <p:anim calcmode="lin" valueType="num">
                                      <p:cBhvr>
                                        <p:cTn id="13" dur="5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Forma libre"/>
          <p:cNvSpPr/>
          <p:nvPr/>
        </p:nvSpPr>
        <p:spPr>
          <a:xfrm>
            <a:off x="1191491" y="124691"/>
            <a:ext cx="10668000" cy="5694219"/>
          </a:xfrm>
          <a:custGeom>
            <a:avLst/>
            <a:gdLst>
              <a:gd name="connsiteX0" fmla="*/ 4350327 w 10474036"/>
              <a:gd name="connsiteY0" fmla="*/ 2590800 h 4987636"/>
              <a:gd name="connsiteX1" fmla="*/ 2424545 w 10474036"/>
              <a:gd name="connsiteY1" fmla="*/ 1371600 h 4987636"/>
              <a:gd name="connsiteX2" fmla="*/ 0 w 10474036"/>
              <a:gd name="connsiteY2" fmla="*/ 2840181 h 4987636"/>
              <a:gd name="connsiteX3" fmla="*/ 2493818 w 10474036"/>
              <a:gd name="connsiteY3" fmla="*/ 4073236 h 4987636"/>
              <a:gd name="connsiteX4" fmla="*/ 4405745 w 10474036"/>
              <a:gd name="connsiteY4" fmla="*/ 2618509 h 4987636"/>
              <a:gd name="connsiteX5" fmla="*/ 10474036 w 10474036"/>
              <a:gd name="connsiteY5" fmla="*/ 4987636 h 4987636"/>
              <a:gd name="connsiteX6" fmla="*/ 8382000 w 10474036"/>
              <a:gd name="connsiteY6" fmla="*/ 1911927 h 4987636"/>
              <a:gd name="connsiteX7" fmla="*/ 4391891 w 10474036"/>
              <a:gd name="connsiteY7" fmla="*/ 2632363 h 4987636"/>
              <a:gd name="connsiteX8" fmla="*/ 6511636 w 10474036"/>
              <a:gd name="connsiteY8" fmla="*/ 0 h 4987636"/>
              <a:gd name="connsiteX9" fmla="*/ 8382000 w 10474036"/>
              <a:gd name="connsiteY9" fmla="*/ 1939636 h 4987636"/>
              <a:gd name="connsiteX10" fmla="*/ 2535382 w 10474036"/>
              <a:gd name="connsiteY10" fmla="*/ 4087091 h 4987636"/>
              <a:gd name="connsiteX11" fmla="*/ 2535382 w 10474036"/>
              <a:gd name="connsiteY11" fmla="*/ 4059381 h 4987636"/>
              <a:gd name="connsiteX12" fmla="*/ 4765964 w 10474036"/>
              <a:gd name="connsiteY12" fmla="*/ 2770909 h 4987636"/>
              <a:gd name="connsiteX13" fmla="*/ 4765964 w 10474036"/>
              <a:gd name="connsiteY13" fmla="*/ 2770909 h 4987636"/>
              <a:gd name="connsiteX14" fmla="*/ 2230582 w 10474036"/>
              <a:gd name="connsiteY14" fmla="*/ 1662545 h 4987636"/>
              <a:gd name="connsiteX15" fmla="*/ 2105891 w 10474036"/>
              <a:gd name="connsiteY15" fmla="*/ 1593272 h 4987636"/>
              <a:gd name="connsiteX16" fmla="*/ 1981200 w 10474036"/>
              <a:gd name="connsiteY16" fmla="*/ 1510145 h 4987636"/>
              <a:gd name="connsiteX17" fmla="*/ 2050473 w 10474036"/>
              <a:gd name="connsiteY17" fmla="*/ 1634836 h 4987636"/>
              <a:gd name="connsiteX18" fmla="*/ 2119745 w 10474036"/>
              <a:gd name="connsiteY18" fmla="*/ 1593272 h 498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474036" h="4987636">
                <a:moveTo>
                  <a:pt x="4350327" y="2590800"/>
                </a:moveTo>
                <a:lnTo>
                  <a:pt x="2424545" y="1371600"/>
                </a:lnTo>
                <a:lnTo>
                  <a:pt x="0" y="2840181"/>
                </a:lnTo>
                <a:lnTo>
                  <a:pt x="2493818" y="4073236"/>
                </a:lnTo>
                <a:lnTo>
                  <a:pt x="4405745" y="2618509"/>
                </a:lnTo>
                <a:lnTo>
                  <a:pt x="10474036" y="4987636"/>
                </a:lnTo>
                <a:lnTo>
                  <a:pt x="8382000" y="1911927"/>
                </a:lnTo>
                <a:lnTo>
                  <a:pt x="4391891" y="2632363"/>
                </a:lnTo>
                <a:lnTo>
                  <a:pt x="6511636" y="0"/>
                </a:lnTo>
                <a:lnTo>
                  <a:pt x="8382000" y="1939636"/>
                </a:lnTo>
                <a:lnTo>
                  <a:pt x="2535382" y="4087091"/>
                </a:lnTo>
                <a:lnTo>
                  <a:pt x="2535382" y="4059381"/>
                </a:lnTo>
                <a:lnTo>
                  <a:pt x="4765964" y="2770909"/>
                </a:lnTo>
                <a:lnTo>
                  <a:pt x="4765964" y="2770909"/>
                </a:lnTo>
                <a:lnTo>
                  <a:pt x="2230582" y="1662545"/>
                </a:lnTo>
                <a:lnTo>
                  <a:pt x="2105891" y="1593272"/>
                </a:lnTo>
                <a:lnTo>
                  <a:pt x="1981200" y="1510145"/>
                </a:lnTo>
                <a:lnTo>
                  <a:pt x="2050473" y="1634836"/>
                </a:lnTo>
                <a:lnTo>
                  <a:pt x="2119745" y="1593272"/>
                </a:lnTo>
              </a:path>
            </a:pathLst>
          </a:cu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7" name="6 Rectángulo"/>
          <p:cNvSpPr/>
          <p:nvPr/>
        </p:nvSpPr>
        <p:spPr>
          <a:xfrm>
            <a:off x="1153214" y="341991"/>
            <a:ext cx="5336717" cy="400110"/>
          </a:xfrm>
          <a:prstGeom prst="rect">
            <a:avLst/>
          </a:prstGeom>
        </p:spPr>
        <p:txBody>
          <a:bodyPr wrap="none">
            <a:spAutoFit/>
          </a:bodyPr>
          <a:lstStyle/>
          <a:p>
            <a:r>
              <a:rPr lang="es-DO" sz="2000" b="1" dirty="0">
                <a:latin typeface="Century Gothic" panose="020B0502020202020204" pitchFamily="34" charset="0"/>
              </a:rPr>
              <a:t>Operaciones contra la ciberdelincuencia</a:t>
            </a:r>
          </a:p>
        </p:txBody>
      </p:sp>
      <p:pic>
        <p:nvPicPr>
          <p:cNvPr id="8" name="Picture 2" descr="Interpol - Wikipedia">
            <a:extLst>
              <a:ext uri="{FF2B5EF4-FFF2-40B4-BE49-F238E27FC236}">
                <a16:creationId xmlns:a16="http://schemas.microsoft.com/office/drawing/2014/main" id="{53FBA6C2-9646-4559-B384-1714EFA2F45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7897"/>
          <a:stretch/>
        </p:blipFill>
        <p:spPr bwMode="auto">
          <a:xfrm>
            <a:off x="7281352" y="1038453"/>
            <a:ext cx="1145156" cy="857945"/>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2161307" y="2567321"/>
            <a:ext cx="2874818" cy="1492716"/>
          </a:xfrm>
          <a:prstGeom prst="rect">
            <a:avLst/>
          </a:prstGeom>
        </p:spPr>
        <p:txBody>
          <a:bodyPr wrap="square">
            <a:spAutoFit/>
          </a:bodyPr>
          <a:lstStyle/>
          <a:p>
            <a:pPr algn="just"/>
            <a:r>
              <a:rPr lang="es-DO" sz="1300" dirty="0">
                <a:latin typeface="Century Gothic" panose="020B0502020202020204" pitchFamily="34" charset="0"/>
              </a:rPr>
              <a:t>INTERPOL coordina operaciones policiales y ofrece plataformas protegidas para el intercambio de información, además de realizar análisis e impartir formación, con miras a reducir las ciberamenazas. </a:t>
            </a:r>
          </a:p>
        </p:txBody>
      </p:sp>
      <p:sp>
        <p:nvSpPr>
          <p:cNvPr id="10" name="9 Rectángulo"/>
          <p:cNvSpPr/>
          <p:nvPr/>
        </p:nvSpPr>
        <p:spPr>
          <a:xfrm rot="1927545">
            <a:off x="7500322" y="3235038"/>
            <a:ext cx="3409815" cy="1384995"/>
          </a:xfrm>
          <a:prstGeom prst="rect">
            <a:avLst/>
          </a:prstGeom>
        </p:spPr>
        <p:txBody>
          <a:bodyPr wrap="square">
            <a:spAutoFit/>
          </a:bodyPr>
          <a:lstStyle/>
          <a:p>
            <a:pPr algn="just"/>
            <a:r>
              <a:rPr lang="es-DO" sz="1200" dirty="0">
                <a:latin typeface="Century Gothic" panose="020B0502020202020204" pitchFamily="34" charset="0"/>
              </a:rPr>
              <a:t>Estrecha colaboración con los países miembros, el sector privado y los equipos nacionales de respuesta a emergencias informáticas, ayudando a coordinar investigaciones y operaciones transnacionales sobre delincuencia en todo el planeta.</a:t>
            </a:r>
          </a:p>
        </p:txBody>
      </p:sp>
      <p:sp>
        <p:nvSpPr>
          <p:cNvPr id="11" name="10 Flecha abajo"/>
          <p:cNvSpPr/>
          <p:nvPr/>
        </p:nvSpPr>
        <p:spPr>
          <a:xfrm>
            <a:off x="5860473" y="4530436"/>
            <a:ext cx="734014" cy="978408"/>
          </a:xfrm>
          <a:prstGeom prst="down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Tree>
    <p:extLst>
      <p:ext uri="{BB962C8B-B14F-4D97-AF65-F5344CB8AC3E}">
        <p14:creationId xmlns:p14="http://schemas.microsoft.com/office/powerpoint/2010/main" val="4599891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80">
                                          <p:stCondLst>
                                            <p:cond delay="0"/>
                                          </p:stCondLst>
                                        </p:cTn>
                                        <p:tgtEl>
                                          <p:spTgt spid="10"/>
                                        </p:tgtEl>
                                      </p:cBhvr>
                                    </p:animEffect>
                                    <p:anim calcmode="lin" valueType="num">
                                      <p:cBhvr>
                                        <p:cTn id="2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8" dur="26">
                                          <p:stCondLst>
                                            <p:cond delay="650"/>
                                          </p:stCondLst>
                                        </p:cTn>
                                        <p:tgtEl>
                                          <p:spTgt spid="10"/>
                                        </p:tgtEl>
                                      </p:cBhvr>
                                      <p:to x="100000" y="60000"/>
                                    </p:animScale>
                                    <p:animScale>
                                      <p:cBhvr>
                                        <p:cTn id="29" dur="166" decel="50000">
                                          <p:stCondLst>
                                            <p:cond delay="676"/>
                                          </p:stCondLst>
                                        </p:cTn>
                                        <p:tgtEl>
                                          <p:spTgt spid="10"/>
                                        </p:tgtEl>
                                      </p:cBhvr>
                                      <p:to x="100000" y="100000"/>
                                    </p:animScale>
                                    <p:animScale>
                                      <p:cBhvr>
                                        <p:cTn id="30" dur="26">
                                          <p:stCondLst>
                                            <p:cond delay="1312"/>
                                          </p:stCondLst>
                                        </p:cTn>
                                        <p:tgtEl>
                                          <p:spTgt spid="10"/>
                                        </p:tgtEl>
                                      </p:cBhvr>
                                      <p:to x="100000" y="80000"/>
                                    </p:animScale>
                                    <p:animScale>
                                      <p:cBhvr>
                                        <p:cTn id="31" dur="166" decel="50000">
                                          <p:stCondLst>
                                            <p:cond delay="1338"/>
                                          </p:stCondLst>
                                        </p:cTn>
                                        <p:tgtEl>
                                          <p:spTgt spid="10"/>
                                        </p:tgtEl>
                                      </p:cBhvr>
                                      <p:to x="100000" y="100000"/>
                                    </p:animScale>
                                    <p:animScale>
                                      <p:cBhvr>
                                        <p:cTn id="32" dur="26">
                                          <p:stCondLst>
                                            <p:cond delay="1642"/>
                                          </p:stCondLst>
                                        </p:cTn>
                                        <p:tgtEl>
                                          <p:spTgt spid="10"/>
                                        </p:tgtEl>
                                      </p:cBhvr>
                                      <p:to x="100000" y="90000"/>
                                    </p:animScale>
                                    <p:animScale>
                                      <p:cBhvr>
                                        <p:cTn id="33" dur="166" decel="50000">
                                          <p:stCondLst>
                                            <p:cond delay="1668"/>
                                          </p:stCondLst>
                                        </p:cTn>
                                        <p:tgtEl>
                                          <p:spTgt spid="10"/>
                                        </p:tgtEl>
                                      </p:cBhvr>
                                      <p:to x="100000" y="100000"/>
                                    </p:animScale>
                                    <p:animScale>
                                      <p:cBhvr>
                                        <p:cTn id="34" dur="26">
                                          <p:stCondLst>
                                            <p:cond delay="1808"/>
                                          </p:stCondLst>
                                        </p:cTn>
                                        <p:tgtEl>
                                          <p:spTgt spid="10"/>
                                        </p:tgtEl>
                                      </p:cBhvr>
                                      <p:to x="100000" y="95000"/>
                                    </p:animScale>
                                    <p:animScale>
                                      <p:cBhvr>
                                        <p:cTn id="35" dur="166" decel="50000">
                                          <p:stCondLst>
                                            <p:cond delay="1834"/>
                                          </p:stCondLst>
                                        </p:cTn>
                                        <p:tgtEl>
                                          <p:spTgt spid="10"/>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26" presetClass="exit" presetSubtype="0" fill="hold" grpId="0" nodeType="clickEffect">
                                  <p:stCondLst>
                                    <p:cond delay="0"/>
                                  </p:stCondLst>
                                  <p:childTnLst>
                                    <p:animEffect transition="out" filter="wipe(down)">
                                      <p:cBhvr>
                                        <p:cTn id="39" dur="180" accel="50000">
                                          <p:stCondLst>
                                            <p:cond delay="1820"/>
                                          </p:stCondLst>
                                        </p:cTn>
                                        <p:tgtEl>
                                          <p:spTgt spid="11"/>
                                        </p:tgtEl>
                                      </p:cBhvr>
                                    </p:animEffect>
                                    <p:anim calcmode="lin" valueType="num">
                                      <p:cBhvr>
                                        <p:cTn id="40" dur="1822" tmFilter="0,0; 0.14,0.31; 0.43,0.73; 0.71,0.91; 1.0,1.0">
                                          <p:stCondLst>
                                            <p:cond delay="0"/>
                                          </p:stCondLst>
                                        </p:cTn>
                                        <p:tgtEl>
                                          <p:spTgt spid="11"/>
                                        </p:tgtEl>
                                        <p:attrNameLst>
                                          <p:attrName>ppt_x</p:attrName>
                                        </p:attrNameLst>
                                      </p:cBhvr>
                                      <p:tavLst>
                                        <p:tav tm="0">
                                          <p:val>
                                            <p:strVal val="ppt_x"/>
                                          </p:val>
                                        </p:tav>
                                        <p:tav tm="100000">
                                          <p:val>
                                            <p:strVal val="#ppt_x+0.25"/>
                                          </p:val>
                                        </p:tav>
                                      </p:tavLst>
                                    </p:anim>
                                    <p:anim calcmode="lin" valueType="num">
                                      <p:cBhvr>
                                        <p:cTn id="41" dur="178">
                                          <p:stCondLst>
                                            <p:cond delay="1822"/>
                                          </p:stCondLst>
                                        </p:cTn>
                                        <p:tgtEl>
                                          <p:spTgt spid="11"/>
                                        </p:tgtEl>
                                        <p:attrNameLst>
                                          <p:attrName>ppt_x</p:attrName>
                                        </p:attrNameLst>
                                      </p:cBhvr>
                                      <p:tavLst>
                                        <p:tav tm="0">
                                          <p:val>
                                            <p:strVal val="ppt_x"/>
                                          </p:val>
                                        </p:tav>
                                        <p:tav tm="100000">
                                          <p:val>
                                            <p:strVal val="ppt_x"/>
                                          </p:val>
                                        </p:tav>
                                      </p:tavLst>
                                    </p:anim>
                                    <p:anim calcmode="lin" valueType="num">
                                      <p:cBhvr>
                                        <p:cTn id="42" dur="664" tmFilter="0.0,0.0;0.25,0.07;0.50,0.2;0.75,0.467;1.0,1.0">
                                          <p:stCondLst>
                                            <p:cond delay="0"/>
                                          </p:stCondLst>
                                        </p:cTn>
                                        <p:tgtEl>
                                          <p:spTgt spid="11"/>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43" dur="664" tmFilter="0, 0; 0.125,0.2665; 0.25,0.4; 0.375,0.465; 0.5,0.5;  0.625,0.535; 0.75,0.6; 0.875,0.7335; 1,1">
                                          <p:stCondLst>
                                            <p:cond delay="664"/>
                                          </p:stCondLst>
                                        </p:cTn>
                                        <p:tgtEl>
                                          <p:spTgt spid="11"/>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44" dur="332" tmFilter="0, 0; 0.125,0.2665; 0.25,0.4; 0.375,0.465; 0.5,0.5;  0.625,0.535; 0.75,0.6; 0.875,0.7335; 1,1">
                                          <p:stCondLst>
                                            <p:cond delay="1324"/>
                                          </p:stCondLst>
                                        </p:cTn>
                                        <p:tgtEl>
                                          <p:spTgt spid="11"/>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45" dur="164" tmFilter="0, 0; 0.125,0.2665; 0.25,0.4; 0.375,0.465; 0.5,0.5;  0.625,0.535; 0.75,0.6; 0.875,0.7335; 1,1">
                                          <p:stCondLst>
                                            <p:cond delay="1656"/>
                                          </p:stCondLst>
                                        </p:cTn>
                                        <p:tgtEl>
                                          <p:spTgt spid="11"/>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6" dur="180" accel="50000">
                                          <p:stCondLst>
                                            <p:cond delay="1820"/>
                                          </p:stCondLst>
                                        </p:cTn>
                                        <p:tgtEl>
                                          <p:spTgt spid="11"/>
                                        </p:tgtEl>
                                        <p:attrNameLst>
                                          <p:attrName>ppt_y</p:attrName>
                                        </p:attrNameLst>
                                      </p:cBhvr>
                                      <p:tavLst>
                                        <p:tav tm="0">
                                          <p:val>
                                            <p:strVal val="ppt_y"/>
                                          </p:val>
                                        </p:tav>
                                        <p:tav tm="100000">
                                          <p:val>
                                            <p:strVal val="ppt_y+ppt_h"/>
                                          </p:val>
                                        </p:tav>
                                      </p:tavLst>
                                    </p:anim>
                                    <p:animScale>
                                      <p:cBhvr>
                                        <p:cTn id="47" dur="26">
                                          <p:stCondLst>
                                            <p:cond delay="620"/>
                                          </p:stCondLst>
                                        </p:cTn>
                                        <p:tgtEl>
                                          <p:spTgt spid="11"/>
                                        </p:tgtEl>
                                      </p:cBhvr>
                                      <p:to x="100000" y="60000"/>
                                    </p:animScale>
                                    <p:animScale>
                                      <p:cBhvr>
                                        <p:cTn id="48" dur="166" decel="50000">
                                          <p:stCondLst>
                                            <p:cond delay="646"/>
                                          </p:stCondLst>
                                        </p:cTn>
                                        <p:tgtEl>
                                          <p:spTgt spid="11"/>
                                        </p:tgtEl>
                                      </p:cBhvr>
                                      <p:to x="100000" y="100000"/>
                                    </p:animScale>
                                    <p:animScale>
                                      <p:cBhvr>
                                        <p:cTn id="49" dur="26">
                                          <p:stCondLst>
                                            <p:cond delay="1312"/>
                                          </p:stCondLst>
                                        </p:cTn>
                                        <p:tgtEl>
                                          <p:spTgt spid="11"/>
                                        </p:tgtEl>
                                      </p:cBhvr>
                                      <p:to x="100000" y="80000"/>
                                    </p:animScale>
                                    <p:animScale>
                                      <p:cBhvr>
                                        <p:cTn id="50" dur="166" decel="50000">
                                          <p:stCondLst>
                                            <p:cond delay="1338"/>
                                          </p:stCondLst>
                                        </p:cTn>
                                        <p:tgtEl>
                                          <p:spTgt spid="11"/>
                                        </p:tgtEl>
                                      </p:cBhvr>
                                      <p:to x="100000" y="100000"/>
                                    </p:animScale>
                                    <p:animScale>
                                      <p:cBhvr>
                                        <p:cTn id="51" dur="26">
                                          <p:stCondLst>
                                            <p:cond delay="1642"/>
                                          </p:stCondLst>
                                        </p:cTn>
                                        <p:tgtEl>
                                          <p:spTgt spid="11"/>
                                        </p:tgtEl>
                                      </p:cBhvr>
                                      <p:to x="100000" y="90000"/>
                                    </p:animScale>
                                    <p:animScale>
                                      <p:cBhvr>
                                        <p:cTn id="52" dur="166" decel="50000">
                                          <p:stCondLst>
                                            <p:cond delay="1668"/>
                                          </p:stCondLst>
                                        </p:cTn>
                                        <p:tgtEl>
                                          <p:spTgt spid="11"/>
                                        </p:tgtEl>
                                      </p:cBhvr>
                                      <p:to x="100000" y="100000"/>
                                    </p:animScale>
                                    <p:animScale>
                                      <p:cBhvr>
                                        <p:cTn id="53" dur="26">
                                          <p:stCondLst>
                                            <p:cond delay="1808"/>
                                          </p:stCondLst>
                                        </p:cTn>
                                        <p:tgtEl>
                                          <p:spTgt spid="11"/>
                                        </p:tgtEl>
                                      </p:cBhvr>
                                      <p:to x="100000" y="95000"/>
                                    </p:animScale>
                                    <p:animScale>
                                      <p:cBhvr>
                                        <p:cTn id="54" dur="166" decel="50000">
                                          <p:stCondLst>
                                            <p:cond delay="1834"/>
                                          </p:stCondLst>
                                        </p:cTn>
                                        <p:tgtEl>
                                          <p:spTgt spid="11"/>
                                        </p:tgtEl>
                                      </p:cBhvr>
                                      <p:to x="100000" y="100000"/>
                                    </p:animScale>
                                    <p:set>
                                      <p:cBhvr>
                                        <p:cTn id="55" dur="1" fill="hold">
                                          <p:stCondLst>
                                            <p:cond delay="1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0" grpId="0"/>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21 Elipse"/>
          <p:cNvSpPr/>
          <p:nvPr/>
        </p:nvSpPr>
        <p:spPr>
          <a:xfrm>
            <a:off x="3782095" y="3342002"/>
            <a:ext cx="2052501" cy="1919648"/>
          </a:xfrm>
          <a:prstGeom prst="ellipse">
            <a:avLst/>
          </a:prstGeom>
          <a:noFill/>
          <a:ln w="762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21" name="20 Elipse"/>
          <p:cNvSpPr/>
          <p:nvPr/>
        </p:nvSpPr>
        <p:spPr>
          <a:xfrm>
            <a:off x="5820741" y="3337954"/>
            <a:ext cx="2052501" cy="1919648"/>
          </a:xfrm>
          <a:prstGeom prst="ellipse">
            <a:avLst/>
          </a:pr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23" name="22 Elipse"/>
          <p:cNvSpPr/>
          <p:nvPr/>
        </p:nvSpPr>
        <p:spPr>
          <a:xfrm>
            <a:off x="5789107" y="1333089"/>
            <a:ext cx="2052501" cy="1919648"/>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24" name="23 Elipse"/>
          <p:cNvSpPr/>
          <p:nvPr/>
        </p:nvSpPr>
        <p:spPr>
          <a:xfrm>
            <a:off x="3736607" y="1333089"/>
            <a:ext cx="2052501" cy="1919648"/>
          </a:xfrm>
          <a:prstGeom prst="ellipse">
            <a:avLst/>
          </a:prstGeom>
          <a:noFill/>
          <a:ln w="76200">
            <a:solidFill>
              <a:srgbClr val="ACCA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4" name="3 Flecha abajo"/>
          <p:cNvSpPr/>
          <p:nvPr/>
        </p:nvSpPr>
        <p:spPr>
          <a:xfrm>
            <a:off x="5749636" y="138545"/>
            <a:ext cx="498764" cy="332510"/>
          </a:xfrm>
          <a:prstGeom prst="down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5" name="4 Rectángulo"/>
          <p:cNvSpPr/>
          <p:nvPr/>
        </p:nvSpPr>
        <p:spPr>
          <a:xfrm>
            <a:off x="5814361" y="617406"/>
            <a:ext cx="6378669" cy="461665"/>
          </a:xfrm>
          <a:prstGeom prst="rect">
            <a:avLst/>
          </a:prstGeom>
        </p:spPr>
        <p:txBody>
          <a:bodyPr wrap="none">
            <a:spAutoFit/>
          </a:bodyPr>
          <a:lstStyle/>
          <a:p>
            <a:r>
              <a:rPr lang="es-DO" sz="2400" b="1" dirty="0">
                <a:latin typeface="Century Gothic" panose="020B0502020202020204" pitchFamily="34" charset="0"/>
              </a:rPr>
              <a:t>Operaciones contra la ciberdelincuencia</a:t>
            </a:r>
          </a:p>
        </p:txBody>
      </p:sp>
      <p:sp>
        <p:nvSpPr>
          <p:cNvPr id="6" name="5 Elipse"/>
          <p:cNvSpPr/>
          <p:nvPr/>
        </p:nvSpPr>
        <p:spPr>
          <a:xfrm>
            <a:off x="3904698" y="1454713"/>
            <a:ext cx="1716320" cy="1676400"/>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DO" sz="1400" u="sng" dirty="0">
                <a:solidFill>
                  <a:schemeClr val="accent5"/>
                </a:solidFill>
                <a:latin typeface="Century Gothic" panose="020B0502020202020204" pitchFamily="34" charset="0"/>
                <a:hlinkClick r:id="rId2"/>
              </a:rPr>
              <a:t>Operación </a:t>
            </a:r>
            <a:r>
              <a:rPr lang="es-DO" sz="1400" u="sng" dirty="0" err="1">
                <a:solidFill>
                  <a:schemeClr val="accent5"/>
                </a:solidFill>
                <a:latin typeface="Century Gothic" panose="020B0502020202020204" pitchFamily="34" charset="0"/>
                <a:hlinkClick r:id="rId2"/>
              </a:rPr>
              <a:t>Goldfish</a:t>
            </a:r>
            <a:r>
              <a:rPr lang="es-DO" sz="1400" u="sng" dirty="0">
                <a:solidFill>
                  <a:schemeClr val="accent5"/>
                </a:solidFill>
                <a:latin typeface="Century Gothic" panose="020B0502020202020204" pitchFamily="34" charset="0"/>
                <a:hlinkClick r:id="rId2"/>
              </a:rPr>
              <a:t> </a:t>
            </a:r>
            <a:r>
              <a:rPr lang="es-DO" sz="1400" u="sng" dirty="0" err="1">
                <a:solidFill>
                  <a:schemeClr val="accent5"/>
                </a:solidFill>
                <a:latin typeface="Century Gothic" panose="020B0502020202020204" pitchFamily="34" charset="0"/>
                <a:hlinkClick r:id="rId2"/>
              </a:rPr>
              <a:t>Alpha</a:t>
            </a:r>
            <a:r>
              <a:rPr lang="es-DO" sz="1400" u="sng" dirty="0">
                <a:latin typeface="Century Gothic" panose="020B0502020202020204" pitchFamily="34" charset="0"/>
              </a:rPr>
              <a:t>.</a:t>
            </a:r>
            <a:r>
              <a:rPr lang="es-DO" sz="1400" dirty="0">
                <a:latin typeface="Century Gothic" panose="020B0502020202020204" pitchFamily="34" charset="0"/>
              </a:rPr>
              <a:t> </a:t>
            </a:r>
            <a:r>
              <a:rPr lang="es-DO" sz="1400" dirty="0">
                <a:solidFill>
                  <a:schemeClr val="accent2">
                    <a:lumMod val="50000"/>
                  </a:schemeClr>
                </a:solidFill>
                <a:latin typeface="Century Gothic" panose="020B0502020202020204" pitchFamily="34" charset="0"/>
              </a:rPr>
              <a:t>en el Sudeste Asiático</a:t>
            </a:r>
            <a:r>
              <a:rPr lang="es-DO" dirty="0">
                <a:latin typeface="Century Gothic" panose="020B0502020202020204" pitchFamily="34" charset="0"/>
              </a:rPr>
              <a:t>, </a:t>
            </a:r>
          </a:p>
        </p:txBody>
      </p:sp>
      <p:sp>
        <p:nvSpPr>
          <p:cNvPr id="12" name="11 Elipse"/>
          <p:cNvSpPr/>
          <p:nvPr/>
        </p:nvSpPr>
        <p:spPr>
          <a:xfrm>
            <a:off x="5944423" y="1454713"/>
            <a:ext cx="1716320" cy="1676400"/>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DO" sz="1400" u="sng" dirty="0">
                <a:solidFill>
                  <a:schemeClr val="tx2"/>
                </a:solidFill>
                <a:latin typeface="Century Gothic" panose="020B0502020202020204" pitchFamily="34" charset="0"/>
                <a:hlinkClick r:id="rId3"/>
              </a:rPr>
              <a:t>Operación </a:t>
            </a:r>
            <a:r>
              <a:rPr lang="es-DO" sz="1400" u="sng" dirty="0" err="1">
                <a:solidFill>
                  <a:schemeClr val="tx2"/>
                </a:solidFill>
                <a:latin typeface="Century Gothic" panose="020B0502020202020204" pitchFamily="34" charset="0"/>
                <a:hlinkClick r:id="rId3"/>
              </a:rPr>
              <a:t>Night</a:t>
            </a:r>
            <a:r>
              <a:rPr lang="es-DO" sz="1400" u="sng" dirty="0">
                <a:solidFill>
                  <a:schemeClr val="tx2"/>
                </a:solidFill>
                <a:latin typeface="Century Gothic" panose="020B0502020202020204" pitchFamily="34" charset="0"/>
                <a:hlinkClick r:id="rId3"/>
              </a:rPr>
              <a:t> </a:t>
            </a:r>
            <a:r>
              <a:rPr lang="es-DO" sz="1400" u="sng" dirty="0" err="1">
                <a:solidFill>
                  <a:schemeClr val="tx2"/>
                </a:solidFill>
                <a:latin typeface="Century Gothic" panose="020B0502020202020204" pitchFamily="34" charset="0"/>
                <a:hlinkClick r:id="rId3"/>
              </a:rPr>
              <a:t>Fury</a:t>
            </a:r>
            <a:r>
              <a:rPr lang="es-DO" sz="1400" dirty="0">
                <a:solidFill>
                  <a:schemeClr val="tx2"/>
                </a:solidFill>
                <a:latin typeface="Century Gothic" panose="020B0502020202020204" pitchFamily="34" charset="0"/>
              </a:rPr>
              <a:t> </a:t>
            </a:r>
          </a:p>
          <a:p>
            <a:r>
              <a:rPr lang="es-DO" sz="1400" dirty="0">
                <a:latin typeface="Century Gothic" panose="020B0502020202020204" pitchFamily="34" charset="0"/>
              </a:rPr>
              <a:t> </a:t>
            </a:r>
            <a:r>
              <a:rPr lang="es-DO" sz="1400" dirty="0">
                <a:solidFill>
                  <a:schemeClr val="accent2">
                    <a:lumMod val="50000"/>
                  </a:schemeClr>
                </a:solidFill>
                <a:latin typeface="Century Gothic" panose="020B0502020202020204" pitchFamily="34" charset="0"/>
              </a:rPr>
              <a:t>transmitió a los países afectados</a:t>
            </a:r>
          </a:p>
        </p:txBody>
      </p:sp>
      <p:sp>
        <p:nvSpPr>
          <p:cNvPr id="14" name="13 Elipse"/>
          <p:cNvSpPr/>
          <p:nvPr/>
        </p:nvSpPr>
        <p:spPr>
          <a:xfrm>
            <a:off x="4818278" y="2348333"/>
            <a:ext cx="1716320" cy="167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pic>
        <p:nvPicPr>
          <p:cNvPr id="15" name="Picture 2" descr="Interpol - Wikipedia">
            <a:extLst>
              <a:ext uri="{FF2B5EF4-FFF2-40B4-BE49-F238E27FC236}">
                <a16:creationId xmlns:a16="http://schemas.microsoft.com/office/drawing/2014/main" id="{53FBA6C2-9646-4559-B384-1714EFA2F45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7897"/>
          <a:stretch/>
        </p:blipFill>
        <p:spPr bwMode="auto">
          <a:xfrm>
            <a:off x="5103244" y="2757560"/>
            <a:ext cx="1145156" cy="857945"/>
          </a:xfrm>
          <a:prstGeom prst="rect">
            <a:avLst/>
          </a:prstGeom>
          <a:noFill/>
          <a:extLst>
            <a:ext uri="{909E8E84-426E-40DD-AFC4-6F175D3DCCD1}">
              <a14:hiddenFill xmlns:a14="http://schemas.microsoft.com/office/drawing/2010/main">
                <a:solidFill>
                  <a:srgbClr val="FFFFFF"/>
                </a:solidFill>
              </a14:hiddenFill>
            </a:ext>
          </a:extLst>
        </p:spPr>
      </p:pic>
      <p:sp>
        <p:nvSpPr>
          <p:cNvPr id="16" name="15 Rectángulo"/>
          <p:cNvSpPr/>
          <p:nvPr/>
        </p:nvSpPr>
        <p:spPr>
          <a:xfrm>
            <a:off x="704554" y="4235110"/>
            <a:ext cx="3089307" cy="369332"/>
          </a:xfrm>
          <a:prstGeom prst="rect">
            <a:avLst/>
          </a:prstGeom>
        </p:spPr>
        <p:txBody>
          <a:bodyPr wrap="none">
            <a:spAutoFit/>
          </a:bodyPr>
          <a:lstStyle/>
          <a:p>
            <a:r>
              <a:rPr lang="es-DO" b="1" dirty="0">
                <a:solidFill>
                  <a:schemeClr val="tx2">
                    <a:lumMod val="50000"/>
                  </a:schemeClr>
                </a:solidFill>
                <a:latin typeface="Century Gothic" panose="020B0502020202020204" pitchFamily="34" charset="0"/>
              </a:rPr>
              <a:t>Operaciones Cyber Surge</a:t>
            </a:r>
          </a:p>
        </p:txBody>
      </p:sp>
      <p:grpSp>
        <p:nvGrpSpPr>
          <p:cNvPr id="25" name="24 Grupo"/>
          <p:cNvGrpSpPr/>
          <p:nvPr/>
        </p:nvGrpSpPr>
        <p:grpSpPr>
          <a:xfrm>
            <a:off x="3936331" y="3449771"/>
            <a:ext cx="1716320" cy="1676400"/>
            <a:chOff x="3936331" y="3449771"/>
            <a:chExt cx="1716320" cy="1676400"/>
          </a:xfrm>
        </p:grpSpPr>
        <p:sp>
          <p:nvSpPr>
            <p:cNvPr id="13" name="12 Elipse"/>
            <p:cNvSpPr/>
            <p:nvPr/>
          </p:nvSpPr>
          <p:spPr>
            <a:xfrm>
              <a:off x="3936331" y="3449771"/>
              <a:ext cx="1716320" cy="167640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7" name="16 Rectángulo"/>
            <p:cNvSpPr/>
            <p:nvPr/>
          </p:nvSpPr>
          <p:spPr>
            <a:xfrm>
              <a:off x="4095050" y="3881776"/>
              <a:ext cx="1470548" cy="954107"/>
            </a:xfrm>
            <a:prstGeom prst="rect">
              <a:avLst/>
            </a:prstGeom>
          </p:spPr>
          <p:txBody>
            <a:bodyPr wrap="square">
              <a:spAutoFit/>
            </a:bodyPr>
            <a:lstStyle/>
            <a:p>
              <a:pPr algn="ctr"/>
              <a:r>
                <a:rPr lang="es-DO" sz="1600" b="1" dirty="0">
                  <a:latin typeface="Century Gothic" panose="020B0502020202020204" pitchFamily="34" charset="0"/>
                </a:rPr>
                <a:t>ASEAN</a:t>
              </a:r>
              <a:r>
                <a:rPr lang="es-DO" sz="1600" dirty="0">
                  <a:latin typeface="Century Gothic" panose="020B0502020202020204" pitchFamily="34" charset="0"/>
                </a:rPr>
                <a:t> </a:t>
              </a:r>
              <a:r>
                <a:rPr lang="es-DO" sz="1200" dirty="0">
                  <a:solidFill>
                    <a:srgbClr val="FF0000"/>
                  </a:solidFill>
                  <a:latin typeface="Century Gothic" panose="020B0502020202020204" pitchFamily="34" charset="0"/>
                </a:rPr>
                <a:t>(detectar programas maliciosos</a:t>
              </a:r>
              <a:r>
                <a:rPr lang="es-DO" sz="1600" dirty="0">
                  <a:solidFill>
                    <a:srgbClr val="FF0000"/>
                  </a:solidFill>
                  <a:latin typeface="Century Gothic" panose="020B0502020202020204" pitchFamily="34" charset="0"/>
                </a:rPr>
                <a:t>)</a:t>
              </a:r>
            </a:p>
          </p:txBody>
        </p:sp>
      </p:grpSp>
      <p:sp>
        <p:nvSpPr>
          <p:cNvPr id="18" name="17 Rectángulo"/>
          <p:cNvSpPr/>
          <p:nvPr/>
        </p:nvSpPr>
        <p:spPr>
          <a:xfrm>
            <a:off x="3657601" y="5336366"/>
            <a:ext cx="2092036" cy="707886"/>
          </a:xfrm>
          <a:prstGeom prst="rect">
            <a:avLst/>
          </a:prstGeom>
        </p:spPr>
        <p:txBody>
          <a:bodyPr wrap="square">
            <a:spAutoFit/>
          </a:bodyPr>
          <a:lstStyle/>
          <a:p>
            <a:pPr algn="just"/>
            <a:r>
              <a:rPr lang="es-DO" sz="1200" dirty="0"/>
              <a:t>270 sitios web pirateados, incluso portales de los gobiernos.</a:t>
            </a:r>
            <a:r>
              <a:rPr lang="es-DO" sz="1600" dirty="0"/>
              <a:t> </a:t>
            </a:r>
          </a:p>
        </p:txBody>
      </p:sp>
      <p:grpSp>
        <p:nvGrpSpPr>
          <p:cNvPr id="26" name="25 Grupo"/>
          <p:cNvGrpSpPr/>
          <p:nvPr/>
        </p:nvGrpSpPr>
        <p:grpSpPr>
          <a:xfrm>
            <a:off x="5972133" y="3449771"/>
            <a:ext cx="1716320" cy="1676400"/>
            <a:chOff x="5972133" y="3449771"/>
            <a:chExt cx="1716320" cy="1676400"/>
          </a:xfrm>
        </p:grpSpPr>
        <p:sp>
          <p:nvSpPr>
            <p:cNvPr id="11" name="10 Elipse"/>
            <p:cNvSpPr/>
            <p:nvPr/>
          </p:nvSpPr>
          <p:spPr>
            <a:xfrm>
              <a:off x="5972133" y="3449771"/>
              <a:ext cx="1716320" cy="167640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9" name="18 Rectángulo"/>
            <p:cNvSpPr/>
            <p:nvPr/>
          </p:nvSpPr>
          <p:spPr>
            <a:xfrm>
              <a:off x="6109849" y="3887810"/>
              <a:ext cx="1412343" cy="954107"/>
            </a:xfrm>
            <a:prstGeom prst="rect">
              <a:avLst/>
            </a:prstGeom>
          </p:spPr>
          <p:txBody>
            <a:bodyPr wrap="square">
              <a:spAutoFit/>
            </a:bodyPr>
            <a:lstStyle/>
            <a:p>
              <a:pPr algn="ctr"/>
              <a:r>
                <a:rPr lang="es-DO" sz="1400" b="1" dirty="0">
                  <a:latin typeface="Century Gothic" panose="020B0502020202020204" pitchFamily="34" charset="0"/>
                </a:rPr>
                <a:t>AMERICAS</a:t>
              </a:r>
              <a:r>
                <a:rPr lang="es-DO" sz="1400" dirty="0">
                  <a:latin typeface="Century Gothic" panose="020B0502020202020204" pitchFamily="34" charset="0"/>
                </a:rPr>
                <a:t> </a:t>
              </a:r>
              <a:r>
                <a:rPr lang="es-DO" sz="1400" dirty="0">
                  <a:solidFill>
                    <a:srgbClr val="FF0000"/>
                  </a:solidFill>
                  <a:latin typeface="Century Gothic" panose="020B0502020202020204" pitchFamily="34" charset="0"/>
                </a:rPr>
                <a:t>(</a:t>
              </a:r>
              <a:r>
                <a:rPr lang="es-DO" sz="1200" dirty="0">
                  <a:solidFill>
                    <a:srgbClr val="FF0000"/>
                  </a:solidFill>
                  <a:latin typeface="Century Gothic" panose="020B0502020202020204" pitchFamily="34" charset="0"/>
                </a:rPr>
                <a:t>detectar programas maliciosos</a:t>
              </a:r>
              <a:r>
                <a:rPr lang="es-DO" sz="1400" dirty="0">
                  <a:solidFill>
                    <a:srgbClr val="FF0000"/>
                  </a:solidFill>
                  <a:latin typeface="Century Gothic" panose="020B0502020202020204" pitchFamily="34" charset="0"/>
                </a:rPr>
                <a:t>)</a:t>
              </a:r>
            </a:p>
          </p:txBody>
        </p:sp>
      </p:grpSp>
      <p:sp>
        <p:nvSpPr>
          <p:cNvPr id="20" name="19 Rectángulo"/>
          <p:cNvSpPr/>
          <p:nvPr/>
        </p:nvSpPr>
        <p:spPr>
          <a:xfrm>
            <a:off x="6248400" y="5294801"/>
            <a:ext cx="2604655" cy="830997"/>
          </a:xfrm>
          <a:prstGeom prst="rect">
            <a:avLst/>
          </a:prstGeom>
        </p:spPr>
        <p:txBody>
          <a:bodyPr wrap="square">
            <a:spAutoFit/>
          </a:bodyPr>
          <a:lstStyle/>
          <a:p>
            <a:pPr algn="just"/>
            <a:r>
              <a:rPr lang="es-DO" sz="1200" dirty="0">
                <a:latin typeface="Century Gothic" panose="020B0502020202020204" pitchFamily="34" charset="0"/>
              </a:rPr>
              <a:t>identificación 26 sitios web gubernamentales afectados, </a:t>
            </a:r>
          </a:p>
          <a:p>
            <a:pPr algn="just"/>
            <a:r>
              <a:rPr lang="es-DO" sz="1200" dirty="0">
                <a:latin typeface="Century Gothic" panose="020B0502020202020204" pitchFamily="34" charset="0"/>
              </a:rPr>
              <a:t>6 grupos de piratería informática y varios piratas.</a:t>
            </a:r>
            <a:endParaRPr lang="es-DO" sz="1200" dirty="0"/>
          </a:p>
        </p:txBody>
      </p:sp>
    </p:spTree>
    <p:extLst>
      <p:ext uri="{BB962C8B-B14F-4D97-AF65-F5344CB8AC3E}">
        <p14:creationId xmlns:p14="http://schemas.microsoft.com/office/powerpoint/2010/main" val="28918712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 calcmode="lin" valueType="num">
                                      <p:cBhvr>
                                        <p:cTn id="27" dur="1000" fill="hold"/>
                                        <p:tgtEl>
                                          <p:spTgt spid="6"/>
                                        </p:tgtEl>
                                        <p:attrNameLst>
                                          <p:attrName>style.rotation</p:attrName>
                                        </p:attrNameLst>
                                      </p:cBhvr>
                                      <p:tavLst>
                                        <p:tav tm="0">
                                          <p:val>
                                            <p:fltVal val="90"/>
                                          </p:val>
                                        </p:tav>
                                        <p:tav tm="100000">
                                          <p:val>
                                            <p:fltVal val="0"/>
                                          </p:val>
                                        </p:tav>
                                      </p:tavLst>
                                    </p:anim>
                                    <p:animEffect transition="in" filter="fade">
                                      <p:cBhvr>
                                        <p:cTn id="28" dur="10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1000" fill="hold"/>
                                        <p:tgtEl>
                                          <p:spTgt spid="12"/>
                                        </p:tgtEl>
                                        <p:attrNameLst>
                                          <p:attrName>ppt_w</p:attrName>
                                        </p:attrNameLst>
                                      </p:cBhvr>
                                      <p:tavLst>
                                        <p:tav tm="0">
                                          <p:val>
                                            <p:fltVal val="0"/>
                                          </p:val>
                                        </p:tav>
                                        <p:tav tm="100000">
                                          <p:val>
                                            <p:strVal val="#ppt_w"/>
                                          </p:val>
                                        </p:tav>
                                      </p:tavLst>
                                    </p:anim>
                                    <p:anim calcmode="lin" valueType="num">
                                      <p:cBhvr>
                                        <p:cTn id="34" dur="1000" fill="hold"/>
                                        <p:tgtEl>
                                          <p:spTgt spid="12"/>
                                        </p:tgtEl>
                                        <p:attrNameLst>
                                          <p:attrName>ppt_h</p:attrName>
                                        </p:attrNameLst>
                                      </p:cBhvr>
                                      <p:tavLst>
                                        <p:tav tm="0">
                                          <p:val>
                                            <p:fltVal val="0"/>
                                          </p:val>
                                        </p:tav>
                                        <p:tav tm="100000">
                                          <p:val>
                                            <p:strVal val="#ppt_h"/>
                                          </p:val>
                                        </p:tav>
                                      </p:tavLst>
                                    </p:anim>
                                    <p:anim calcmode="lin" valueType="num">
                                      <p:cBhvr>
                                        <p:cTn id="35" dur="1000" fill="hold"/>
                                        <p:tgtEl>
                                          <p:spTgt spid="12"/>
                                        </p:tgtEl>
                                        <p:attrNameLst>
                                          <p:attrName>style.rotation</p:attrName>
                                        </p:attrNameLst>
                                      </p:cBhvr>
                                      <p:tavLst>
                                        <p:tav tm="0">
                                          <p:val>
                                            <p:fltVal val="90"/>
                                          </p:val>
                                        </p:tav>
                                        <p:tav tm="100000">
                                          <p:val>
                                            <p:fltVal val="0"/>
                                          </p:val>
                                        </p:tav>
                                      </p:tavLst>
                                    </p:anim>
                                    <p:animEffect transition="in" filter="fade">
                                      <p:cBhvr>
                                        <p:cTn id="36" dur="10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p:cTn id="41" dur="1000" fill="hold"/>
                                        <p:tgtEl>
                                          <p:spTgt spid="25"/>
                                        </p:tgtEl>
                                        <p:attrNameLst>
                                          <p:attrName>ppt_w</p:attrName>
                                        </p:attrNameLst>
                                      </p:cBhvr>
                                      <p:tavLst>
                                        <p:tav tm="0">
                                          <p:val>
                                            <p:fltVal val="0"/>
                                          </p:val>
                                        </p:tav>
                                        <p:tav tm="100000">
                                          <p:val>
                                            <p:strVal val="#ppt_w"/>
                                          </p:val>
                                        </p:tav>
                                      </p:tavLst>
                                    </p:anim>
                                    <p:anim calcmode="lin" valueType="num">
                                      <p:cBhvr>
                                        <p:cTn id="42" dur="1000" fill="hold"/>
                                        <p:tgtEl>
                                          <p:spTgt spid="25"/>
                                        </p:tgtEl>
                                        <p:attrNameLst>
                                          <p:attrName>ppt_h</p:attrName>
                                        </p:attrNameLst>
                                      </p:cBhvr>
                                      <p:tavLst>
                                        <p:tav tm="0">
                                          <p:val>
                                            <p:fltVal val="0"/>
                                          </p:val>
                                        </p:tav>
                                        <p:tav tm="100000">
                                          <p:val>
                                            <p:strVal val="#ppt_h"/>
                                          </p:val>
                                        </p:tav>
                                      </p:tavLst>
                                    </p:anim>
                                    <p:anim calcmode="lin" valueType="num">
                                      <p:cBhvr>
                                        <p:cTn id="43" dur="1000" fill="hold"/>
                                        <p:tgtEl>
                                          <p:spTgt spid="25"/>
                                        </p:tgtEl>
                                        <p:attrNameLst>
                                          <p:attrName>style.rotation</p:attrName>
                                        </p:attrNameLst>
                                      </p:cBhvr>
                                      <p:tavLst>
                                        <p:tav tm="0">
                                          <p:val>
                                            <p:fltVal val="90"/>
                                          </p:val>
                                        </p:tav>
                                        <p:tav tm="100000">
                                          <p:val>
                                            <p:fltVal val="0"/>
                                          </p:val>
                                        </p:tav>
                                      </p:tavLst>
                                    </p:anim>
                                    <p:animEffect transition="in" filter="fade">
                                      <p:cBhvr>
                                        <p:cTn id="44" dur="10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p:cTn id="49" dur="1000" fill="hold"/>
                                        <p:tgtEl>
                                          <p:spTgt spid="26"/>
                                        </p:tgtEl>
                                        <p:attrNameLst>
                                          <p:attrName>ppt_w</p:attrName>
                                        </p:attrNameLst>
                                      </p:cBhvr>
                                      <p:tavLst>
                                        <p:tav tm="0">
                                          <p:val>
                                            <p:fltVal val="0"/>
                                          </p:val>
                                        </p:tav>
                                        <p:tav tm="100000">
                                          <p:val>
                                            <p:strVal val="#ppt_w"/>
                                          </p:val>
                                        </p:tav>
                                      </p:tavLst>
                                    </p:anim>
                                    <p:anim calcmode="lin" valueType="num">
                                      <p:cBhvr>
                                        <p:cTn id="50" dur="1000" fill="hold"/>
                                        <p:tgtEl>
                                          <p:spTgt spid="26"/>
                                        </p:tgtEl>
                                        <p:attrNameLst>
                                          <p:attrName>ppt_h</p:attrName>
                                        </p:attrNameLst>
                                      </p:cBhvr>
                                      <p:tavLst>
                                        <p:tav tm="0">
                                          <p:val>
                                            <p:fltVal val="0"/>
                                          </p:val>
                                        </p:tav>
                                        <p:tav tm="100000">
                                          <p:val>
                                            <p:strVal val="#ppt_h"/>
                                          </p:val>
                                        </p:tav>
                                      </p:tavLst>
                                    </p:anim>
                                    <p:anim calcmode="lin" valueType="num">
                                      <p:cBhvr>
                                        <p:cTn id="51" dur="1000" fill="hold"/>
                                        <p:tgtEl>
                                          <p:spTgt spid="26"/>
                                        </p:tgtEl>
                                        <p:attrNameLst>
                                          <p:attrName>style.rotation</p:attrName>
                                        </p:attrNameLst>
                                      </p:cBhvr>
                                      <p:tavLst>
                                        <p:tav tm="0">
                                          <p:val>
                                            <p:fltVal val="90"/>
                                          </p:val>
                                        </p:tav>
                                        <p:tav tm="100000">
                                          <p:val>
                                            <p:fltVal val="0"/>
                                          </p:val>
                                        </p:tav>
                                      </p:tavLst>
                                    </p:anim>
                                    <p:animEffect transition="in" filter="fade">
                                      <p:cBhvr>
                                        <p:cTn id="52" dur="10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47"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1000"/>
                                        <p:tgtEl>
                                          <p:spTgt spid="18"/>
                                        </p:tgtEl>
                                      </p:cBhvr>
                                    </p:animEffect>
                                    <p:anim calcmode="lin" valueType="num">
                                      <p:cBhvr>
                                        <p:cTn id="58" dur="1000" fill="hold"/>
                                        <p:tgtEl>
                                          <p:spTgt spid="18"/>
                                        </p:tgtEl>
                                        <p:attrNameLst>
                                          <p:attrName>ppt_x</p:attrName>
                                        </p:attrNameLst>
                                      </p:cBhvr>
                                      <p:tavLst>
                                        <p:tav tm="0">
                                          <p:val>
                                            <p:strVal val="#ppt_x"/>
                                          </p:val>
                                        </p:tav>
                                        <p:tav tm="100000">
                                          <p:val>
                                            <p:strVal val="#ppt_x"/>
                                          </p:val>
                                        </p:tav>
                                      </p:tavLst>
                                    </p:anim>
                                    <p:anim calcmode="lin" valueType="num">
                                      <p:cBhvr>
                                        <p:cTn id="5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1000"/>
                                        <p:tgtEl>
                                          <p:spTgt spid="20"/>
                                        </p:tgtEl>
                                      </p:cBhvr>
                                    </p:animEffect>
                                    <p:anim calcmode="lin" valueType="num">
                                      <p:cBhvr>
                                        <p:cTn id="65" dur="1000" fill="hold"/>
                                        <p:tgtEl>
                                          <p:spTgt spid="20"/>
                                        </p:tgtEl>
                                        <p:attrNameLst>
                                          <p:attrName>ppt_x</p:attrName>
                                        </p:attrNameLst>
                                      </p:cBhvr>
                                      <p:tavLst>
                                        <p:tav tm="0">
                                          <p:val>
                                            <p:strVal val="#ppt_x"/>
                                          </p:val>
                                        </p:tav>
                                        <p:tav tm="100000">
                                          <p:val>
                                            <p:strVal val="#ppt_x"/>
                                          </p:val>
                                        </p:tav>
                                      </p:tavLst>
                                    </p:anim>
                                    <p:anim calcmode="lin" valueType="num">
                                      <p:cBhvr>
                                        <p:cTn id="6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2" grpId="0" animBg="1"/>
      <p:bldP spid="18" grpId="0"/>
      <p:bldP spid="2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30 Elipse"/>
          <p:cNvSpPr/>
          <p:nvPr/>
        </p:nvSpPr>
        <p:spPr>
          <a:xfrm>
            <a:off x="5899948" y="4105515"/>
            <a:ext cx="2796516" cy="1798024"/>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lvl="0" indent="-228600" algn="just">
              <a:buFont typeface="+mj-lt"/>
              <a:buAutoNum type="alphaLcPeriod"/>
            </a:pPr>
            <a:r>
              <a:rPr lang="es-DO" sz="1200" b="1" dirty="0">
                <a:solidFill>
                  <a:prstClr val="black"/>
                </a:solidFill>
              </a:rPr>
              <a:t>Terminología, </a:t>
            </a:r>
          </a:p>
          <a:p>
            <a:pPr marL="228600" lvl="0" indent="-228600" algn="just">
              <a:buFont typeface="+mj-lt"/>
              <a:buAutoNum type="alphaLcPeriod"/>
            </a:pPr>
            <a:r>
              <a:rPr lang="es-DO" sz="1200" b="1" dirty="0">
                <a:solidFill>
                  <a:prstClr val="black"/>
                </a:solidFill>
              </a:rPr>
              <a:t>Medidas que deben adoptarse a nivel nacional, </a:t>
            </a:r>
          </a:p>
          <a:p>
            <a:pPr marL="228600" lvl="0" indent="-228600" algn="just">
              <a:buFont typeface="+mj-lt"/>
              <a:buAutoNum type="alphaLcPeriod"/>
            </a:pPr>
            <a:r>
              <a:rPr lang="es-DO" sz="1200" b="1" dirty="0">
                <a:solidFill>
                  <a:prstClr val="black"/>
                </a:solidFill>
              </a:rPr>
              <a:t>Cooperación internacional  y </a:t>
            </a:r>
          </a:p>
          <a:p>
            <a:pPr marL="228600" lvl="0" indent="-228600" algn="just">
              <a:buFont typeface="+mj-lt"/>
              <a:buAutoNum type="alphaLcPeriod"/>
            </a:pPr>
            <a:r>
              <a:rPr lang="es-DO" sz="1200" b="1" dirty="0">
                <a:solidFill>
                  <a:prstClr val="black"/>
                </a:solidFill>
              </a:rPr>
              <a:t>Disposiciones</a:t>
            </a:r>
          </a:p>
        </p:txBody>
      </p:sp>
      <p:sp>
        <p:nvSpPr>
          <p:cNvPr id="5" name="4 Rectángulo"/>
          <p:cNvSpPr/>
          <p:nvPr/>
        </p:nvSpPr>
        <p:spPr>
          <a:xfrm>
            <a:off x="2437077" y="74460"/>
            <a:ext cx="7673896" cy="523220"/>
          </a:xfrm>
          <a:prstGeom prst="rect">
            <a:avLst/>
          </a:prstGeom>
        </p:spPr>
        <p:txBody>
          <a:bodyPr wrap="none">
            <a:spAutoFit/>
          </a:bodyPr>
          <a:lstStyle/>
          <a:p>
            <a:r>
              <a:rPr lang="es-DO" sz="2800" b="1" dirty="0"/>
              <a:t>Convenio de Budapest sobre la Ciberdelincuencia  </a:t>
            </a:r>
          </a:p>
        </p:txBody>
      </p:sp>
      <p:sp>
        <p:nvSpPr>
          <p:cNvPr id="14" name="13 Elipse"/>
          <p:cNvSpPr/>
          <p:nvPr/>
        </p:nvSpPr>
        <p:spPr>
          <a:xfrm>
            <a:off x="5027933" y="2750117"/>
            <a:ext cx="1716320" cy="167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DO" b="1" dirty="0">
                <a:solidFill>
                  <a:schemeClr val="tx1"/>
                </a:solidFill>
              </a:rPr>
              <a:t>87 países acordaron el 2001</a:t>
            </a:r>
            <a:endParaRPr lang="es-DO" dirty="0">
              <a:solidFill>
                <a:schemeClr val="tx1"/>
              </a:solidFill>
            </a:endParaRPr>
          </a:p>
        </p:txBody>
      </p:sp>
      <p:sp>
        <p:nvSpPr>
          <p:cNvPr id="27" name="26 Elipse"/>
          <p:cNvSpPr/>
          <p:nvPr/>
        </p:nvSpPr>
        <p:spPr>
          <a:xfrm>
            <a:off x="6026724" y="1026746"/>
            <a:ext cx="2616417" cy="2244440"/>
          </a:xfrm>
          <a:prstGeom prst="ellipse">
            <a:avLst/>
          </a:prstGeom>
          <a:noFill/>
          <a:ln w="76200">
            <a:solidFill>
              <a:srgbClr val="ACCA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28" name="27 Elipse"/>
          <p:cNvSpPr/>
          <p:nvPr/>
        </p:nvSpPr>
        <p:spPr>
          <a:xfrm>
            <a:off x="6026725" y="1237618"/>
            <a:ext cx="2616416" cy="1798024"/>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DO" b="1" dirty="0">
                <a:solidFill>
                  <a:schemeClr val="tx1"/>
                </a:solidFill>
              </a:rPr>
              <a:t>Entró en vigor 1ro. de julio de 2004</a:t>
            </a:r>
            <a:r>
              <a:rPr lang="es-DO" dirty="0">
                <a:solidFill>
                  <a:schemeClr val="tx1"/>
                </a:solidFill>
              </a:rPr>
              <a:t>.</a:t>
            </a:r>
          </a:p>
        </p:txBody>
      </p:sp>
      <p:pic>
        <p:nvPicPr>
          <p:cNvPr id="1026" name="Picture 2" descr="Convención sobre Ciberdelincuencia | Mundo Legal y Financier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7154" y="1157511"/>
            <a:ext cx="1982910" cy="19829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9" name="28 Elipse"/>
          <p:cNvSpPr/>
          <p:nvPr/>
        </p:nvSpPr>
        <p:spPr>
          <a:xfrm>
            <a:off x="3170594" y="3879274"/>
            <a:ext cx="2616417" cy="2244440"/>
          </a:xfrm>
          <a:prstGeom prst="ellipse">
            <a:avLst/>
          </a:prstGeom>
          <a:noFill/>
          <a:ln w="76200">
            <a:solidFill>
              <a:srgbClr val="ACCA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30" name="29 Elipse"/>
          <p:cNvSpPr/>
          <p:nvPr/>
        </p:nvSpPr>
        <p:spPr>
          <a:xfrm>
            <a:off x="5996917" y="3880788"/>
            <a:ext cx="2616417" cy="2244440"/>
          </a:xfrm>
          <a:prstGeom prst="ellipse">
            <a:avLst/>
          </a:prstGeom>
          <a:noFill/>
          <a:ln w="76200">
            <a:solidFill>
              <a:srgbClr val="ACCA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24" name="23 Elipse"/>
          <p:cNvSpPr/>
          <p:nvPr/>
        </p:nvSpPr>
        <p:spPr>
          <a:xfrm>
            <a:off x="3200401" y="1025232"/>
            <a:ext cx="2616417" cy="2244440"/>
          </a:xfrm>
          <a:prstGeom prst="ellipse">
            <a:avLst/>
          </a:prstGeom>
          <a:noFill/>
          <a:ln w="76200">
            <a:solidFill>
              <a:srgbClr val="ACCA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34" name="33 Elipse"/>
          <p:cNvSpPr/>
          <p:nvPr/>
        </p:nvSpPr>
        <p:spPr>
          <a:xfrm>
            <a:off x="3393185" y="4103996"/>
            <a:ext cx="2171233" cy="1798024"/>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DO" b="1" dirty="0">
                <a:solidFill>
                  <a:schemeClr val="tx1"/>
                </a:solidFill>
              </a:rPr>
              <a:t>se compone de cuatro capítulos:</a:t>
            </a:r>
          </a:p>
        </p:txBody>
      </p:sp>
      <p:grpSp>
        <p:nvGrpSpPr>
          <p:cNvPr id="35" name="34 Grupo"/>
          <p:cNvGrpSpPr/>
          <p:nvPr/>
        </p:nvGrpSpPr>
        <p:grpSpPr>
          <a:xfrm>
            <a:off x="9099590" y="3879274"/>
            <a:ext cx="1579419" cy="1357744"/>
            <a:chOff x="9099590" y="3879274"/>
            <a:chExt cx="1579419" cy="1357744"/>
          </a:xfrm>
        </p:grpSpPr>
        <p:sp>
          <p:nvSpPr>
            <p:cNvPr id="10" name="9 Llamada rectangular redondeada"/>
            <p:cNvSpPr/>
            <p:nvPr/>
          </p:nvSpPr>
          <p:spPr>
            <a:xfrm>
              <a:off x="9099590" y="3879274"/>
              <a:ext cx="1579419" cy="1357744"/>
            </a:xfrm>
            <a:prstGeom prst="wedgeRoundRectCallout">
              <a:avLst>
                <a:gd name="adj1" fmla="val -147149"/>
                <a:gd name="adj2" fmla="val 48214"/>
                <a:gd name="adj3" fmla="val 1666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9" name="8 Rectángulo"/>
            <p:cNvSpPr/>
            <p:nvPr/>
          </p:nvSpPr>
          <p:spPr>
            <a:xfrm>
              <a:off x="9199417" y="3925480"/>
              <a:ext cx="1479592" cy="1200329"/>
            </a:xfrm>
            <a:prstGeom prst="rect">
              <a:avLst/>
            </a:prstGeom>
          </p:spPr>
          <p:txBody>
            <a:bodyPr wrap="square">
              <a:spAutoFit/>
            </a:bodyPr>
            <a:lstStyle/>
            <a:p>
              <a:pPr lvl="0" algn="ctr"/>
              <a:endParaRPr lang="es-DO" sz="1200" b="1" dirty="0">
                <a:solidFill>
                  <a:prstClr val="black"/>
                </a:solidFill>
              </a:endParaRPr>
            </a:p>
            <a:p>
              <a:pPr lvl="0" algn="ctr"/>
              <a:r>
                <a:rPr lang="es-DO" sz="1200" b="1" dirty="0">
                  <a:solidFill>
                    <a:prstClr val="black"/>
                  </a:solidFill>
                </a:rPr>
                <a:t>Art. 23 </a:t>
              </a:r>
            </a:p>
            <a:p>
              <a:pPr lvl="0" algn="ctr"/>
              <a:r>
                <a:rPr lang="es-DO" sz="1200" dirty="0">
                  <a:solidFill>
                    <a:prstClr val="black"/>
                  </a:solidFill>
                </a:rPr>
                <a:t>Principios generales y </a:t>
              </a:r>
            </a:p>
            <a:p>
              <a:pPr lvl="0" algn="ctr"/>
              <a:r>
                <a:rPr lang="es-DO" sz="1200" b="1" dirty="0">
                  <a:solidFill>
                    <a:prstClr val="black"/>
                  </a:solidFill>
                </a:rPr>
                <a:t>Art. 24 </a:t>
              </a:r>
            </a:p>
            <a:p>
              <a:pPr lvl="0" algn="ctr"/>
              <a:r>
                <a:rPr lang="es-DO" sz="1200" dirty="0">
                  <a:solidFill>
                    <a:prstClr val="black"/>
                  </a:solidFill>
                </a:rPr>
                <a:t>Extradición</a:t>
              </a:r>
              <a:endParaRPr lang="es-DO" sz="1600" dirty="0"/>
            </a:p>
          </p:txBody>
        </p:sp>
      </p:grpSp>
    </p:spTree>
    <p:extLst>
      <p:ext uri="{BB962C8B-B14F-4D97-AF65-F5344CB8AC3E}">
        <p14:creationId xmlns:p14="http://schemas.microsoft.com/office/powerpoint/2010/main" val="14480197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p:cTn id="11" dur="1000" fill="hold"/>
                                        <p:tgtEl>
                                          <p:spTgt spid="1026"/>
                                        </p:tgtEl>
                                        <p:attrNameLst>
                                          <p:attrName>ppt_w</p:attrName>
                                        </p:attrNameLst>
                                      </p:cBhvr>
                                      <p:tavLst>
                                        <p:tav tm="0">
                                          <p:val>
                                            <p:fltVal val="0"/>
                                          </p:val>
                                        </p:tav>
                                        <p:tav tm="100000">
                                          <p:val>
                                            <p:strVal val="#ppt_w"/>
                                          </p:val>
                                        </p:tav>
                                      </p:tavLst>
                                    </p:anim>
                                    <p:anim calcmode="lin" valueType="num">
                                      <p:cBhvr>
                                        <p:cTn id="12" dur="1000" fill="hold"/>
                                        <p:tgtEl>
                                          <p:spTgt spid="1026"/>
                                        </p:tgtEl>
                                        <p:attrNameLst>
                                          <p:attrName>ppt_h</p:attrName>
                                        </p:attrNameLst>
                                      </p:cBhvr>
                                      <p:tavLst>
                                        <p:tav tm="0">
                                          <p:val>
                                            <p:fltVal val="0"/>
                                          </p:val>
                                        </p:tav>
                                        <p:tav tm="100000">
                                          <p:val>
                                            <p:strVal val="#ppt_h"/>
                                          </p:val>
                                        </p:tav>
                                      </p:tavLst>
                                    </p:anim>
                                    <p:anim calcmode="lin" valueType="num">
                                      <p:cBhvr>
                                        <p:cTn id="13" dur="1000" fill="hold"/>
                                        <p:tgtEl>
                                          <p:spTgt spid="1026"/>
                                        </p:tgtEl>
                                        <p:attrNameLst>
                                          <p:attrName>style.rotation</p:attrName>
                                        </p:attrNameLst>
                                      </p:cBhvr>
                                      <p:tavLst>
                                        <p:tav tm="0">
                                          <p:val>
                                            <p:fltVal val="90"/>
                                          </p:val>
                                        </p:tav>
                                        <p:tav tm="100000">
                                          <p:val>
                                            <p:fltVal val="0"/>
                                          </p:val>
                                        </p:tav>
                                      </p:tavLst>
                                    </p:anim>
                                    <p:animEffect transition="in" filter="fade">
                                      <p:cBhvr>
                                        <p:cTn id="14" dur="10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80">
                                          <p:stCondLst>
                                            <p:cond delay="0"/>
                                          </p:stCondLst>
                                        </p:cTn>
                                        <p:tgtEl>
                                          <p:spTgt spid="14"/>
                                        </p:tgtEl>
                                      </p:cBhvr>
                                    </p:animEffect>
                                    <p:anim calcmode="lin" valueType="num">
                                      <p:cBhvr>
                                        <p:cTn id="20"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5" dur="26">
                                          <p:stCondLst>
                                            <p:cond delay="650"/>
                                          </p:stCondLst>
                                        </p:cTn>
                                        <p:tgtEl>
                                          <p:spTgt spid="14"/>
                                        </p:tgtEl>
                                      </p:cBhvr>
                                      <p:to x="100000" y="60000"/>
                                    </p:animScale>
                                    <p:animScale>
                                      <p:cBhvr>
                                        <p:cTn id="26" dur="166" decel="50000">
                                          <p:stCondLst>
                                            <p:cond delay="676"/>
                                          </p:stCondLst>
                                        </p:cTn>
                                        <p:tgtEl>
                                          <p:spTgt spid="14"/>
                                        </p:tgtEl>
                                      </p:cBhvr>
                                      <p:to x="100000" y="100000"/>
                                    </p:animScale>
                                    <p:animScale>
                                      <p:cBhvr>
                                        <p:cTn id="27" dur="26">
                                          <p:stCondLst>
                                            <p:cond delay="1312"/>
                                          </p:stCondLst>
                                        </p:cTn>
                                        <p:tgtEl>
                                          <p:spTgt spid="14"/>
                                        </p:tgtEl>
                                      </p:cBhvr>
                                      <p:to x="100000" y="80000"/>
                                    </p:animScale>
                                    <p:animScale>
                                      <p:cBhvr>
                                        <p:cTn id="28" dur="166" decel="50000">
                                          <p:stCondLst>
                                            <p:cond delay="1338"/>
                                          </p:stCondLst>
                                        </p:cTn>
                                        <p:tgtEl>
                                          <p:spTgt spid="14"/>
                                        </p:tgtEl>
                                      </p:cBhvr>
                                      <p:to x="100000" y="100000"/>
                                    </p:animScale>
                                    <p:animScale>
                                      <p:cBhvr>
                                        <p:cTn id="29" dur="26">
                                          <p:stCondLst>
                                            <p:cond delay="1642"/>
                                          </p:stCondLst>
                                        </p:cTn>
                                        <p:tgtEl>
                                          <p:spTgt spid="14"/>
                                        </p:tgtEl>
                                      </p:cBhvr>
                                      <p:to x="100000" y="90000"/>
                                    </p:animScale>
                                    <p:animScale>
                                      <p:cBhvr>
                                        <p:cTn id="30" dur="166" decel="50000">
                                          <p:stCondLst>
                                            <p:cond delay="1668"/>
                                          </p:stCondLst>
                                        </p:cTn>
                                        <p:tgtEl>
                                          <p:spTgt spid="14"/>
                                        </p:tgtEl>
                                      </p:cBhvr>
                                      <p:to x="100000" y="100000"/>
                                    </p:animScale>
                                    <p:animScale>
                                      <p:cBhvr>
                                        <p:cTn id="31" dur="26">
                                          <p:stCondLst>
                                            <p:cond delay="1808"/>
                                          </p:stCondLst>
                                        </p:cTn>
                                        <p:tgtEl>
                                          <p:spTgt spid="14"/>
                                        </p:tgtEl>
                                      </p:cBhvr>
                                      <p:to x="100000" y="95000"/>
                                    </p:animScale>
                                    <p:animScale>
                                      <p:cBhvr>
                                        <p:cTn id="32" dur="166" decel="50000">
                                          <p:stCondLst>
                                            <p:cond delay="1834"/>
                                          </p:stCondLst>
                                        </p:cTn>
                                        <p:tgtEl>
                                          <p:spTgt spid="14"/>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45"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2000"/>
                                        <p:tgtEl>
                                          <p:spTgt spid="28"/>
                                        </p:tgtEl>
                                      </p:cBhvr>
                                    </p:animEffect>
                                    <p:anim calcmode="lin" valueType="num">
                                      <p:cBhvr>
                                        <p:cTn id="38" dur="2000" fill="hold"/>
                                        <p:tgtEl>
                                          <p:spTgt spid="28"/>
                                        </p:tgtEl>
                                        <p:attrNameLst>
                                          <p:attrName>ppt_w</p:attrName>
                                        </p:attrNameLst>
                                      </p:cBhvr>
                                      <p:tavLst>
                                        <p:tav tm="0" fmla="#ppt_w*sin(2.5*pi*$)">
                                          <p:val>
                                            <p:fltVal val="0"/>
                                          </p:val>
                                        </p:tav>
                                        <p:tav tm="100000">
                                          <p:val>
                                            <p:fltVal val="1"/>
                                          </p:val>
                                        </p:tav>
                                      </p:tavLst>
                                    </p:anim>
                                    <p:anim calcmode="lin" valueType="num">
                                      <p:cBhvr>
                                        <p:cTn id="39" dur="2000" fill="hold"/>
                                        <p:tgtEl>
                                          <p:spTgt spid="28"/>
                                        </p:tgtEl>
                                        <p:attrNameLst>
                                          <p:attrName>ppt_h</p:attrName>
                                        </p:attrNameLst>
                                      </p:cBhvr>
                                      <p:tavLst>
                                        <p:tav tm="0">
                                          <p:val>
                                            <p:strVal val="#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52" presetClass="entr" presetSubtype="0" fill="hold" grpId="0" nodeType="clickEffect">
                                  <p:stCondLst>
                                    <p:cond delay="0"/>
                                  </p:stCondLst>
                                  <p:childTnLst>
                                    <p:set>
                                      <p:cBhvr>
                                        <p:cTn id="43" dur="1" fill="hold">
                                          <p:stCondLst>
                                            <p:cond delay="0"/>
                                          </p:stCondLst>
                                        </p:cTn>
                                        <p:tgtEl>
                                          <p:spTgt spid="34"/>
                                        </p:tgtEl>
                                        <p:attrNameLst>
                                          <p:attrName>style.visibility</p:attrName>
                                        </p:attrNameLst>
                                      </p:cBhvr>
                                      <p:to>
                                        <p:strVal val="visible"/>
                                      </p:to>
                                    </p:set>
                                    <p:animScale>
                                      <p:cBhvr>
                                        <p:cTn id="44" dur="1000" decel="50000" fill="hold">
                                          <p:stCondLst>
                                            <p:cond delay="0"/>
                                          </p:stCondLst>
                                        </p:cTn>
                                        <p:tgtEl>
                                          <p:spTgt spid="3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5" dur="1000" decel="50000" fill="hold">
                                          <p:stCondLst>
                                            <p:cond delay="0"/>
                                          </p:stCondLst>
                                        </p:cTn>
                                        <p:tgtEl>
                                          <p:spTgt spid="34"/>
                                        </p:tgtEl>
                                        <p:attrNameLst>
                                          <p:attrName>ppt_x</p:attrName>
                                          <p:attrName>ppt_y</p:attrName>
                                        </p:attrNameLst>
                                      </p:cBhvr>
                                    </p:animMotion>
                                    <p:animEffect transition="in" filter="fade">
                                      <p:cBhvr>
                                        <p:cTn id="46" dur="1000"/>
                                        <p:tgtEl>
                                          <p:spTgt spid="34"/>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barn(inVertical)">
                                      <p:cBhvr>
                                        <p:cTn id="51" dur="500"/>
                                        <p:tgtEl>
                                          <p:spTgt spid="31"/>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35"/>
                                        </p:tgtEl>
                                        <p:attrNameLst>
                                          <p:attrName>style.visibility</p:attrName>
                                        </p:attrNameLst>
                                      </p:cBhvr>
                                      <p:to>
                                        <p:strVal val="visible"/>
                                      </p:to>
                                    </p:set>
                                    <p:anim calcmode="lin" valueType="num">
                                      <p:cBhvr>
                                        <p:cTn id="56" dur="500" fill="hold"/>
                                        <p:tgtEl>
                                          <p:spTgt spid="35"/>
                                        </p:tgtEl>
                                        <p:attrNameLst>
                                          <p:attrName>ppt_w</p:attrName>
                                        </p:attrNameLst>
                                      </p:cBhvr>
                                      <p:tavLst>
                                        <p:tav tm="0">
                                          <p:val>
                                            <p:fltVal val="0"/>
                                          </p:val>
                                        </p:tav>
                                        <p:tav tm="100000">
                                          <p:val>
                                            <p:strVal val="#ppt_w"/>
                                          </p:val>
                                        </p:tav>
                                      </p:tavLst>
                                    </p:anim>
                                    <p:anim calcmode="lin" valueType="num">
                                      <p:cBhvr>
                                        <p:cTn id="57" dur="500" fill="hold"/>
                                        <p:tgtEl>
                                          <p:spTgt spid="35"/>
                                        </p:tgtEl>
                                        <p:attrNameLst>
                                          <p:attrName>ppt_h</p:attrName>
                                        </p:attrNameLst>
                                      </p:cBhvr>
                                      <p:tavLst>
                                        <p:tav tm="0">
                                          <p:val>
                                            <p:fltVal val="0"/>
                                          </p:val>
                                        </p:tav>
                                        <p:tav tm="100000">
                                          <p:val>
                                            <p:strVal val="#ppt_h"/>
                                          </p:val>
                                        </p:tav>
                                      </p:tavLst>
                                    </p:anim>
                                    <p:animEffect transition="in" filter="fade">
                                      <p:cBhvr>
                                        <p:cTn id="5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5" grpId="0"/>
      <p:bldP spid="14" grpId="0" animBg="1"/>
      <p:bldP spid="28" grpId="0" animBg="1"/>
      <p:bldP spid="3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872" b="99198" l="556" r="96944"/>
                    </a14:imgEffect>
                  </a14:imgLayer>
                </a14:imgProps>
              </a:ext>
              <a:ext uri="{28A0092B-C50C-407E-A947-70E740481C1C}">
                <a14:useLocalDpi xmlns:a14="http://schemas.microsoft.com/office/drawing/2010/main" val="0"/>
              </a:ext>
            </a:extLst>
          </a:blip>
          <a:srcRect/>
          <a:stretch>
            <a:fillRect/>
          </a:stretch>
        </p:blipFill>
        <p:spPr bwMode="auto">
          <a:xfrm>
            <a:off x="4124912" y="1746519"/>
            <a:ext cx="4253346" cy="4418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587" b="100000" l="375" r="89888"/>
                    </a14:imgEffect>
                  </a14:imgLayer>
                </a14:imgProps>
              </a:ext>
              <a:ext uri="{28A0092B-C50C-407E-A947-70E740481C1C}">
                <a14:useLocalDpi xmlns:a14="http://schemas.microsoft.com/office/drawing/2010/main" val="0"/>
              </a:ext>
            </a:extLst>
          </a:blip>
          <a:srcRect/>
          <a:stretch>
            <a:fillRect/>
          </a:stretch>
        </p:blipFill>
        <p:spPr bwMode="auto">
          <a:xfrm>
            <a:off x="6843057" y="1106823"/>
            <a:ext cx="1535201" cy="1086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587" b="100000" l="375" r="89888"/>
                    </a14:imgEffect>
                  </a14:imgLayer>
                </a14:imgProps>
              </a:ext>
              <a:ext uri="{28A0092B-C50C-407E-A947-70E740481C1C}">
                <a14:useLocalDpi xmlns:a14="http://schemas.microsoft.com/office/drawing/2010/main" val="0"/>
              </a:ext>
            </a:extLst>
          </a:blip>
          <a:srcRect/>
          <a:stretch>
            <a:fillRect/>
          </a:stretch>
        </p:blipFill>
        <p:spPr bwMode="auto">
          <a:xfrm>
            <a:off x="5307856" y="175538"/>
            <a:ext cx="1535201" cy="1086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0"/>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587" b="100000" l="375" r="89888"/>
                    </a14:imgEffect>
                  </a14:imgLayer>
                </a14:imgProps>
              </a:ext>
              <a:ext uri="{28A0092B-C50C-407E-A947-70E740481C1C}">
                <a14:useLocalDpi xmlns:a14="http://schemas.microsoft.com/office/drawing/2010/main" val="0"/>
              </a:ext>
            </a:extLst>
          </a:blip>
          <a:srcRect/>
          <a:stretch>
            <a:fillRect/>
          </a:stretch>
        </p:blipFill>
        <p:spPr bwMode="auto">
          <a:xfrm>
            <a:off x="3519054" y="1203161"/>
            <a:ext cx="1535201" cy="1086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5664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45" presetClass="entr" presetSubtype="0" fill="hold" nodeType="clickEffect">
                                  <p:stCondLst>
                                    <p:cond delay="0"/>
                                  </p:stCondLst>
                                  <p:childTnLst>
                                    <p:set>
                                      <p:cBhvr>
                                        <p:cTn id="31" dur="1" fill="hold">
                                          <p:stCondLst>
                                            <p:cond delay="0"/>
                                          </p:stCondLst>
                                        </p:cTn>
                                        <p:tgtEl>
                                          <p:spTgt spid="1034"/>
                                        </p:tgtEl>
                                        <p:attrNameLst>
                                          <p:attrName>style.visibility</p:attrName>
                                        </p:attrNameLst>
                                      </p:cBhvr>
                                      <p:to>
                                        <p:strVal val="visible"/>
                                      </p:to>
                                    </p:set>
                                    <p:animEffect transition="in" filter="fade">
                                      <p:cBhvr>
                                        <p:cTn id="32" dur="2000"/>
                                        <p:tgtEl>
                                          <p:spTgt spid="1034"/>
                                        </p:tgtEl>
                                      </p:cBhvr>
                                    </p:animEffect>
                                    <p:anim calcmode="lin" valueType="num">
                                      <p:cBhvr>
                                        <p:cTn id="33" dur="2000" fill="hold"/>
                                        <p:tgtEl>
                                          <p:spTgt spid="1034"/>
                                        </p:tgtEl>
                                        <p:attrNameLst>
                                          <p:attrName>ppt_w</p:attrName>
                                        </p:attrNameLst>
                                      </p:cBhvr>
                                      <p:tavLst>
                                        <p:tav tm="0" fmla="#ppt_w*sin(2.5*pi*$)">
                                          <p:val>
                                            <p:fltVal val="0"/>
                                          </p:val>
                                        </p:tav>
                                        <p:tav tm="100000">
                                          <p:val>
                                            <p:fltVal val="1"/>
                                          </p:val>
                                        </p:tav>
                                      </p:tavLst>
                                    </p:anim>
                                    <p:anim calcmode="lin" valueType="num">
                                      <p:cBhvr>
                                        <p:cTn id="34" dur="2000" fill="hold"/>
                                        <p:tgtEl>
                                          <p:spTgt spid="10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2"/>
          <p:cNvPicPr>
            <a:picLocks noChangeAspect="1"/>
          </p:cNvPicPr>
          <p:nvPr/>
        </p:nvPicPr>
        <p:blipFill>
          <a:blip r:embed="rId2"/>
          <a:stretch>
            <a:fillRect/>
          </a:stretch>
        </p:blipFill>
        <p:spPr>
          <a:xfrm>
            <a:off x="2729101" y="688728"/>
            <a:ext cx="7088265" cy="44656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Imagen 10"/>
          <p:cNvPicPr>
            <a:picLocks noChangeAspect="1"/>
          </p:cNvPicPr>
          <p:nvPr/>
        </p:nvPicPr>
        <p:blipFill rotWithShape="1">
          <a:blip r:embed="rId3"/>
          <a:srcRect r="5918" b="38876"/>
          <a:stretch/>
        </p:blipFill>
        <p:spPr>
          <a:xfrm>
            <a:off x="2655247" y="564580"/>
            <a:ext cx="2532930" cy="925658"/>
          </a:xfrm>
          <a:prstGeom prst="rect">
            <a:avLst/>
          </a:prstGeom>
        </p:spPr>
      </p:pic>
      <p:pic>
        <p:nvPicPr>
          <p:cNvPr id="6" name="Imagen 11"/>
          <p:cNvPicPr>
            <a:picLocks noChangeAspect="1"/>
          </p:cNvPicPr>
          <p:nvPr/>
        </p:nvPicPr>
        <p:blipFill rotWithShape="1">
          <a:blip r:embed="rId4"/>
          <a:srcRect l="6813" t="30010" r="5213" b="25440"/>
          <a:stretch/>
        </p:blipFill>
        <p:spPr>
          <a:xfrm>
            <a:off x="7491416" y="4348457"/>
            <a:ext cx="2399804" cy="683581"/>
          </a:xfrm>
          <a:prstGeom prst="rect">
            <a:avLst/>
          </a:prstGeom>
          <a:ln>
            <a:noFill/>
          </a:ln>
          <a:effectLst>
            <a:softEdge rad="112500"/>
          </a:effectLst>
        </p:spPr>
      </p:pic>
    </p:spTree>
    <p:extLst>
      <p:ext uri="{BB962C8B-B14F-4D97-AF65-F5344CB8AC3E}">
        <p14:creationId xmlns:p14="http://schemas.microsoft.com/office/powerpoint/2010/main" val="146117360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3196" b="40571"/>
          <a:stretch/>
        </p:blipFill>
        <p:spPr bwMode="auto">
          <a:xfrm rot="10800000">
            <a:off x="1588483" y="900545"/>
            <a:ext cx="8965949" cy="5278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1 Título"/>
          <p:cNvSpPr txBox="1">
            <a:spLocks/>
          </p:cNvSpPr>
          <p:nvPr/>
        </p:nvSpPr>
        <p:spPr>
          <a:xfrm>
            <a:off x="3409894" y="260573"/>
            <a:ext cx="8638306" cy="831273"/>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s-DO" b="1" dirty="0"/>
            </a:br>
            <a:endParaRPr lang="es-DO" b="1" dirty="0"/>
          </a:p>
          <a:p>
            <a:endParaRPr lang="es-DO" sz="14400" b="1" dirty="0">
              <a:latin typeface="Century Gothic" panose="020B0502020202020204" pitchFamily="34" charset="0"/>
            </a:endParaRPr>
          </a:p>
          <a:p>
            <a:r>
              <a:rPr lang="es-DO" sz="14400" b="1" dirty="0">
                <a:latin typeface="Century Gothic" panose="020B0502020202020204" pitchFamily="34" charset="0"/>
              </a:rPr>
              <a:t>Cooperación Judicial Internacional</a:t>
            </a:r>
            <a:br>
              <a:rPr lang="es-DO" sz="14400" b="1" dirty="0"/>
            </a:br>
            <a:endParaRPr lang="es-DO" sz="14400" dirty="0"/>
          </a:p>
        </p:txBody>
      </p:sp>
      <p:sp>
        <p:nvSpPr>
          <p:cNvPr id="5" name="4 Rectángulo"/>
          <p:cNvSpPr/>
          <p:nvPr/>
        </p:nvSpPr>
        <p:spPr>
          <a:xfrm>
            <a:off x="318648" y="1133409"/>
            <a:ext cx="3394370" cy="3046988"/>
          </a:xfrm>
          <a:prstGeom prst="rect">
            <a:avLst/>
          </a:prstGeom>
          <a:blipFill>
            <a:blip r:embed="rId3"/>
            <a:tile tx="0" ty="0" sx="100000" sy="100000" flip="none" algn="tl"/>
          </a:blipFill>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es-DO" sz="2400" dirty="0">
                <a:latin typeface="Century Gothic" panose="020B0502020202020204" pitchFamily="34" charset="0"/>
              </a:rPr>
              <a:t>Es la ayuda o asistencia recíproca que se prestan a los Estados para adelantar diligencias judiciales en el territorio del uno o del otro. </a:t>
            </a: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0611" y="4333372"/>
            <a:ext cx="3133330" cy="2355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Rectángulo"/>
          <p:cNvSpPr/>
          <p:nvPr/>
        </p:nvSpPr>
        <p:spPr>
          <a:xfrm>
            <a:off x="4003964" y="2094689"/>
            <a:ext cx="7862103" cy="3416320"/>
          </a:xfrm>
          <a:prstGeom prst="rect">
            <a:avLst/>
          </a:prstGeom>
          <a:blipFill>
            <a:blip r:embed="rId5"/>
            <a:tile tx="0" ty="0" sx="100000" sy="100000" flip="none" algn="tl"/>
          </a:blipFill>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es-DO" sz="2400" dirty="0">
                <a:latin typeface="Century Gothic" panose="020B0502020202020204" pitchFamily="34" charset="0"/>
              </a:rPr>
              <a:t>En materia penal consiste en la colaboración entre Estados, a través de sus autoridades competentes, a efectos de obtener información, documentos, elementos pruebas, evidencias, realizar actos procesales y lograr el traslado bajo custodia de una persona para ser sometida a proceso (o cumplir una pena), en el marco de una investigación penal, conforme los tratados y la normativa interna.</a:t>
            </a:r>
          </a:p>
        </p:txBody>
      </p:sp>
    </p:spTree>
    <p:extLst>
      <p:ext uri="{BB962C8B-B14F-4D97-AF65-F5344CB8AC3E}">
        <p14:creationId xmlns:p14="http://schemas.microsoft.com/office/powerpoint/2010/main" val="30339180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4197973" y="3976254"/>
            <a:ext cx="4724400" cy="2272146"/>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4" name="3 Rectángulo"/>
          <p:cNvSpPr/>
          <p:nvPr/>
        </p:nvSpPr>
        <p:spPr>
          <a:xfrm>
            <a:off x="900545" y="665018"/>
            <a:ext cx="4724400" cy="2272146"/>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5" name="4 Rectángulo"/>
          <p:cNvSpPr/>
          <p:nvPr/>
        </p:nvSpPr>
        <p:spPr>
          <a:xfrm>
            <a:off x="2784763" y="1142904"/>
            <a:ext cx="4724400" cy="4045527"/>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7" name="6 Rectángulo"/>
          <p:cNvSpPr/>
          <p:nvPr/>
        </p:nvSpPr>
        <p:spPr>
          <a:xfrm>
            <a:off x="927989" y="681239"/>
            <a:ext cx="2217275" cy="523220"/>
          </a:xfrm>
          <a:prstGeom prst="rect">
            <a:avLst/>
          </a:prstGeom>
        </p:spPr>
        <p:txBody>
          <a:bodyPr wrap="none">
            <a:spAutoFit/>
          </a:bodyPr>
          <a:lstStyle/>
          <a:p>
            <a:pPr algn="ctr"/>
            <a:r>
              <a:rPr lang="es-DO" sz="2800" b="1" dirty="0">
                <a:latin typeface="Century Gothic" panose="020B0502020202020204" pitchFamily="34" charset="0"/>
              </a:rPr>
              <a:t>JOSEF TURK </a:t>
            </a:r>
          </a:p>
        </p:txBody>
      </p:sp>
      <p:sp>
        <p:nvSpPr>
          <p:cNvPr id="9" name="8 Rectángulo"/>
          <p:cNvSpPr/>
          <p:nvPr/>
        </p:nvSpPr>
        <p:spPr>
          <a:xfrm>
            <a:off x="900545" y="4583162"/>
            <a:ext cx="3373582" cy="2212491"/>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DO" dirty="0">
                <a:solidFill>
                  <a:schemeClr val="tx1"/>
                </a:solidFill>
                <a:latin typeface="Century Gothic" panose="020B0502020202020204" pitchFamily="34" charset="0"/>
              </a:rPr>
              <a:t>EN NOVIEMBRE DE 1924 ESTAFÓ VARIAS FÁBRICAS DE RELOJES POR UNA SUMA SUPERIOR A LOS 3.OOO MARCOS.</a:t>
            </a:r>
          </a:p>
        </p:txBody>
      </p:sp>
      <p:sp>
        <p:nvSpPr>
          <p:cNvPr id="10" name="9 Rectángulo"/>
          <p:cNvSpPr/>
          <p:nvPr/>
        </p:nvSpPr>
        <p:spPr>
          <a:xfrm>
            <a:off x="2826373" y="1540256"/>
            <a:ext cx="4682790" cy="646331"/>
          </a:xfrm>
          <a:prstGeom prst="rect">
            <a:avLst/>
          </a:prstGeom>
        </p:spPr>
        <p:txBody>
          <a:bodyPr wrap="square">
            <a:spAutoFit/>
          </a:bodyPr>
          <a:lstStyle/>
          <a:p>
            <a:r>
              <a:rPr lang="es-DO" dirty="0">
                <a:latin typeface="Century Gothic" panose="020B0502020202020204" pitchFamily="34" charset="0"/>
              </a:rPr>
              <a:t>BUSCADO POR LA LANDESPOLIZEIAMT DE BADÉN, ALEMANIA</a:t>
            </a:r>
          </a:p>
        </p:txBody>
      </p:sp>
      <p:sp>
        <p:nvSpPr>
          <p:cNvPr id="11" name="10 Rectángulo"/>
          <p:cNvSpPr/>
          <p:nvPr/>
        </p:nvSpPr>
        <p:spPr>
          <a:xfrm>
            <a:off x="2826373" y="2579446"/>
            <a:ext cx="4544245" cy="1754326"/>
          </a:xfrm>
          <a:prstGeom prst="rect">
            <a:avLst/>
          </a:prstGeom>
        </p:spPr>
        <p:txBody>
          <a:bodyPr wrap="square">
            <a:spAutoFit/>
          </a:bodyPr>
          <a:lstStyle/>
          <a:p>
            <a:pPr algn="just"/>
            <a:r>
              <a:rPr lang="es-DO" dirty="0">
                <a:latin typeface="Century Gothic" panose="020B0502020202020204" pitchFamily="34" charset="0"/>
              </a:rPr>
              <a:t>SE CONOCIA QUE </a:t>
            </a:r>
            <a:r>
              <a:rPr lang="es-DO" b="1" dirty="0">
                <a:latin typeface="Century Gothic" panose="020B0502020202020204" pitchFamily="34" charset="0"/>
              </a:rPr>
              <a:t>TURK</a:t>
            </a:r>
            <a:r>
              <a:rPr lang="es-DO" dirty="0">
                <a:latin typeface="Century Gothic" panose="020B0502020202020204" pitchFamily="34" charset="0"/>
              </a:rPr>
              <a:t> HABIA ESTADO EN MUNICH, SUIZA Y BRASIL. UN ESTAFADOR QUE OPERABA SOLICITANDO CRÉDITOS EN LA COMPRA DE MERCADERÍAS QUE LUEGO NO PAGABA. </a:t>
            </a:r>
          </a:p>
        </p:txBody>
      </p:sp>
      <p:pic>
        <p:nvPicPr>
          <p:cNvPr id="1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2481"/>
          <a:stretch/>
        </p:blipFill>
        <p:spPr bwMode="auto">
          <a:xfrm>
            <a:off x="7536854" y="912071"/>
            <a:ext cx="4614726" cy="250086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AutoShape 2" descr="Prisionero En La Túnica De La Prisión. El Delincuente Es Castigado. Icono  único De La Prisión En La Ilustración Común Del Símbolo Del Vector Del  Estilo De La Historieta. Ilustraciones Svg, Vectorial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DO"/>
          </a:p>
        </p:txBody>
      </p:sp>
      <p:pic>
        <p:nvPicPr>
          <p:cNvPr id="1027" name="Picture 3"/>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556" b="89778" l="9778" r="89778"/>
                    </a14:imgEffect>
                  </a14:imgLayer>
                </a14:imgProps>
              </a:ext>
              <a:ext uri="{28A0092B-C50C-407E-A947-70E740481C1C}">
                <a14:useLocalDpi xmlns:a14="http://schemas.microsoft.com/office/drawing/2010/main" val="0"/>
              </a:ext>
            </a:extLst>
          </a:blip>
          <a:srcRect l="10778" r="8389"/>
          <a:stretch/>
        </p:blipFill>
        <p:spPr bwMode="auto">
          <a:xfrm>
            <a:off x="7675418" y="4341019"/>
            <a:ext cx="1246956" cy="1542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7842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0" dur="1000" fill="hold"/>
                                        <p:tgtEl>
                                          <p:spTgt spid="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1" presetClass="entr" presetSubtype="0" fill="hold" grpId="0" nodeType="clickEffect">
                                  <p:stCondLst>
                                    <p:cond delay="0"/>
                                  </p:stCondLst>
                                  <p:iterate type="lt">
                                    <p:tmPct val="10000"/>
                                  </p:iterate>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42" dur="500" fill="hold"/>
                                        <p:tgtEl>
                                          <p:spTgt spid="9"/>
                                        </p:tgtEl>
                                        <p:attrNameLst>
                                          <p:attrName>ppt_y</p:attrName>
                                        </p:attrNameLst>
                                      </p:cBhvr>
                                      <p:tavLst>
                                        <p:tav tm="0">
                                          <p:val>
                                            <p:strVal val="#ppt_y"/>
                                          </p:val>
                                        </p:tav>
                                        <p:tav tm="100000">
                                          <p:val>
                                            <p:strVal val="#ppt_y"/>
                                          </p:val>
                                        </p:tav>
                                      </p:tavLst>
                                    </p:anim>
                                    <p:anim calcmode="lin" valueType="num">
                                      <p:cBhvr>
                                        <p:cTn id="43"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44"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45" dur="500" tmFilter="0,0; .5, 1; 1, 1"/>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19" presetClass="entr" presetSubtype="10"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 calcmode="lin" valueType="num">
                                      <p:cBhvr>
                                        <p:cTn id="50" dur="5000" fill="hold"/>
                                        <p:tgtEl>
                                          <p:spTgt spid="6"/>
                                        </p:tgtEl>
                                        <p:attrNameLst>
                                          <p:attrName>ppt_w</p:attrName>
                                        </p:attrNameLst>
                                      </p:cBhvr>
                                      <p:tavLst>
                                        <p:tav tm="0" fmla="#ppt_w*sin(2.5*pi*$)">
                                          <p:val>
                                            <p:fltVal val="0"/>
                                          </p:val>
                                        </p:tav>
                                        <p:tav tm="100000">
                                          <p:val>
                                            <p:fltVal val="1"/>
                                          </p:val>
                                        </p:tav>
                                      </p:tavLst>
                                    </p:anim>
                                    <p:anim calcmode="lin" valueType="num">
                                      <p:cBhvr>
                                        <p:cTn id="51" dur="5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7" grpId="0"/>
      <p:bldP spid="9" grpId="0" animBg="1"/>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183640" y="282005"/>
            <a:ext cx="9981063" cy="514520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5" name="4 Triángulo isósceles"/>
          <p:cNvSpPr/>
          <p:nvPr/>
        </p:nvSpPr>
        <p:spPr>
          <a:xfrm rot="10800000" flipH="1">
            <a:off x="2210936" y="282006"/>
            <a:ext cx="9981063" cy="5145205"/>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dirty="0"/>
          </a:p>
        </p:txBody>
      </p:sp>
      <p:sp>
        <p:nvSpPr>
          <p:cNvPr id="6" name="5 Triángulo isósceles"/>
          <p:cNvSpPr/>
          <p:nvPr/>
        </p:nvSpPr>
        <p:spPr>
          <a:xfrm>
            <a:off x="2183640" y="2006221"/>
            <a:ext cx="9981062" cy="3420991"/>
          </a:xfrm>
          <a:prstGeom prst="triangle">
            <a:avLst>
              <a:gd name="adj" fmla="val 50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ln>
                <a:solidFill>
                  <a:srgbClr val="00B0F0"/>
                </a:solidFill>
              </a:ln>
              <a:solidFill>
                <a:schemeClr val="bg1"/>
              </a:solidFill>
            </a:endParaRPr>
          </a:p>
        </p:txBody>
      </p:sp>
      <p:sp>
        <p:nvSpPr>
          <p:cNvPr id="12" name="11 Lágrima"/>
          <p:cNvSpPr/>
          <p:nvPr/>
        </p:nvSpPr>
        <p:spPr>
          <a:xfrm rot="8151671">
            <a:off x="5021956" y="1755933"/>
            <a:ext cx="846161" cy="832513"/>
          </a:xfrm>
          <a:prstGeom prst="teardrop">
            <a:avLst>
              <a:gd name="adj" fmla="val 106452"/>
            </a:avLst>
          </a:prstGeom>
          <a:solidFill>
            <a:schemeClr val="accent1">
              <a:lumMod val="5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s-DO"/>
          </a:p>
        </p:txBody>
      </p:sp>
      <p:sp>
        <p:nvSpPr>
          <p:cNvPr id="13" name="12 Elipse"/>
          <p:cNvSpPr/>
          <p:nvPr/>
        </p:nvSpPr>
        <p:spPr>
          <a:xfrm>
            <a:off x="5080288" y="1829205"/>
            <a:ext cx="724205" cy="6656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DO" b="1" dirty="0">
                <a:solidFill>
                  <a:schemeClr val="tx2">
                    <a:lumMod val="50000"/>
                  </a:schemeClr>
                </a:solidFill>
              </a:rPr>
              <a:t>B</a:t>
            </a:r>
          </a:p>
        </p:txBody>
      </p:sp>
      <p:sp>
        <p:nvSpPr>
          <p:cNvPr id="14" name="13 Lágrima"/>
          <p:cNvSpPr/>
          <p:nvPr/>
        </p:nvSpPr>
        <p:spPr>
          <a:xfrm rot="8151671">
            <a:off x="3040762" y="1035284"/>
            <a:ext cx="846161" cy="832513"/>
          </a:xfrm>
          <a:prstGeom prst="teardrop">
            <a:avLst>
              <a:gd name="adj" fmla="val 106452"/>
            </a:avLst>
          </a:prstGeom>
          <a:solidFill>
            <a:schemeClr val="accent2">
              <a:lumMod val="75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s-DO"/>
          </a:p>
        </p:txBody>
      </p:sp>
      <p:sp>
        <p:nvSpPr>
          <p:cNvPr id="15" name="14 Elipse"/>
          <p:cNvSpPr/>
          <p:nvPr/>
        </p:nvSpPr>
        <p:spPr>
          <a:xfrm>
            <a:off x="3099094" y="1108556"/>
            <a:ext cx="724205" cy="6656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DO" b="1" dirty="0">
                <a:solidFill>
                  <a:schemeClr val="tx2">
                    <a:lumMod val="50000"/>
                  </a:schemeClr>
                </a:solidFill>
              </a:rPr>
              <a:t>A</a:t>
            </a:r>
          </a:p>
        </p:txBody>
      </p:sp>
      <p:sp>
        <p:nvSpPr>
          <p:cNvPr id="2" name="1 Rectángulo"/>
          <p:cNvSpPr/>
          <p:nvPr/>
        </p:nvSpPr>
        <p:spPr>
          <a:xfrm>
            <a:off x="627955" y="5217844"/>
            <a:ext cx="9610554" cy="1569660"/>
          </a:xfrm>
          <a:prstGeom prst="rect">
            <a:avLst/>
          </a:prstGeom>
        </p:spPr>
        <p:txBody>
          <a:bodyPr wrap="square">
            <a:spAutoFit/>
          </a:bodyPr>
          <a:lstStyle/>
          <a:p>
            <a:pPr algn="just"/>
            <a:r>
              <a:rPr lang="es-DO" sz="2400" dirty="0">
                <a:latin typeface="Century Gothic" panose="020B0502020202020204" pitchFamily="34" charset="0"/>
              </a:rPr>
              <a:t>La posibilidad de combatir la delincuencia que operaba en diversos territorios, comenzó a hacerse efectiva cuando los países tomaron conciencia que la mejor arma de lucha era la unión de sus respectivas fuerzas policiales. </a:t>
            </a:r>
          </a:p>
        </p:txBody>
      </p:sp>
      <p:sp>
        <p:nvSpPr>
          <p:cNvPr id="3" name="2 Rectángulo"/>
          <p:cNvSpPr/>
          <p:nvPr/>
        </p:nvSpPr>
        <p:spPr>
          <a:xfrm>
            <a:off x="6331527" y="374322"/>
            <a:ext cx="5680776" cy="1631216"/>
          </a:xfrm>
          <a:prstGeom prst="rect">
            <a:avLst/>
          </a:prstGeom>
        </p:spPr>
        <p:txBody>
          <a:bodyPr wrap="square">
            <a:spAutoFit/>
          </a:bodyPr>
          <a:lstStyle/>
          <a:p>
            <a:pPr algn="just"/>
            <a:r>
              <a:rPr lang="es-DO" sz="2000" dirty="0">
                <a:latin typeface="Century Gothic" panose="020B0502020202020204" pitchFamily="34" charset="0"/>
              </a:rPr>
              <a:t>Es en el siglo </a:t>
            </a:r>
            <a:r>
              <a:rPr lang="es-DO" sz="2000" b="1" dirty="0">
                <a:latin typeface="Century Gothic" panose="020B0502020202020204" pitchFamily="34" charset="0"/>
              </a:rPr>
              <a:t>XVIII</a:t>
            </a:r>
            <a:r>
              <a:rPr lang="es-DO" sz="2000" dirty="0">
                <a:latin typeface="Century Gothic" panose="020B0502020202020204" pitchFamily="34" charset="0"/>
              </a:rPr>
              <a:t>  Francia, Alemania. Austria y Rusia contaban con su propio cuerpo de policía estatal, pero éste era fundamentalmente, un mero Instrumento de la tiranía de turno y de la represión política.</a:t>
            </a:r>
          </a:p>
        </p:txBody>
      </p:sp>
      <p:cxnSp>
        <p:nvCxnSpPr>
          <p:cNvPr id="35" name="34 Conector angular"/>
          <p:cNvCxnSpPr/>
          <p:nvPr/>
        </p:nvCxnSpPr>
        <p:spPr>
          <a:xfrm flipV="1">
            <a:off x="5445036" y="1189931"/>
            <a:ext cx="886491" cy="584308"/>
          </a:xfrm>
          <a:prstGeom prst="bentConnector3">
            <a:avLst>
              <a:gd name="adj1" fmla="val 50000"/>
            </a:avLst>
          </a:prstGeom>
          <a:ln w="38100">
            <a:solidFill>
              <a:schemeClr val="accent5">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0" name="39 Conector angular"/>
          <p:cNvCxnSpPr>
            <a:endCxn id="2" idx="1"/>
          </p:cNvCxnSpPr>
          <p:nvPr/>
        </p:nvCxnSpPr>
        <p:spPr>
          <a:xfrm rot="5400000">
            <a:off x="65690" y="2607168"/>
            <a:ext cx="3957772" cy="2833241"/>
          </a:xfrm>
          <a:prstGeom prst="bentConnector4">
            <a:avLst>
              <a:gd name="adj1" fmla="val 40085"/>
              <a:gd name="adj2" fmla="val 108068"/>
            </a:avLst>
          </a:prstGeom>
          <a:ln w="381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203358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183640" y="282005"/>
            <a:ext cx="9981063" cy="514520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5" name="4 Triángulo isósceles"/>
          <p:cNvSpPr/>
          <p:nvPr/>
        </p:nvSpPr>
        <p:spPr>
          <a:xfrm rot="10800000" flipH="1">
            <a:off x="2210936" y="282006"/>
            <a:ext cx="9981063" cy="5145205"/>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dirty="0"/>
          </a:p>
        </p:txBody>
      </p:sp>
      <p:sp>
        <p:nvSpPr>
          <p:cNvPr id="6" name="5 Triángulo isósceles"/>
          <p:cNvSpPr/>
          <p:nvPr/>
        </p:nvSpPr>
        <p:spPr>
          <a:xfrm>
            <a:off x="2183640" y="2006221"/>
            <a:ext cx="9981062" cy="3420991"/>
          </a:xfrm>
          <a:prstGeom prst="triangle">
            <a:avLst>
              <a:gd name="adj" fmla="val 50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ln>
                <a:solidFill>
                  <a:srgbClr val="00B0F0"/>
                </a:solidFill>
              </a:ln>
              <a:solidFill>
                <a:schemeClr val="bg1"/>
              </a:solidFill>
            </a:endParaRPr>
          </a:p>
        </p:txBody>
      </p:sp>
      <p:sp>
        <p:nvSpPr>
          <p:cNvPr id="10" name="9 Lágrima"/>
          <p:cNvSpPr/>
          <p:nvPr/>
        </p:nvSpPr>
        <p:spPr>
          <a:xfrm rot="8151671">
            <a:off x="7030871" y="2307546"/>
            <a:ext cx="846161" cy="832513"/>
          </a:xfrm>
          <a:prstGeom prst="teardrop">
            <a:avLst>
              <a:gd name="adj" fmla="val 106452"/>
            </a:avLst>
          </a:prstGeom>
          <a:solidFill>
            <a:srgbClr val="FFFF0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s-DO"/>
          </a:p>
        </p:txBody>
      </p:sp>
      <p:sp>
        <p:nvSpPr>
          <p:cNvPr id="8" name="7 Elipse"/>
          <p:cNvSpPr/>
          <p:nvPr/>
        </p:nvSpPr>
        <p:spPr>
          <a:xfrm>
            <a:off x="7089203" y="2380818"/>
            <a:ext cx="724205" cy="6656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DO" b="1" dirty="0">
                <a:solidFill>
                  <a:schemeClr val="tx2">
                    <a:lumMod val="50000"/>
                  </a:schemeClr>
                </a:solidFill>
              </a:rPr>
              <a:t>C</a:t>
            </a:r>
          </a:p>
        </p:txBody>
      </p:sp>
      <p:sp>
        <p:nvSpPr>
          <p:cNvPr id="16" name="15 Lágrima"/>
          <p:cNvSpPr/>
          <p:nvPr/>
        </p:nvSpPr>
        <p:spPr>
          <a:xfrm rot="8151671">
            <a:off x="8956653" y="3221176"/>
            <a:ext cx="846161" cy="832513"/>
          </a:xfrm>
          <a:prstGeom prst="teardrop">
            <a:avLst>
              <a:gd name="adj" fmla="val 106452"/>
            </a:avLst>
          </a:prstGeom>
          <a:blipFill>
            <a:blip r:embed="rId2"/>
            <a:tile tx="0" ty="0" sx="100000" sy="100000" flip="none" algn="tl"/>
          </a:blip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s-DO"/>
          </a:p>
        </p:txBody>
      </p:sp>
      <p:sp>
        <p:nvSpPr>
          <p:cNvPr id="17" name="16 Elipse"/>
          <p:cNvSpPr/>
          <p:nvPr/>
        </p:nvSpPr>
        <p:spPr>
          <a:xfrm>
            <a:off x="9017630" y="3304182"/>
            <a:ext cx="724205" cy="6656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DO" b="1" dirty="0">
                <a:solidFill>
                  <a:schemeClr val="tx2">
                    <a:lumMod val="50000"/>
                  </a:schemeClr>
                </a:solidFill>
              </a:rPr>
              <a:t>D</a:t>
            </a:r>
          </a:p>
        </p:txBody>
      </p:sp>
      <p:sp>
        <p:nvSpPr>
          <p:cNvPr id="7" name="6 Rectángulo"/>
          <p:cNvSpPr/>
          <p:nvPr/>
        </p:nvSpPr>
        <p:spPr>
          <a:xfrm>
            <a:off x="7201467" y="99116"/>
            <a:ext cx="4932218" cy="2031325"/>
          </a:xfrm>
          <a:prstGeom prst="rect">
            <a:avLst/>
          </a:prstGeom>
        </p:spPr>
        <p:txBody>
          <a:bodyPr wrap="square">
            <a:spAutoFit/>
          </a:bodyPr>
          <a:lstStyle/>
          <a:p>
            <a:pPr algn="just"/>
            <a:r>
              <a:rPr lang="es-DO" dirty="0">
                <a:latin typeface="Century Gothic" panose="020B0502020202020204" pitchFamily="34" charset="0"/>
              </a:rPr>
              <a:t>Se hicieron  varios esfuerzos,  pero fueron insuficientes para combatir el surgimiento de un nuevo fenómeno:                                       </a:t>
            </a:r>
            <a:r>
              <a:rPr lang="es-DO" b="1" dirty="0">
                <a:latin typeface="Century Gothic" panose="020B0502020202020204" pitchFamily="34" charset="0"/>
              </a:rPr>
              <a:t>la Internacionalización de la delincuencia</a:t>
            </a:r>
            <a:r>
              <a:rPr lang="es-DO" dirty="0">
                <a:latin typeface="Century Gothic" panose="020B0502020202020204" pitchFamily="34" charset="0"/>
              </a:rPr>
              <a:t>. no fue sino en </a:t>
            </a:r>
            <a:r>
              <a:rPr lang="es-DO" b="1" dirty="0">
                <a:latin typeface="Century Gothic" panose="020B0502020202020204" pitchFamily="34" charset="0"/>
              </a:rPr>
              <a:t>1914</a:t>
            </a:r>
            <a:r>
              <a:rPr lang="es-DO" dirty="0">
                <a:latin typeface="Century Gothic" panose="020B0502020202020204" pitchFamily="34" charset="0"/>
              </a:rPr>
              <a:t> que comenzó a efectivizarse el proceso de cooperación policial internacional.</a:t>
            </a:r>
            <a:endParaRPr lang="es-DO" dirty="0"/>
          </a:p>
        </p:txBody>
      </p:sp>
      <p:sp>
        <p:nvSpPr>
          <p:cNvPr id="9" name="8 Rectángulo"/>
          <p:cNvSpPr/>
          <p:nvPr/>
        </p:nvSpPr>
        <p:spPr>
          <a:xfrm>
            <a:off x="2701637" y="5427212"/>
            <a:ext cx="7592290" cy="1323439"/>
          </a:xfrm>
          <a:prstGeom prst="rect">
            <a:avLst/>
          </a:prstGeom>
        </p:spPr>
        <p:txBody>
          <a:bodyPr wrap="square">
            <a:spAutoFit/>
          </a:bodyPr>
          <a:lstStyle/>
          <a:p>
            <a:pPr algn="just"/>
            <a:r>
              <a:rPr lang="es-DO" sz="2000" dirty="0">
                <a:latin typeface="Century Gothic" panose="020B0502020202020204" pitchFamily="34" charset="0"/>
              </a:rPr>
              <a:t>En Abril en una Conferencia, a la que asistieron representantes de </a:t>
            </a:r>
            <a:r>
              <a:rPr lang="es-DO" sz="2000" b="1" dirty="0">
                <a:latin typeface="Century Gothic" panose="020B0502020202020204" pitchFamily="34" charset="0"/>
              </a:rPr>
              <a:t>14</a:t>
            </a:r>
            <a:r>
              <a:rPr lang="es-DO" sz="2000" dirty="0">
                <a:latin typeface="Century Gothic" panose="020B0502020202020204" pitchFamily="34" charset="0"/>
              </a:rPr>
              <a:t> países y que marcó un hito en el actual proceso de cooperación policial internacional, tuvo como puntos de discusión lo siguiente:</a:t>
            </a:r>
          </a:p>
        </p:txBody>
      </p:sp>
      <p:cxnSp>
        <p:nvCxnSpPr>
          <p:cNvPr id="22" name="21 Conector recto de flecha"/>
          <p:cNvCxnSpPr/>
          <p:nvPr/>
        </p:nvCxnSpPr>
        <p:spPr>
          <a:xfrm>
            <a:off x="9365878" y="4230794"/>
            <a:ext cx="0" cy="1196418"/>
          </a:xfrm>
          <a:prstGeom prst="straightConnector1">
            <a:avLst/>
          </a:prstGeom>
          <a:ln w="38100">
            <a:tailEnd type="arrow"/>
          </a:ln>
        </p:spPr>
        <p:style>
          <a:lnRef idx="3">
            <a:schemeClr val="accent6"/>
          </a:lnRef>
          <a:fillRef idx="0">
            <a:schemeClr val="accent6"/>
          </a:fillRef>
          <a:effectRef idx="2">
            <a:schemeClr val="accent6"/>
          </a:effectRef>
          <a:fontRef idx="minor">
            <a:schemeClr val="tx1"/>
          </a:fontRef>
        </p:style>
      </p:cxnSp>
      <p:cxnSp>
        <p:nvCxnSpPr>
          <p:cNvPr id="27" name="26 Conector angular"/>
          <p:cNvCxnSpPr/>
          <p:nvPr/>
        </p:nvCxnSpPr>
        <p:spPr>
          <a:xfrm flipV="1">
            <a:off x="7453951" y="2130441"/>
            <a:ext cx="2519289" cy="1209152"/>
          </a:xfrm>
          <a:prstGeom prst="bentConnector3">
            <a:avLst>
              <a:gd name="adj1" fmla="val 50000"/>
            </a:avLst>
          </a:prstGeom>
          <a:ln w="28575">
            <a:solidFill>
              <a:srgbClr val="FFFF00"/>
            </a:solidFill>
            <a:tailEnd type="arrow"/>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118342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4197974" y="1183581"/>
            <a:ext cx="4724400" cy="4045527"/>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9" name="8 Rectángulo"/>
          <p:cNvSpPr/>
          <p:nvPr/>
        </p:nvSpPr>
        <p:spPr>
          <a:xfrm>
            <a:off x="5583382" y="3818415"/>
            <a:ext cx="4024796" cy="2212491"/>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DO" dirty="0">
                <a:solidFill>
                  <a:schemeClr val="tx1"/>
                </a:solidFill>
                <a:latin typeface="Century Gothic" panose="020B0502020202020204" pitchFamily="34" charset="0"/>
              </a:rPr>
              <a:t>En él, se decidió la creación de la </a:t>
            </a:r>
            <a:r>
              <a:rPr lang="es-DO" b="1" dirty="0">
                <a:solidFill>
                  <a:schemeClr val="tx1"/>
                </a:solidFill>
                <a:latin typeface="Century Gothic" panose="020B0502020202020204" pitchFamily="34" charset="0"/>
              </a:rPr>
              <a:t>Comisión Internacional de Policía Criminal (C.I.P.CJ</a:t>
            </a:r>
            <a:r>
              <a:rPr lang="es-DO" dirty="0">
                <a:solidFill>
                  <a:schemeClr val="tx1"/>
                </a:solidFill>
                <a:latin typeface="Century Gothic" panose="020B0502020202020204" pitchFamily="34" charset="0"/>
              </a:rPr>
              <a:t>, organización permanente de cooperación policial mundial, con sede en la capital austríaca</a:t>
            </a:r>
            <a:endParaRPr lang="es-DO" dirty="0">
              <a:solidFill>
                <a:schemeClr val="tx1"/>
              </a:solidFill>
            </a:endParaRPr>
          </a:p>
        </p:txBody>
      </p:sp>
      <p:sp>
        <p:nvSpPr>
          <p:cNvPr id="13" name="AutoShape 2" descr="Prisionero En La Túnica De La Prisión. El Delincuente Es Castigado. Icono  único De La Prisión En La Ilustración Común Del Símbolo Del Vector Del  Estilo De La Historieta. Ilustraciones Svg, Vectoriales,"/>
          <p:cNvSpPr>
            <a:spLocks noChangeAspect="1" noChangeArrowheads="1"/>
          </p:cNvSpPr>
          <p:nvPr/>
        </p:nvSpPr>
        <p:spPr bwMode="auto">
          <a:xfrm>
            <a:off x="1440872" y="2639104"/>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DO"/>
          </a:p>
        </p:txBody>
      </p:sp>
      <p:sp>
        <p:nvSpPr>
          <p:cNvPr id="4" name="3 Rectángulo"/>
          <p:cNvSpPr/>
          <p:nvPr/>
        </p:nvSpPr>
        <p:spPr>
          <a:xfrm>
            <a:off x="720435" y="457198"/>
            <a:ext cx="4724400" cy="3255819"/>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Wingdings" panose="05000000000000000000" pitchFamily="2" charset="2"/>
              <a:buChar char="ü"/>
            </a:pPr>
            <a:r>
              <a:rPr lang="es-DO" dirty="0">
                <a:solidFill>
                  <a:schemeClr val="tx1"/>
                </a:solidFill>
                <a:latin typeface="Century Gothic" panose="020B0502020202020204" pitchFamily="34" charset="0"/>
              </a:rPr>
              <a:t>medios adecuados para acelerar y simplificar la detención de delincuentes.</a:t>
            </a:r>
          </a:p>
          <a:p>
            <a:pPr algn="just"/>
            <a:endParaRPr lang="es-DO" dirty="0">
              <a:solidFill>
                <a:schemeClr val="tx1"/>
              </a:solidFill>
              <a:latin typeface="Century Gothic" panose="020B0502020202020204" pitchFamily="34" charset="0"/>
            </a:endParaRPr>
          </a:p>
          <a:p>
            <a:pPr marL="285750" indent="-285750" algn="just">
              <a:buFont typeface="Wingdings" panose="05000000000000000000" pitchFamily="2" charset="2"/>
              <a:buChar char="ü"/>
            </a:pPr>
            <a:r>
              <a:rPr lang="es-DO" dirty="0">
                <a:solidFill>
                  <a:schemeClr val="tx1"/>
                </a:solidFill>
                <a:latin typeface="Century Gothic" panose="020B0502020202020204" pitchFamily="34" charset="0"/>
              </a:rPr>
              <a:t>Perfeccionamiento de los métodos de identificación.</a:t>
            </a:r>
          </a:p>
          <a:p>
            <a:pPr algn="just"/>
            <a:endParaRPr lang="es-DO" dirty="0">
              <a:solidFill>
                <a:schemeClr val="tx1"/>
              </a:solidFill>
              <a:latin typeface="Century Gothic" panose="020B0502020202020204" pitchFamily="34" charset="0"/>
            </a:endParaRPr>
          </a:p>
          <a:p>
            <a:pPr marL="285750" indent="-285750" algn="just">
              <a:buFont typeface="Wingdings" panose="05000000000000000000" pitchFamily="2" charset="2"/>
              <a:buChar char="ü"/>
            </a:pPr>
            <a:r>
              <a:rPr lang="es-DO" dirty="0">
                <a:solidFill>
                  <a:schemeClr val="tx1"/>
                </a:solidFill>
                <a:latin typeface="Century Gothic" panose="020B0502020202020204" pitchFamily="34" charset="0"/>
              </a:rPr>
              <a:t>Elaboración de un fichero central internacional  y</a:t>
            </a:r>
          </a:p>
          <a:p>
            <a:pPr algn="just"/>
            <a:endParaRPr lang="es-DO" dirty="0">
              <a:solidFill>
                <a:schemeClr val="tx1"/>
              </a:solidFill>
              <a:latin typeface="Century Gothic" panose="020B0502020202020204" pitchFamily="34" charset="0"/>
            </a:endParaRPr>
          </a:p>
          <a:p>
            <a:pPr marL="285750" indent="-285750" algn="just">
              <a:buFont typeface="Wingdings" panose="05000000000000000000" pitchFamily="2" charset="2"/>
              <a:buChar char="ü"/>
            </a:pPr>
            <a:r>
              <a:rPr lang="es-DO" dirty="0">
                <a:solidFill>
                  <a:schemeClr val="tx1"/>
                </a:solidFill>
                <a:latin typeface="Century Gothic" panose="020B0502020202020204" pitchFamily="34" charset="0"/>
              </a:rPr>
              <a:t> Unificación de los procedimientos de extradición.</a:t>
            </a:r>
            <a:endParaRPr lang="es-DO" dirty="0"/>
          </a:p>
        </p:txBody>
      </p:sp>
      <p:pic>
        <p:nvPicPr>
          <p:cNvPr id="14" name="Picture 2" descr="10 Gifs de la segunda Guerra mundial + Yapa - Imágene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171684" y="4626161"/>
            <a:ext cx="2026290" cy="148787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1 Rectángulo"/>
          <p:cNvSpPr/>
          <p:nvPr/>
        </p:nvSpPr>
        <p:spPr>
          <a:xfrm>
            <a:off x="5583382" y="1346443"/>
            <a:ext cx="3338992" cy="2585323"/>
          </a:xfrm>
          <a:prstGeom prst="rect">
            <a:avLst/>
          </a:prstGeom>
        </p:spPr>
        <p:txBody>
          <a:bodyPr wrap="square">
            <a:spAutoFit/>
          </a:bodyPr>
          <a:lstStyle/>
          <a:p>
            <a:pPr algn="just"/>
            <a:r>
              <a:rPr lang="es-DO" dirty="0">
                <a:latin typeface="Century Gothic" panose="020B0502020202020204" pitchFamily="34" charset="0"/>
              </a:rPr>
              <a:t>En septiembre de </a:t>
            </a:r>
            <a:r>
              <a:rPr lang="es-DO" b="1" dirty="0">
                <a:latin typeface="Century Gothic" panose="020B0502020202020204" pitchFamily="34" charset="0"/>
              </a:rPr>
              <a:t>1923</a:t>
            </a:r>
            <a:r>
              <a:rPr lang="es-DO" dirty="0">
                <a:latin typeface="Century Gothic" panose="020B0502020202020204" pitchFamily="34" charset="0"/>
              </a:rPr>
              <a:t>,  el II Congreso de Policía Judicial se llevó a cabo en la ciudad de Viena con la participación de los Jefes de Policía de </a:t>
            </a:r>
            <a:r>
              <a:rPr lang="es-DO" b="1" dirty="0">
                <a:latin typeface="Century Gothic" panose="020B0502020202020204" pitchFamily="34" charset="0"/>
              </a:rPr>
              <a:t>7</a:t>
            </a:r>
            <a:r>
              <a:rPr lang="es-DO" dirty="0">
                <a:latin typeface="Century Gothic" panose="020B0502020202020204" pitchFamily="34" charset="0"/>
              </a:rPr>
              <a:t> países y </a:t>
            </a:r>
            <a:r>
              <a:rPr lang="es-DO" b="1" dirty="0">
                <a:latin typeface="Century Gothic" panose="020B0502020202020204" pitchFamily="34" charset="0"/>
              </a:rPr>
              <a:t>13 </a:t>
            </a:r>
            <a:r>
              <a:rPr lang="es-DO" dirty="0">
                <a:latin typeface="Century Gothic" panose="020B0502020202020204" pitchFamily="34" charset="0"/>
              </a:rPr>
              <a:t>representantes de otros </a:t>
            </a:r>
            <a:r>
              <a:rPr lang="es-DO" b="1" dirty="0">
                <a:latin typeface="Century Gothic" panose="020B0502020202020204" pitchFamily="34" charset="0"/>
              </a:rPr>
              <a:t>veinte</a:t>
            </a:r>
            <a:r>
              <a:rPr lang="es-DO" dirty="0">
                <a:latin typeface="Century Gothic" panose="020B0502020202020204" pitchFamily="34" charset="0"/>
              </a:rPr>
              <a:t>. </a:t>
            </a:r>
          </a:p>
          <a:p>
            <a:pPr algn="just"/>
            <a:endParaRPr lang="es-DO" dirty="0">
              <a:latin typeface="Century Gothic" panose="020B0502020202020204" pitchFamily="34" charset="0"/>
            </a:endParaRPr>
          </a:p>
        </p:txBody>
      </p:sp>
      <p:sp>
        <p:nvSpPr>
          <p:cNvPr id="15" name="14 Lágrima"/>
          <p:cNvSpPr/>
          <p:nvPr/>
        </p:nvSpPr>
        <p:spPr>
          <a:xfrm>
            <a:off x="1593272" y="4118960"/>
            <a:ext cx="2757051" cy="2502277"/>
          </a:xfrm>
          <a:prstGeom prst="teardrop">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endParaRPr lang="es-DO" dirty="0">
              <a:latin typeface="Century Gothic" panose="020B0502020202020204" pitchFamily="34" charset="0"/>
            </a:endParaRPr>
          </a:p>
          <a:p>
            <a:pPr algn="just"/>
            <a:endParaRPr lang="es-DO" dirty="0">
              <a:latin typeface="Century Gothic" panose="020B0502020202020204" pitchFamily="34" charset="0"/>
            </a:endParaRPr>
          </a:p>
          <a:p>
            <a:pPr algn="just"/>
            <a:r>
              <a:rPr lang="es-DO" sz="1600" dirty="0">
                <a:latin typeface="Century Gothic" panose="020B0502020202020204" pitchFamily="34" charset="0"/>
              </a:rPr>
              <a:t>El estallido de la </a:t>
            </a:r>
            <a:r>
              <a:rPr lang="es-DO" sz="1600" b="1" dirty="0">
                <a:latin typeface="Century Gothic" panose="020B0502020202020204" pitchFamily="34" charset="0"/>
              </a:rPr>
              <a:t>1ra</a:t>
            </a:r>
            <a:r>
              <a:rPr lang="es-DO" sz="1600" dirty="0">
                <a:latin typeface="Century Gothic" panose="020B0502020202020204" pitchFamily="34" charset="0"/>
              </a:rPr>
              <a:t>. Guerra Mundial dejó en suspenso tales iniciativas por un lapso de (4) años.</a:t>
            </a:r>
          </a:p>
          <a:p>
            <a:pPr algn="just"/>
            <a:br>
              <a:rPr lang="es-DO" dirty="0">
                <a:solidFill>
                  <a:schemeClr val="tx1"/>
                </a:solidFill>
                <a:latin typeface="Century Gothic" panose="020B0502020202020204" pitchFamily="34" charset="0"/>
              </a:rPr>
            </a:br>
            <a:endParaRPr lang="es-DO" dirty="0">
              <a:solidFill>
                <a:schemeClr val="tx1"/>
              </a:solidFill>
              <a:latin typeface="Century Gothic" panose="020B0502020202020204" pitchFamily="34" charset="0"/>
            </a:endParaRPr>
          </a:p>
          <a:p>
            <a:pPr algn="ctr"/>
            <a:endParaRPr lang="es-DO" dirty="0"/>
          </a:p>
        </p:txBody>
      </p:sp>
    </p:spTree>
    <p:extLst>
      <p:ext uri="{BB962C8B-B14F-4D97-AF65-F5344CB8AC3E}">
        <p14:creationId xmlns:p14="http://schemas.microsoft.com/office/powerpoint/2010/main" val="1503929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80">
                                          <p:stCondLst>
                                            <p:cond delay="0"/>
                                          </p:stCondLst>
                                        </p:cTn>
                                        <p:tgtEl>
                                          <p:spTgt spid="15"/>
                                        </p:tgtEl>
                                      </p:cBhvr>
                                    </p:animEffect>
                                    <p:anim calcmode="lin" valueType="num">
                                      <p:cBhvr>
                                        <p:cTn id="17"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2" dur="26">
                                          <p:stCondLst>
                                            <p:cond delay="650"/>
                                          </p:stCondLst>
                                        </p:cTn>
                                        <p:tgtEl>
                                          <p:spTgt spid="15"/>
                                        </p:tgtEl>
                                      </p:cBhvr>
                                      <p:to x="100000" y="60000"/>
                                    </p:animScale>
                                    <p:animScale>
                                      <p:cBhvr>
                                        <p:cTn id="23" dur="166" decel="50000">
                                          <p:stCondLst>
                                            <p:cond delay="676"/>
                                          </p:stCondLst>
                                        </p:cTn>
                                        <p:tgtEl>
                                          <p:spTgt spid="15"/>
                                        </p:tgtEl>
                                      </p:cBhvr>
                                      <p:to x="100000" y="100000"/>
                                    </p:animScale>
                                    <p:animScale>
                                      <p:cBhvr>
                                        <p:cTn id="24" dur="26">
                                          <p:stCondLst>
                                            <p:cond delay="1312"/>
                                          </p:stCondLst>
                                        </p:cTn>
                                        <p:tgtEl>
                                          <p:spTgt spid="15"/>
                                        </p:tgtEl>
                                      </p:cBhvr>
                                      <p:to x="100000" y="80000"/>
                                    </p:animScale>
                                    <p:animScale>
                                      <p:cBhvr>
                                        <p:cTn id="25" dur="166" decel="50000">
                                          <p:stCondLst>
                                            <p:cond delay="1338"/>
                                          </p:stCondLst>
                                        </p:cTn>
                                        <p:tgtEl>
                                          <p:spTgt spid="15"/>
                                        </p:tgtEl>
                                      </p:cBhvr>
                                      <p:to x="100000" y="100000"/>
                                    </p:animScale>
                                    <p:animScale>
                                      <p:cBhvr>
                                        <p:cTn id="26" dur="26">
                                          <p:stCondLst>
                                            <p:cond delay="1642"/>
                                          </p:stCondLst>
                                        </p:cTn>
                                        <p:tgtEl>
                                          <p:spTgt spid="15"/>
                                        </p:tgtEl>
                                      </p:cBhvr>
                                      <p:to x="100000" y="90000"/>
                                    </p:animScale>
                                    <p:animScale>
                                      <p:cBhvr>
                                        <p:cTn id="27" dur="166" decel="50000">
                                          <p:stCondLst>
                                            <p:cond delay="1668"/>
                                          </p:stCondLst>
                                        </p:cTn>
                                        <p:tgtEl>
                                          <p:spTgt spid="15"/>
                                        </p:tgtEl>
                                      </p:cBhvr>
                                      <p:to x="100000" y="100000"/>
                                    </p:animScale>
                                    <p:animScale>
                                      <p:cBhvr>
                                        <p:cTn id="28" dur="26">
                                          <p:stCondLst>
                                            <p:cond delay="1808"/>
                                          </p:stCondLst>
                                        </p:cTn>
                                        <p:tgtEl>
                                          <p:spTgt spid="15"/>
                                        </p:tgtEl>
                                      </p:cBhvr>
                                      <p:to x="100000" y="95000"/>
                                    </p:animScale>
                                    <p:animScale>
                                      <p:cBhvr>
                                        <p:cTn id="29" dur="166" decel="50000">
                                          <p:stCondLst>
                                            <p:cond delay="1834"/>
                                          </p:stCondLst>
                                        </p:cTn>
                                        <p:tgtEl>
                                          <p:spTgt spid="1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5" presetClass="entr" presetSubtype="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35"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36"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37" dur="1000" fill="hold"/>
                                        <p:tgtEl>
                                          <p:spTgt spid="2"/>
                                        </p:tgtEl>
                                        <p:attrNameLst>
                                          <p:attrName>ppt_h</p:attrName>
                                        </p:attrNameLst>
                                      </p:cBhvr>
                                      <p:tavLst>
                                        <p:tav tm="0">
                                          <p:val>
                                            <p:strVal val="#ppt_h"/>
                                          </p:val>
                                        </p:tav>
                                        <p:tav tm="100000">
                                          <p:val>
                                            <p:strVal val="#ppt_h"/>
                                          </p:val>
                                        </p:tav>
                                      </p:tavLst>
                                    </p:anim>
                                    <p:anim calcmode="lin" valueType="num">
                                      <p:cBhvr>
                                        <p:cTn id="38"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39"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40"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41" dur="1000" decel="50000">
                                          <p:stCondLst>
                                            <p:cond delay="0"/>
                                          </p:stCondLst>
                                        </p:cTn>
                                        <p:tgtEl>
                                          <p:spTgt spid="2"/>
                                        </p:tgtEl>
                                      </p:cBhvr>
                                    </p:animEffect>
                                  </p:childTnLst>
                                </p:cTn>
                              </p:par>
                              <p:par>
                                <p:cTn id="42" presetID="25" presetClass="entr" presetSubtype="0" fill="hold" grpId="0" nodeType="with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45"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46"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47" dur="1000" fill="hold"/>
                                        <p:tgtEl>
                                          <p:spTgt spid="5"/>
                                        </p:tgtEl>
                                        <p:attrNameLst>
                                          <p:attrName>ppt_h</p:attrName>
                                        </p:attrNameLst>
                                      </p:cBhvr>
                                      <p:tavLst>
                                        <p:tav tm="0">
                                          <p:val>
                                            <p:strVal val="#ppt_h"/>
                                          </p:val>
                                        </p:tav>
                                        <p:tav tm="100000">
                                          <p:val>
                                            <p:strVal val="#ppt_h"/>
                                          </p:val>
                                        </p:tav>
                                      </p:tavLst>
                                    </p:anim>
                                    <p:anim calcmode="lin" valueType="num">
                                      <p:cBhvr>
                                        <p:cTn id="48"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49"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50"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51" dur="1000" decel="50000">
                                          <p:stCondLst>
                                            <p:cond delay="0"/>
                                          </p:stCondLst>
                                        </p:cTn>
                                        <p:tgtEl>
                                          <p:spTgt spid="5"/>
                                        </p:tgtEl>
                                      </p:cBhvr>
                                    </p:animEffect>
                                  </p:childTnLst>
                                </p:cTn>
                              </p:par>
                            </p:childTnLst>
                          </p:cTn>
                        </p:par>
                      </p:childTnLst>
                    </p:cTn>
                  </p:par>
                  <p:par>
                    <p:cTn id="52" fill="hold">
                      <p:stCondLst>
                        <p:cond delay="indefinite"/>
                      </p:stCondLst>
                      <p:childTnLst>
                        <p:par>
                          <p:cTn id="53" fill="hold">
                            <p:stCondLst>
                              <p:cond delay="0"/>
                            </p:stCondLst>
                            <p:childTnLst>
                              <p:par>
                                <p:cTn id="54" presetID="35" presetClass="entr" presetSubtype="0"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2000"/>
                                        <p:tgtEl>
                                          <p:spTgt spid="9"/>
                                        </p:tgtEl>
                                      </p:cBhvr>
                                    </p:animEffect>
                                    <p:anim calcmode="lin" valueType="num">
                                      <p:cBhvr>
                                        <p:cTn id="57" dur="2000" fill="hold"/>
                                        <p:tgtEl>
                                          <p:spTgt spid="9"/>
                                        </p:tgtEl>
                                        <p:attrNameLst>
                                          <p:attrName>style.rotation</p:attrName>
                                        </p:attrNameLst>
                                      </p:cBhvr>
                                      <p:tavLst>
                                        <p:tav tm="0">
                                          <p:val>
                                            <p:fltVal val="720"/>
                                          </p:val>
                                        </p:tav>
                                        <p:tav tm="100000">
                                          <p:val>
                                            <p:fltVal val="0"/>
                                          </p:val>
                                        </p:tav>
                                      </p:tavLst>
                                    </p:anim>
                                    <p:anim calcmode="lin" valueType="num">
                                      <p:cBhvr>
                                        <p:cTn id="58" dur="2000" fill="hold"/>
                                        <p:tgtEl>
                                          <p:spTgt spid="9"/>
                                        </p:tgtEl>
                                        <p:attrNameLst>
                                          <p:attrName>ppt_h</p:attrName>
                                        </p:attrNameLst>
                                      </p:cBhvr>
                                      <p:tavLst>
                                        <p:tav tm="0">
                                          <p:val>
                                            <p:fltVal val="0"/>
                                          </p:val>
                                        </p:tav>
                                        <p:tav tm="100000">
                                          <p:val>
                                            <p:strVal val="#ppt_h"/>
                                          </p:val>
                                        </p:tav>
                                      </p:tavLst>
                                    </p:anim>
                                    <p:anim calcmode="lin" valueType="num">
                                      <p:cBhvr>
                                        <p:cTn id="59" dur="2000" fill="hold"/>
                                        <p:tgtEl>
                                          <p:spTgt spid="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4" grpId="0" animBg="1"/>
      <p:bldP spid="2" grpId="0"/>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211350" y="282005"/>
            <a:ext cx="9981063" cy="514520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5" name="4 Triángulo isósceles"/>
          <p:cNvSpPr/>
          <p:nvPr/>
        </p:nvSpPr>
        <p:spPr>
          <a:xfrm rot="10800000" flipH="1">
            <a:off x="2238646" y="282006"/>
            <a:ext cx="9981063" cy="5145205"/>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6" name="5 Triángulo isósceles"/>
          <p:cNvSpPr/>
          <p:nvPr/>
        </p:nvSpPr>
        <p:spPr>
          <a:xfrm>
            <a:off x="2211350" y="2006221"/>
            <a:ext cx="9981062" cy="3420991"/>
          </a:xfrm>
          <a:prstGeom prst="triangle">
            <a:avLst>
              <a:gd name="adj" fmla="val 50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ln>
                <a:solidFill>
                  <a:srgbClr val="00B0F0"/>
                </a:solidFill>
              </a:ln>
              <a:solidFill>
                <a:schemeClr val="bg1"/>
              </a:solidFill>
            </a:endParaRPr>
          </a:p>
        </p:txBody>
      </p:sp>
      <p:sp>
        <p:nvSpPr>
          <p:cNvPr id="10" name="9 Lágrima"/>
          <p:cNvSpPr/>
          <p:nvPr/>
        </p:nvSpPr>
        <p:spPr>
          <a:xfrm rot="8151671">
            <a:off x="7058581" y="2307546"/>
            <a:ext cx="846161" cy="832513"/>
          </a:xfrm>
          <a:prstGeom prst="teardrop">
            <a:avLst>
              <a:gd name="adj" fmla="val 106452"/>
            </a:avLst>
          </a:prstGeom>
          <a:solidFill>
            <a:srgbClr val="FFFF0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s-DO"/>
          </a:p>
        </p:txBody>
      </p:sp>
      <p:sp>
        <p:nvSpPr>
          <p:cNvPr id="8" name="7 Elipse"/>
          <p:cNvSpPr/>
          <p:nvPr/>
        </p:nvSpPr>
        <p:spPr>
          <a:xfrm>
            <a:off x="7116913" y="2380818"/>
            <a:ext cx="724205" cy="6656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195</a:t>
            </a:r>
            <a:endParaRPr lang="es-DO" sz="1600" b="1" dirty="0">
              <a:solidFill>
                <a:schemeClr val="tx1"/>
              </a:solidFill>
            </a:endParaRPr>
          </a:p>
        </p:txBody>
      </p:sp>
      <p:sp>
        <p:nvSpPr>
          <p:cNvPr id="12" name="11 Lágrima"/>
          <p:cNvSpPr/>
          <p:nvPr/>
        </p:nvSpPr>
        <p:spPr>
          <a:xfrm rot="8151671">
            <a:off x="5049666" y="1451123"/>
            <a:ext cx="846161" cy="832513"/>
          </a:xfrm>
          <a:prstGeom prst="teardrop">
            <a:avLst>
              <a:gd name="adj" fmla="val 106452"/>
            </a:avLst>
          </a:prstGeom>
          <a:solidFill>
            <a:schemeClr val="accent1">
              <a:lumMod val="5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s-DO"/>
          </a:p>
        </p:txBody>
      </p:sp>
      <p:sp>
        <p:nvSpPr>
          <p:cNvPr id="13" name="12 Elipse"/>
          <p:cNvSpPr/>
          <p:nvPr/>
        </p:nvSpPr>
        <p:spPr>
          <a:xfrm>
            <a:off x="5107998" y="1524395"/>
            <a:ext cx="724205" cy="6656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4" name="13 Lágrima"/>
          <p:cNvSpPr/>
          <p:nvPr/>
        </p:nvSpPr>
        <p:spPr>
          <a:xfrm rot="8151671">
            <a:off x="3068472" y="702764"/>
            <a:ext cx="846161" cy="832513"/>
          </a:xfrm>
          <a:prstGeom prst="teardrop">
            <a:avLst>
              <a:gd name="adj" fmla="val 106452"/>
            </a:avLst>
          </a:prstGeom>
          <a:solidFill>
            <a:schemeClr val="accent2">
              <a:lumMod val="75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s-DO"/>
          </a:p>
        </p:txBody>
      </p:sp>
      <p:sp>
        <p:nvSpPr>
          <p:cNvPr id="15" name="14 Elipse"/>
          <p:cNvSpPr/>
          <p:nvPr/>
        </p:nvSpPr>
        <p:spPr>
          <a:xfrm>
            <a:off x="3126804" y="776036"/>
            <a:ext cx="724205" cy="6656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DO" sz="1050" b="1" dirty="0">
                <a:solidFill>
                  <a:schemeClr val="tx1"/>
                </a:solidFill>
                <a:latin typeface="Century Gothic" panose="020B0502020202020204" pitchFamily="34" charset="0"/>
              </a:rPr>
              <a:t>24 </a:t>
            </a:r>
            <a:r>
              <a:rPr lang="es-DO" sz="900" b="1" dirty="0">
                <a:solidFill>
                  <a:schemeClr val="tx1"/>
                </a:solidFill>
                <a:latin typeface="Century Gothic" panose="020B0502020202020204" pitchFamily="34" charset="0"/>
              </a:rPr>
              <a:t>horas</a:t>
            </a:r>
          </a:p>
        </p:txBody>
      </p:sp>
      <p:sp>
        <p:nvSpPr>
          <p:cNvPr id="16" name="15 Lágrima"/>
          <p:cNvSpPr/>
          <p:nvPr/>
        </p:nvSpPr>
        <p:spPr>
          <a:xfrm rot="8151671">
            <a:off x="8984363" y="3221176"/>
            <a:ext cx="846161" cy="832513"/>
          </a:xfrm>
          <a:prstGeom prst="teardrop">
            <a:avLst>
              <a:gd name="adj" fmla="val 106452"/>
            </a:avLst>
          </a:prstGeom>
          <a:blipFill>
            <a:blip r:embed="rId2"/>
            <a:tile tx="0" ty="0" sx="100000" sy="100000" flip="none" algn="tl"/>
          </a:blip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s-DO"/>
          </a:p>
        </p:txBody>
      </p:sp>
      <p:sp>
        <p:nvSpPr>
          <p:cNvPr id="17" name="16 Elipse"/>
          <p:cNvSpPr/>
          <p:nvPr/>
        </p:nvSpPr>
        <p:spPr>
          <a:xfrm>
            <a:off x="9045340" y="3304182"/>
            <a:ext cx="724205" cy="6656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19</a:t>
            </a:r>
            <a:endParaRPr lang="es-DO" b="1" dirty="0">
              <a:solidFill>
                <a:schemeClr val="tx1"/>
              </a:solidFill>
            </a:endParaRPr>
          </a:p>
        </p:txBody>
      </p:sp>
      <p:sp>
        <p:nvSpPr>
          <p:cNvPr id="19" name="18 CuadroTexto"/>
          <p:cNvSpPr txBox="1"/>
          <p:nvPr/>
        </p:nvSpPr>
        <p:spPr>
          <a:xfrm>
            <a:off x="6861533" y="3347384"/>
            <a:ext cx="1216082" cy="369332"/>
          </a:xfrm>
          <a:prstGeom prst="rect">
            <a:avLst/>
          </a:prstGeom>
          <a:noFill/>
        </p:spPr>
        <p:txBody>
          <a:bodyPr wrap="square" rtlCol="0">
            <a:spAutoFit/>
          </a:bodyPr>
          <a:lstStyle/>
          <a:p>
            <a:pPr algn="ctr"/>
            <a:r>
              <a:rPr lang="en-US" b="1" dirty="0"/>
              <a:t>PAISES</a:t>
            </a:r>
            <a:endParaRPr lang="es-DO" b="1" dirty="0"/>
          </a:p>
        </p:txBody>
      </p:sp>
      <p:sp>
        <p:nvSpPr>
          <p:cNvPr id="20" name="19 CuadroTexto"/>
          <p:cNvSpPr txBox="1"/>
          <p:nvPr/>
        </p:nvSpPr>
        <p:spPr>
          <a:xfrm>
            <a:off x="4890007" y="2460741"/>
            <a:ext cx="1153235" cy="369332"/>
          </a:xfrm>
          <a:prstGeom prst="rect">
            <a:avLst/>
          </a:prstGeom>
          <a:noFill/>
        </p:spPr>
        <p:txBody>
          <a:bodyPr wrap="square" rtlCol="0">
            <a:spAutoFit/>
          </a:bodyPr>
          <a:lstStyle/>
          <a:p>
            <a:r>
              <a:rPr lang="en-US" b="1" dirty="0"/>
              <a:t>SISTEMA</a:t>
            </a:r>
            <a:endParaRPr lang="es-DO" b="1" dirty="0"/>
          </a:p>
        </p:txBody>
      </p:sp>
      <p:sp>
        <p:nvSpPr>
          <p:cNvPr id="21" name="20 CuadroTexto"/>
          <p:cNvSpPr txBox="1"/>
          <p:nvPr/>
        </p:nvSpPr>
        <p:spPr>
          <a:xfrm>
            <a:off x="2369708" y="1690713"/>
            <a:ext cx="2133244" cy="369332"/>
          </a:xfrm>
          <a:prstGeom prst="rect">
            <a:avLst/>
          </a:prstGeom>
          <a:noFill/>
        </p:spPr>
        <p:txBody>
          <a:bodyPr wrap="square" rtlCol="0">
            <a:spAutoFit/>
          </a:bodyPr>
          <a:lstStyle/>
          <a:p>
            <a:r>
              <a:rPr lang="es-DO" b="1" dirty="0">
                <a:latin typeface="Century Gothic" panose="020B0502020202020204" pitchFamily="34" charset="0"/>
              </a:rPr>
              <a:t>Respuesta rápida</a:t>
            </a:r>
          </a:p>
        </p:txBody>
      </p:sp>
      <p:pic>
        <p:nvPicPr>
          <p:cNvPr id="18" name="Picture 2" descr="https://encrypted-tbn0.gstatic.com/images?q=tbn:ANd9GcTD84zuDYxj9F6e17kfK-CcmCU2wqkAaBF14HhOH10&amp;usqp=CAE&am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993" y="80795"/>
            <a:ext cx="1133475" cy="103822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Sociedad Internacional en Investigación, Salud, Desarrollo Empresarial y  Tecnologías - SIISDET: SIISDET"/>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95137" y="5133009"/>
            <a:ext cx="3287017" cy="1550377"/>
          </a:xfrm>
          <a:prstGeom prst="rect">
            <a:avLst/>
          </a:prstGeom>
          <a:noFill/>
          <a:extLst>
            <a:ext uri="{909E8E84-426E-40DD-AFC4-6F175D3DCCD1}">
              <a14:hiddenFill xmlns:a14="http://schemas.microsoft.com/office/drawing/2010/main">
                <a:solidFill>
                  <a:srgbClr val="FFFFFF"/>
                </a:solidFill>
              </a14:hiddenFill>
            </a:ext>
          </a:extLst>
        </p:spPr>
      </p:pic>
      <p:sp>
        <p:nvSpPr>
          <p:cNvPr id="23" name="22 Rectángulo"/>
          <p:cNvSpPr/>
          <p:nvPr/>
        </p:nvSpPr>
        <p:spPr>
          <a:xfrm>
            <a:off x="5083427" y="1671776"/>
            <a:ext cx="790341" cy="369332"/>
          </a:xfrm>
          <a:prstGeom prst="rect">
            <a:avLst/>
          </a:prstGeom>
        </p:spPr>
        <p:txBody>
          <a:bodyPr wrap="square">
            <a:spAutoFit/>
          </a:bodyPr>
          <a:lstStyle/>
          <a:p>
            <a:pPr algn="ctr"/>
            <a:r>
              <a:rPr lang="es-DO" b="1" dirty="0"/>
              <a:t>24/7</a:t>
            </a:r>
            <a:endParaRPr lang="es-DO" dirty="0"/>
          </a:p>
        </p:txBody>
      </p:sp>
      <p:sp>
        <p:nvSpPr>
          <p:cNvPr id="2" name="1 Rectángulo"/>
          <p:cNvSpPr/>
          <p:nvPr/>
        </p:nvSpPr>
        <p:spPr>
          <a:xfrm>
            <a:off x="3849262" y="380246"/>
            <a:ext cx="7178956" cy="523220"/>
          </a:xfrm>
          <a:prstGeom prst="rect">
            <a:avLst/>
          </a:prstGeom>
        </p:spPr>
        <p:txBody>
          <a:bodyPr wrap="square">
            <a:spAutoFit/>
          </a:bodyPr>
          <a:lstStyle/>
          <a:p>
            <a:pPr algn="just"/>
            <a:r>
              <a:rPr lang="es-DO" sz="1400" dirty="0">
                <a:latin typeface="Century Gothic" panose="020B0502020202020204" pitchFamily="34" charset="0"/>
              </a:rPr>
              <a:t>Un Equipo de INTERPOL de Gestión de Crisis puede ser instruido, equipado y enviado a cualquier lugar del mundo en un plazo de </a:t>
            </a:r>
            <a:r>
              <a:rPr lang="es-DO" sz="1400" b="1" dirty="0">
                <a:latin typeface="Century Gothic" panose="020B0502020202020204" pitchFamily="34" charset="0"/>
              </a:rPr>
              <a:t>12</a:t>
            </a:r>
            <a:r>
              <a:rPr lang="es-DO" sz="1400" dirty="0">
                <a:latin typeface="Century Gothic" panose="020B0502020202020204" pitchFamily="34" charset="0"/>
              </a:rPr>
              <a:t> a </a:t>
            </a:r>
            <a:r>
              <a:rPr lang="es-DO" sz="1400" b="1" dirty="0">
                <a:latin typeface="Century Gothic" panose="020B0502020202020204" pitchFamily="34" charset="0"/>
              </a:rPr>
              <a:t>24</a:t>
            </a:r>
            <a:r>
              <a:rPr lang="es-DO" sz="1400" dirty="0">
                <a:latin typeface="Century Gothic" panose="020B0502020202020204" pitchFamily="34" charset="0"/>
              </a:rPr>
              <a:t> horas.</a:t>
            </a:r>
          </a:p>
        </p:txBody>
      </p:sp>
      <p:sp>
        <p:nvSpPr>
          <p:cNvPr id="24" name="23 Rectángulo"/>
          <p:cNvSpPr/>
          <p:nvPr/>
        </p:nvSpPr>
        <p:spPr>
          <a:xfrm>
            <a:off x="4502952" y="4392250"/>
            <a:ext cx="6525266" cy="646331"/>
          </a:xfrm>
          <a:prstGeom prst="rect">
            <a:avLst/>
          </a:prstGeom>
        </p:spPr>
        <p:txBody>
          <a:bodyPr wrap="square">
            <a:spAutoFit/>
          </a:bodyPr>
          <a:lstStyle/>
          <a:p>
            <a:pPr algn="just"/>
            <a:r>
              <a:rPr lang="es-DO" sz="2000" dirty="0"/>
              <a:t>B</a:t>
            </a:r>
            <a:r>
              <a:rPr lang="es-DO" sz="1600" dirty="0">
                <a:latin typeface="Century Gothic" panose="020B0502020202020204" pitchFamily="34" charset="0"/>
              </a:rPr>
              <a:t>ases de datos policiales con información sobre delitos y delincuentes, accesible para los países en tiempo real.</a:t>
            </a:r>
          </a:p>
        </p:txBody>
      </p:sp>
    </p:spTree>
    <p:extLst>
      <p:ext uri="{BB962C8B-B14F-4D97-AF65-F5344CB8AC3E}">
        <p14:creationId xmlns:p14="http://schemas.microsoft.com/office/powerpoint/2010/main" val="237085141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p:cTn id="7"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80">
                                          <p:stCondLst>
                                            <p:cond delay="0"/>
                                          </p:stCondLst>
                                        </p:cTn>
                                        <p:tgtEl>
                                          <p:spTgt spid="2"/>
                                        </p:tgtEl>
                                      </p:cBhvr>
                                    </p:animEffect>
                                    <p:anim calcmode="lin" valueType="num">
                                      <p:cBhvr>
                                        <p:cTn id="15"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0" dur="26">
                                          <p:stCondLst>
                                            <p:cond delay="650"/>
                                          </p:stCondLst>
                                        </p:cTn>
                                        <p:tgtEl>
                                          <p:spTgt spid="2"/>
                                        </p:tgtEl>
                                      </p:cBhvr>
                                      <p:to x="100000" y="60000"/>
                                    </p:animScale>
                                    <p:animScale>
                                      <p:cBhvr>
                                        <p:cTn id="21" dur="166" decel="50000">
                                          <p:stCondLst>
                                            <p:cond delay="676"/>
                                          </p:stCondLst>
                                        </p:cTn>
                                        <p:tgtEl>
                                          <p:spTgt spid="2"/>
                                        </p:tgtEl>
                                      </p:cBhvr>
                                      <p:to x="100000" y="100000"/>
                                    </p:animScale>
                                    <p:animScale>
                                      <p:cBhvr>
                                        <p:cTn id="22" dur="26">
                                          <p:stCondLst>
                                            <p:cond delay="1312"/>
                                          </p:stCondLst>
                                        </p:cTn>
                                        <p:tgtEl>
                                          <p:spTgt spid="2"/>
                                        </p:tgtEl>
                                      </p:cBhvr>
                                      <p:to x="100000" y="80000"/>
                                    </p:animScale>
                                    <p:animScale>
                                      <p:cBhvr>
                                        <p:cTn id="23" dur="166" decel="50000">
                                          <p:stCondLst>
                                            <p:cond delay="1338"/>
                                          </p:stCondLst>
                                        </p:cTn>
                                        <p:tgtEl>
                                          <p:spTgt spid="2"/>
                                        </p:tgtEl>
                                      </p:cBhvr>
                                      <p:to x="100000" y="100000"/>
                                    </p:animScale>
                                    <p:animScale>
                                      <p:cBhvr>
                                        <p:cTn id="24" dur="26">
                                          <p:stCondLst>
                                            <p:cond delay="1642"/>
                                          </p:stCondLst>
                                        </p:cTn>
                                        <p:tgtEl>
                                          <p:spTgt spid="2"/>
                                        </p:tgtEl>
                                      </p:cBhvr>
                                      <p:to x="100000" y="90000"/>
                                    </p:animScale>
                                    <p:animScale>
                                      <p:cBhvr>
                                        <p:cTn id="25" dur="166" decel="50000">
                                          <p:stCondLst>
                                            <p:cond delay="1668"/>
                                          </p:stCondLst>
                                        </p:cTn>
                                        <p:tgtEl>
                                          <p:spTgt spid="2"/>
                                        </p:tgtEl>
                                      </p:cBhvr>
                                      <p:to x="100000" y="100000"/>
                                    </p:animScale>
                                    <p:animScale>
                                      <p:cBhvr>
                                        <p:cTn id="26" dur="26">
                                          <p:stCondLst>
                                            <p:cond delay="1808"/>
                                          </p:stCondLst>
                                        </p:cTn>
                                        <p:tgtEl>
                                          <p:spTgt spid="2"/>
                                        </p:tgtEl>
                                      </p:cBhvr>
                                      <p:to x="100000" y="95000"/>
                                    </p:animScale>
                                    <p:animScale>
                                      <p:cBhvr>
                                        <p:cTn id="27" dur="166" decel="50000">
                                          <p:stCondLst>
                                            <p:cond delay="1834"/>
                                          </p:stCondLst>
                                        </p:cTn>
                                        <p:tgtEl>
                                          <p:spTgt spid="2"/>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 calcmode="lin" valueType="num">
                                      <p:cBhvr>
                                        <p:cTn id="32"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8">
                                            <p:txEl>
                                              <p:pRg st="0" end="0"/>
                                            </p:txEl>
                                          </p:spTgt>
                                        </p:tgtEl>
                                      </p:cBhvr>
                                    </p:animEffect>
                                  </p:childTnLst>
                                </p:cTn>
                              </p:par>
                              <p:par>
                                <p:cTn id="35" presetID="26"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80">
                                          <p:stCondLst>
                                            <p:cond delay="0"/>
                                          </p:stCondLst>
                                        </p:cTn>
                                        <p:tgtEl>
                                          <p:spTgt spid="23"/>
                                        </p:tgtEl>
                                      </p:cBhvr>
                                    </p:animEffect>
                                    <p:anim calcmode="lin" valueType="num">
                                      <p:cBhvr>
                                        <p:cTn id="3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43" dur="26">
                                          <p:stCondLst>
                                            <p:cond delay="650"/>
                                          </p:stCondLst>
                                        </p:cTn>
                                        <p:tgtEl>
                                          <p:spTgt spid="23"/>
                                        </p:tgtEl>
                                      </p:cBhvr>
                                      <p:to x="100000" y="60000"/>
                                    </p:animScale>
                                    <p:animScale>
                                      <p:cBhvr>
                                        <p:cTn id="44" dur="166" decel="50000">
                                          <p:stCondLst>
                                            <p:cond delay="676"/>
                                          </p:stCondLst>
                                        </p:cTn>
                                        <p:tgtEl>
                                          <p:spTgt spid="23"/>
                                        </p:tgtEl>
                                      </p:cBhvr>
                                      <p:to x="100000" y="100000"/>
                                    </p:animScale>
                                    <p:animScale>
                                      <p:cBhvr>
                                        <p:cTn id="45" dur="26">
                                          <p:stCondLst>
                                            <p:cond delay="1312"/>
                                          </p:stCondLst>
                                        </p:cTn>
                                        <p:tgtEl>
                                          <p:spTgt spid="23"/>
                                        </p:tgtEl>
                                      </p:cBhvr>
                                      <p:to x="100000" y="80000"/>
                                    </p:animScale>
                                    <p:animScale>
                                      <p:cBhvr>
                                        <p:cTn id="46" dur="166" decel="50000">
                                          <p:stCondLst>
                                            <p:cond delay="1338"/>
                                          </p:stCondLst>
                                        </p:cTn>
                                        <p:tgtEl>
                                          <p:spTgt spid="23"/>
                                        </p:tgtEl>
                                      </p:cBhvr>
                                      <p:to x="100000" y="100000"/>
                                    </p:animScale>
                                    <p:animScale>
                                      <p:cBhvr>
                                        <p:cTn id="47" dur="26">
                                          <p:stCondLst>
                                            <p:cond delay="1642"/>
                                          </p:stCondLst>
                                        </p:cTn>
                                        <p:tgtEl>
                                          <p:spTgt spid="23"/>
                                        </p:tgtEl>
                                      </p:cBhvr>
                                      <p:to x="100000" y="90000"/>
                                    </p:animScale>
                                    <p:animScale>
                                      <p:cBhvr>
                                        <p:cTn id="48" dur="166" decel="50000">
                                          <p:stCondLst>
                                            <p:cond delay="1668"/>
                                          </p:stCondLst>
                                        </p:cTn>
                                        <p:tgtEl>
                                          <p:spTgt spid="23"/>
                                        </p:tgtEl>
                                      </p:cBhvr>
                                      <p:to x="100000" y="100000"/>
                                    </p:animScale>
                                    <p:animScale>
                                      <p:cBhvr>
                                        <p:cTn id="49" dur="26">
                                          <p:stCondLst>
                                            <p:cond delay="1808"/>
                                          </p:stCondLst>
                                        </p:cTn>
                                        <p:tgtEl>
                                          <p:spTgt spid="23"/>
                                        </p:tgtEl>
                                      </p:cBhvr>
                                      <p:to x="100000" y="95000"/>
                                    </p:animScale>
                                    <p:animScale>
                                      <p:cBhvr>
                                        <p:cTn id="50" dur="166" decel="50000">
                                          <p:stCondLst>
                                            <p:cond delay="1834"/>
                                          </p:stCondLst>
                                        </p:cTn>
                                        <p:tgtEl>
                                          <p:spTgt spid="23"/>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17">
                                            <p:txEl>
                                              <p:pRg st="0" end="0"/>
                                            </p:txEl>
                                          </p:spTgt>
                                        </p:tgtEl>
                                        <p:attrNameLst>
                                          <p:attrName>style.visibility</p:attrName>
                                        </p:attrNameLst>
                                      </p:cBhvr>
                                      <p:to>
                                        <p:strVal val="visible"/>
                                      </p:to>
                                    </p:set>
                                    <p:anim calcmode="lin" valueType="num">
                                      <p:cBhvr>
                                        <p:cTn id="55"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56"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57" dur="500"/>
                                        <p:tgtEl>
                                          <p:spTgt spid="1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1" presetClass="entr" presetSubtype="0"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 calcmode="lin" valueType="num">
                                      <p:cBhvr>
                                        <p:cTn id="62" dur="1000" fill="hold"/>
                                        <p:tgtEl>
                                          <p:spTgt spid="24"/>
                                        </p:tgtEl>
                                        <p:attrNameLst>
                                          <p:attrName>ppt_w</p:attrName>
                                        </p:attrNameLst>
                                      </p:cBhvr>
                                      <p:tavLst>
                                        <p:tav tm="0">
                                          <p:val>
                                            <p:fltVal val="0"/>
                                          </p:val>
                                        </p:tav>
                                        <p:tav tm="100000">
                                          <p:val>
                                            <p:strVal val="#ppt_w"/>
                                          </p:val>
                                        </p:tav>
                                      </p:tavLst>
                                    </p:anim>
                                    <p:anim calcmode="lin" valueType="num">
                                      <p:cBhvr>
                                        <p:cTn id="63" dur="1000" fill="hold"/>
                                        <p:tgtEl>
                                          <p:spTgt spid="24"/>
                                        </p:tgtEl>
                                        <p:attrNameLst>
                                          <p:attrName>ppt_h</p:attrName>
                                        </p:attrNameLst>
                                      </p:cBhvr>
                                      <p:tavLst>
                                        <p:tav tm="0">
                                          <p:val>
                                            <p:fltVal val="0"/>
                                          </p:val>
                                        </p:tav>
                                        <p:tav tm="100000">
                                          <p:val>
                                            <p:strVal val="#ppt_h"/>
                                          </p:val>
                                        </p:tav>
                                      </p:tavLst>
                                    </p:anim>
                                    <p:anim calcmode="lin" valueType="num">
                                      <p:cBhvr>
                                        <p:cTn id="64" dur="1000" fill="hold"/>
                                        <p:tgtEl>
                                          <p:spTgt spid="24"/>
                                        </p:tgtEl>
                                        <p:attrNameLst>
                                          <p:attrName>style.rotation</p:attrName>
                                        </p:attrNameLst>
                                      </p:cBhvr>
                                      <p:tavLst>
                                        <p:tav tm="0">
                                          <p:val>
                                            <p:fltVal val="90"/>
                                          </p:val>
                                        </p:tav>
                                        <p:tav tm="100000">
                                          <p:val>
                                            <p:fltVal val="0"/>
                                          </p:val>
                                        </p:tav>
                                      </p:tavLst>
                                    </p:anim>
                                    <p:animEffect transition="in" filter="fade">
                                      <p:cBhvr>
                                        <p:cTn id="65"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 grpId="0"/>
      <p:bldP spid="24"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1080</TotalTime>
  <Words>1904</Words>
  <Application>Microsoft Office PowerPoint</Application>
  <PresentationFormat>Panorámica</PresentationFormat>
  <Paragraphs>304</Paragraphs>
  <Slides>35</Slides>
  <Notes>0</Notes>
  <HiddenSlides>0</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35</vt:i4>
      </vt:variant>
    </vt:vector>
  </HeadingPairs>
  <TitlesOfParts>
    <vt:vector size="47" baseType="lpstr">
      <vt:lpstr>BatangChe</vt:lpstr>
      <vt:lpstr>Algerian</vt:lpstr>
      <vt:lpstr>Arial</vt:lpstr>
      <vt:lpstr>Arial Rounded MT Bold</vt:lpstr>
      <vt:lpstr>Bauhaus 93</vt:lpstr>
      <vt:lpstr>Bernard MT Condensed</vt:lpstr>
      <vt:lpstr>Bookman Old Style</vt:lpstr>
      <vt:lpstr>Calibri</vt:lpstr>
      <vt:lpstr>Calibri Light</vt:lpstr>
      <vt:lpstr>Century Gothic</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José Danilo Ramírez Peña</dc:creator>
  <cp:lastModifiedBy>Danilo</cp:lastModifiedBy>
  <cp:revision>70</cp:revision>
  <dcterms:created xsi:type="dcterms:W3CDTF">2022-08-09T20:07:57Z</dcterms:created>
  <dcterms:modified xsi:type="dcterms:W3CDTF">2023-08-25T11:54:46Z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d181445-6ec4-4473-9810-00785f082df0_Enabled">
    <vt:lpwstr>true</vt:lpwstr>
  </property>
  <property fmtid="{D5CDD505-2E9C-101B-9397-08002B2CF9AE}" pid="3" name="MSIP_Label_dd181445-6ec4-4473-9810-00785f082df0_SetDate">
    <vt:lpwstr>2022-08-09T21:04:11Z</vt:lpwstr>
  </property>
  <property fmtid="{D5CDD505-2E9C-101B-9397-08002B2CF9AE}" pid="4" name="MSIP_Label_dd181445-6ec4-4473-9810-00785f082df0_Method">
    <vt:lpwstr>Privileged</vt:lpwstr>
  </property>
  <property fmtid="{D5CDD505-2E9C-101B-9397-08002B2CF9AE}" pid="5" name="MSIP_Label_dd181445-6ec4-4473-9810-00785f082df0_Name">
    <vt:lpwstr>Internal</vt:lpwstr>
  </property>
  <property fmtid="{D5CDD505-2E9C-101B-9397-08002B2CF9AE}" pid="6" name="MSIP_Label_dd181445-6ec4-4473-9810-00785f082df0_SiteId">
    <vt:lpwstr>1771ae17-e764-4e0f-a476-d4184d79a5d9</vt:lpwstr>
  </property>
  <property fmtid="{D5CDD505-2E9C-101B-9397-08002B2CF9AE}" pid="7" name="MSIP_Label_dd181445-6ec4-4473-9810-00785f082df0_ActionId">
    <vt:lpwstr>00a3d9da-239a-4b07-9078-2c0cc9fd0907</vt:lpwstr>
  </property>
  <property fmtid="{D5CDD505-2E9C-101B-9397-08002B2CF9AE}" pid="8" name="MSIP_Label_dd181445-6ec4-4473-9810-00785f082df0_ContentBits">
    <vt:lpwstr>0</vt:lpwstr>
  </property>
</Properties>
</file>